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3" name="Shape 93"/>
          <p:cNvSpPr/>
          <p:nvPr>
            <p:ph type="sldImg"/>
          </p:nvPr>
        </p:nvSpPr>
        <p:spPr>
          <a:xfrm>
            <a:off x="1143000" y="685800"/>
            <a:ext cx="4572000" cy="3429000"/>
          </a:xfrm>
          <a:prstGeom prst="rect">
            <a:avLst/>
          </a:prstGeom>
        </p:spPr>
        <p:txBody>
          <a:bodyPr/>
          <a:lstStyle/>
          <a:p>
            <a:pPr/>
          </a:p>
        </p:txBody>
      </p:sp>
      <p:sp>
        <p:nvSpPr>
          <p:cNvPr id="94" name="Shape 9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WO_OBJECTS_WITH_TEXT">
    <p:spTree>
      <p:nvGrpSpPr>
        <p:cNvPr id="1" name=""/>
        <p:cNvGrpSpPr/>
        <p:nvPr/>
      </p:nvGrpSpPr>
      <p:grpSpPr>
        <a:xfrm>
          <a:off x="0" y="0"/>
          <a:ext cx="0" cy="0"/>
          <a:chOff x="0" y="0"/>
          <a:chExt cx="0" cy="0"/>
        </a:xfrm>
      </p:grpSpPr>
      <p:sp>
        <p:nvSpPr>
          <p:cNvPr id="11" name="Titolo Testo"/>
          <p:cNvSpPr txBox="1"/>
          <p:nvPr>
            <p:ph type="title"/>
          </p:nvPr>
        </p:nvSpPr>
        <p:spPr>
          <a:xfrm>
            <a:off x="839787" y="365125"/>
            <a:ext cx="10515601" cy="1325563"/>
          </a:xfrm>
          <a:prstGeom prst="rect">
            <a:avLst/>
          </a:prstGeom>
        </p:spPr>
        <p:txBody>
          <a:bodyPr/>
          <a:lstStyle/>
          <a:p>
            <a:pPr/>
            <a:r>
              <a:t>Titolo Testo</a:t>
            </a:r>
          </a:p>
        </p:txBody>
      </p:sp>
      <p:sp>
        <p:nvSpPr>
          <p:cNvPr id="12" name="Corpo livello uno…"/>
          <p:cNvSpPr txBox="1"/>
          <p:nvPr>
            <p:ph type="body" sz="quarter" idx="1"/>
          </p:nvPr>
        </p:nvSpPr>
        <p:spPr>
          <a:xfrm>
            <a:off x="839787" y="1681163"/>
            <a:ext cx="5157789" cy="823913"/>
          </a:xfrm>
          <a:prstGeom prst="rect">
            <a:avLst/>
          </a:prstGeom>
        </p:spPr>
        <p:txBody>
          <a:bodyPr anchor="b"/>
          <a:lstStyle>
            <a:lvl1pPr marL="228600" indent="0">
              <a:buClrTx/>
              <a:buSzTx/>
              <a:buFontTx/>
              <a:buNone/>
              <a:defRPr b="1" sz="2400"/>
            </a:lvl1pPr>
            <a:lvl2pPr marL="228600" indent="457200">
              <a:buClrTx/>
              <a:buSzTx/>
              <a:buFontTx/>
              <a:buNone/>
              <a:defRPr b="1" sz="2400"/>
            </a:lvl2pPr>
            <a:lvl3pPr marL="228600" indent="914400">
              <a:buClrTx/>
              <a:buSzTx/>
              <a:buFontTx/>
              <a:buNone/>
              <a:defRPr b="1" sz="2400"/>
            </a:lvl3pPr>
            <a:lvl4pPr marL="228600" indent="1371600">
              <a:buClrTx/>
              <a:buSzTx/>
              <a:buFontTx/>
              <a:buNone/>
              <a:defRPr b="1" sz="2400"/>
            </a:lvl4pPr>
            <a:lvl5pPr marL="228600" indent="1828800">
              <a:buClrTx/>
              <a:buSzTx/>
              <a:buFontTx/>
              <a:buNone/>
              <a:defRPr b="1" sz="2400"/>
            </a:lvl5pPr>
          </a:lstStyle>
          <a:p>
            <a:pPr/>
            <a:r>
              <a:t>Corpo livello uno</a:t>
            </a:r>
          </a:p>
          <a:p>
            <a:pPr lvl="1"/>
            <a:r>
              <a:t>Corpo livello due</a:t>
            </a:r>
          </a:p>
          <a:p>
            <a:pPr lvl="2"/>
            <a:r>
              <a:t>Corpo livello tre</a:t>
            </a:r>
          </a:p>
          <a:p>
            <a:pPr lvl="3"/>
            <a:r>
              <a:t>Corpo livello quattro</a:t>
            </a:r>
          </a:p>
          <a:p>
            <a:pPr lvl="4"/>
            <a:r>
              <a:t>Corpo livello cinque</a:t>
            </a:r>
          </a:p>
        </p:txBody>
      </p:sp>
      <p:sp>
        <p:nvSpPr>
          <p:cNvPr id="13" name="Google Shape;20;p50"/>
          <p:cNvSpPr txBox="1"/>
          <p:nvPr>
            <p:ph type="body" sz="half" idx="21"/>
          </p:nvPr>
        </p:nvSpPr>
        <p:spPr>
          <a:xfrm>
            <a:off x="839787" y="2505075"/>
            <a:ext cx="5157788" cy="3684588"/>
          </a:xfrm>
          <a:prstGeom prst="rect">
            <a:avLst/>
          </a:prstGeom>
        </p:spPr>
        <p:txBody>
          <a:bodyPr/>
          <a:lstStyle/>
          <a:p>
            <a:pPr/>
          </a:p>
        </p:txBody>
      </p:sp>
      <p:sp>
        <p:nvSpPr>
          <p:cNvPr id="14" name="Google Shape;21;p50"/>
          <p:cNvSpPr txBox="1"/>
          <p:nvPr>
            <p:ph type="body" sz="quarter" idx="22"/>
          </p:nvPr>
        </p:nvSpPr>
        <p:spPr>
          <a:xfrm>
            <a:off x="6172200" y="1681163"/>
            <a:ext cx="5183188" cy="823913"/>
          </a:xfrm>
          <a:prstGeom prst="rect">
            <a:avLst/>
          </a:prstGeom>
        </p:spPr>
        <p:txBody>
          <a:bodyPr anchor="b"/>
          <a:lstStyle/>
          <a:p>
            <a:pPr marL="228600" indent="0">
              <a:buClrTx/>
              <a:buSzTx/>
              <a:buFontTx/>
              <a:buNone/>
              <a:defRPr b="1" sz="2400"/>
            </a:pPr>
          </a:p>
        </p:txBody>
      </p:sp>
      <p:sp>
        <p:nvSpPr>
          <p:cNvPr id="15" name="Google Shape;22;p50"/>
          <p:cNvSpPr txBox="1"/>
          <p:nvPr>
            <p:ph type="body" sz="half" idx="23"/>
          </p:nvPr>
        </p:nvSpPr>
        <p:spPr>
          <a:xfrm>
            <a:off x="6172200" y="2505075"/>
            <a:ext cx="5183188" cy="3684588"/>
          </a:xfrm>
          <a:prstGeom prst="rect">
            <a:avLst/>
          </a:prstGeom>
        </p:spPr>
        <p:txBody>
          <a:bodyPr/>
          <a:lstStyle/>
          <a:p>
            <a:pPr/>
          </a:p>
        </p:txBody>
      </p:sp>
      <p:sp>
        <p:nvSpPr>
          <p:cNvPr id="1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_WITH_CAPTION_TEXT">
    <p:spTree>
      <p:nvGrpSpPr>
        <p:cNvPr id="1" name=""/>
        <p:cNvGrpSpPr/>
        <p:nvPr/>
      </p:nvGrpSpPr>
      <p:grpSpPr>
        <a:xfrm>
          <a:off x="0" y="0"/>
          <a:ext cx="0" cy="0"/>
          <a:chOff x="0" y="0"/>
          <a:chExt cx="0" cy="0"/>
        </a:xfrm>
      </p:grpSpPr>
      <p:sp>
        <p:nvSpPr>
          <p:cNvPr id="23" name="Titolo Testo"/>
          <p:cNvSpPr txBox="1"/>
          <p:nvPr>
            <p:ph type="title"/>
          </p:nvPr>
        </p:nvSpPr>
        <p:spPr>
          <a:xfrm>
            <a:off x="839787" y="457200"/>
            <a:ext cx="3932239" cy="1600200"/>
          </a:xfrm>
          <a:prstGeom prst="rect">
            <a:avLst/>
          </a:prstGeom>
        </p:spPr>
        <p:txBody>
          <a:bodyPr anchor="b"/>
          <a:lstStyle>
            <a:lvl1pPr>
              <a:defRPr sz="3200"/>
            </a:lvl1pPr>
          </a:lstStyle>
          <a:p>
            <a:pPr/>
            <a:r>
              <a:t>Titolo Testo</a:t>
            </a:r>
          </a:p>
        </p:txBody>
      </p:sp>
      <p:sp>
        <p:nvSpPr>
          <p:cNvPr id="24" name="Google Shape;28;p51"/>
          <p:cNvSpPr/>
          <p:nvPr>
            <p:ph type="pic" sz="half" idx="21"/>
          </p:nvPr>
        </p:nvSpPr>
        <p:spPr>
          <a:xfrm>
            <a:off x="5183187" y="987425"/>
            <a:ext cx="6172201" cy="4873625"/>
          </a:xfrm>
          <a:prstGeom prst="rect">
            <a:avLst/>
          </a:prstGeom>
        </p:spPr>
        <p:txBody>
          <a:bodyPr lIns="91439" tIns="45719" rIns="91439" bIns="45719">
            <a:noAutofit/>
          </a:bodyPr>
          <a:lstStyle/>
          <a:p>
            <a:pPr/>
          </a:p>
        </p:txBody>
      </p:sp>
      <p:sp>
        <p:nvSpPr>
          <p:cNvPr id="25" name="Corpo livello uno…"/>
          <p:cNvSpPr txBox="1"/>
          <p:nvPr>
            <p:ph type="body" sz="quarter" idx="1"/>
          </p:nvPr>
        </p:nvSpPr>
        <p:spPr>
          <a:xfrm>
            <a:off x="839787" y="2057400"/>
            <a:ext cx="3932239" cy="3811588"/>
          </a:xfrm>
          <a:prstGeom prst="rect">
            <a:avLst/>
          </a:prstGeom>
        </p:spPr>
        <p:txBody>
          <a:bodyPr/>
          <a:lstStyle>
            <a:lvl1pPr marL="228600" indent="0">
              <a:buClrTx/>
              <a:buSzTx/>
              <a:buFontTx/>
              <a:buNone/>
              <a:defRPr sz="1600"/>
            </a:lvl1pPr>
            <a:lvl2pPr marL="228600" indent="457200">
              <a:buClrTx/>
              <a:buSzTx/>
              <a:buFontTx/>
              <a:buNone/>
              <a:defRPr sz="1600"/>
            </a:lvl2pPr>
            <a:lvl3pPr marL="228600" indent="914400">
              <a:buClrTx/>
              <a:buSzTx/>
              <a:buFontTx/>
              <a:buNone/>
              <a:defRPr sz="1600"/>
            </a:lvl3pPr>
            <a:lvl4pPr marL="228600" indent="1371600">
              <a:buClrTx/>
              <a:buSzTx/>
              <a:buFontTx/>
              <a:buNone/>
              <a:defRPr sz="1600"/>
            </a:lvl4pPr>
            <a:lvl5pPr marL="228600" indent="1828800">
              <a:buClrTx/>
              <a:buSzTx/>
              <a:buFontTx/>
              <a:buNone/>
              <a:defRPr sz="1600"/>
            </a:lvl5pPr>
          </a:lstStyle>
          <a:p>
            <a:pPr/>
            <a:r>
              <a:t>Corpo livello uno</a:t>
            </a:r>
          </a:p>
          <a:p>
            <a:pPr lvl="1"/>
            <a:r>
              <a:t>Corpo livello due</a:t>
            </a:r>
          </a:p>
          <a:p>
            <a:pPr lvl="2"/>
            <a:r>
              <a:t>Corpo livello tre</a:t>
            </a:r>
          </a:p>
          <a:p>
            <a:pPr lvl="3"/>
            <a:r>
              <a:t>Corpo livello quattro</a:t>
            </a:r>
          </a:p>
          <a:p>
            <a:pPr lvl="4"/>
            <a:r>
              <a:t>Corpo livello cinque</a:t>
            </a:r>
          </a:p>
        </p:txBody>
      </p:sp>
      <p:sp>
        <p:nvSpPr>
          <p:cNvPr id="2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JECT">
    <p:spTree>
      <p:nvGrpSpPr>
        <p:cNvPr id="1" name=""/>
        <p:cNvGrpSpPr/>
        <p:nvPr/>
      </p:nvGrpSpPr>
      <p:grpSpPr>
        <a:xfrm>
          <a:off x="0" y="0"/>
          <a:ext cx="0" cy="0"/>
          <a:chOff x="0" y="0"/>
          <a:chExt cx="0" cy="0"/>
        </a:xfrm>
      </p:grpSpPr>
      <p:sp>
        <p:nvSpPr>
          <p:cNvPr id="33" name="Titolo Testo"/>
          <p:cNvSpPr txBox="1"/>
          <p:nvPr>
            <p:ph type="title"/>
          </p:nvPr>
        </p:nvSpPr>
        <p:spPr>
          <a:prstGeom prst="rect">
            <a:avLst/>
          </a:prstGeom>
        </p:spPr>
        <p:txBody>
          <a:bodyPr/>
          <a:lstStyle/>
          <a:p>
            <a:pPr/>
            <a:r>
              <a:t>Titolo Testo</a:t>
            </a:r>
          </a:p>
        </p:txBody>
      </p:sp>
      <p:sp>
        <p:nvSpPr>
          <p:cNvPr id="34" name="Corpo livello uno…"/>
          <p:cNvSpPr txBox="1"/>
          <p:nvPr>
            <p:ph type="body" idx="1"/>
          </p:nvPr>
        </p:nvSpPr>
        <p:spPr>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3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_HEADER">
    <p:spTree>
      <p:nvGrpSpPr>
        <p:cNvPr id="1" name=""/>
        <p:cNvGrpSpPr/>
        <p:nvPr/>
      </p:nvGrpSpPr>
      <p:grpSpPr>
        <a:xfrm>
          <a:off x="0" y="0"/>
          <a:ext cx="0" cy="0"/>
          <a:chOff x="0" y="0"/>
          <a:chExt cx="0" cy="0"/>
        </a:xfrm>
      </p:grpSpPr>
      <p:sp>
        <p:nvSpPr>
          <p:cNvPr id="42" name="Titolo Testo"/>
          <p:cNvSpPr txBox="1"/>
          <p:nvPr>
            <p:ph type="title"/>
          </p:nvPr>
        </p:nvSpPr>
        <p:spPr>
          <a:xfrm>
            <a:off x="831850" y="1709738"/>
            <a:ext cx="10515600" cy="2852737"/>
          </a:xfrm>
          <a:prstGeom prst="rect">
            <a:avLst/>
          </a:prstGeom>
        </p:spPr>
        <p:txBody>
          <a:bodyPr anchor="b"/>
          <a:lstStyle>
            <a:lvl1pPr>
              <a:defRPr sz="6000"/>
            </a:lvl1pPr>
          </a:lstStyle>
          <a:p>
            <a:pPr/>
            <a:r>
              <a:t>Titolo Testo</a:t>
            </a:r>
          </a:p>
        </p:txBody>
      </p:sp>
      <p:sp>
        <p:nvSpPr>
          <p:cNvPr id="43" name="Corpo livello uno…"/>
          <p:cNvSpPr txBox="1"/>
          <p:nvPr>
            <p:ph type="body" sz="quarter" idx="1"/>
          </p:nvPr>
        </p:nvSpPr>
        <p:spPr>
          <a:xfrm>
            <a:off x="831850" y="4589462"/>
            <a:ext cx="10515600" cy="1500188"/>
          </a:xfrm>
          <a:prstGeom prst="rect">
            <a:avLst/>
          </a:prstGeom>
        </p:spPr>
        <p:txBody>
          <a:bodyPr/>
          <a:lstStyle>
            <a:lvl1pPr marL="228600" indent="0">
              <a:buClrTx/>
              <a:buSzTx/>
              <a:buFontTx/>
              <a:buNone/>
              <a:defRPr sz="2400">
                <a:solidFill>
                  <a:srgbClr val="888888"/>
                </a:solidFill>
              </a:defRPr>
            </a:lvl1pPr>
            <a:lvl2pPr marL="228600" indent="457200">
              <a:buClrTx/>
              <a:buSzTx/>
              <a:buFontTx/>
              <a:buNone/>
              <a:defRPr sz="2400">
                <a:solidFill>
                  <a:srgbClr val="888888"/>
                </a:solidFill>
              </a:defRPr>
            </a:lvl2pPr>
            <a:lvl3pPr marL="228600" indent="914400">
              <a:buClrTx/>
              <a:buSzTx/>
              <a:buFontTx/>
              <a:buNone/>
              <a:defRPr sz="2400">
                <a:solidFill>
                  <a:srgbClr val="888888"/>
                </a:solidFill>
              </a:defRPr>
            </a:lvl3pPr>
            <a:lvl4pPr marL="228600" indent="1371600">
              <a:buClrTx/>
              <a:buSzTx/>
              <a:buFontTx/>
              <a:buNone/>
              <a:defRPr sz="2400">
                <a:solidFill>
                  <a:srgbClr val="888888"/>
                </a:solidFill>
              </a:defRPr>
            </a:lvl4pPr>
            <a:lvl5pPr marL="228600" indent="1828800">
              <a:buClrTx/>
              <a:buSzTx/>
              <a:buFontTx/>
              <a:buNone/>
              <a:defRPr sz="2400">
                <a:solidFill>
                  <a:srgbClr val="888888"/>
                </a:solidFill>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4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_OBJECTS">
    <p:spTree>
      <p:nvGrpSpPr>
        <p:cNvPr id="1" name=""/>
        <p:cNvGrpSpPr/>
        <p:nvPr/>
      </p:nvGrpSpPr>
      <p:grpSpPr>
        <a:xfrm>
          <a:off x="0" y="0"/>
          <a:ext cx="0" cy="0"/>
          <a:chOff x="0" y="0"/>
          <a:chExt cx="0" cy="0"/>
        </a:xfrm>
      </p:grpSpPr>
      <p:sp>
        <p:nvSpPr>
          <p:cNvPr id="51" name="Titolo Testo"/>
          <p:cNvSpPr txBox="1"/>
          <p:nvPr>
            <p:ph type="title"/>
          </p:nvPr>
        </p:nvSpPr>
        <p:spPr>
          <a:prstGeom prst="rect">
            <a:avLst/>
          </a:prstGeom>
        </p:spPr>
        <p:txBody>
          <a:bodyPr/>
          <a:lstStyle/>
          <a:p>
            <a:pPr/>
            <a:r>
              <a:t>Titolo Testo</a:t>
            </a:r>
          </a:p>
        </p:txBody>
      </p:sp>
      <p:sp>
        <p:nvSpPr>
          <p:cNvPr id="52" name="Corpo livello uno…"/>
          <p:cNvSpPr txBox="1"/>
          <p:nvPr>
            <p:ph type="body" sz="half" idx="1"/>
          </p:nvPr>
        </p:nvSpPr>
        <p:spPr>
          <a:xfrm>
            <a:off x="838200" y="1825625"/>
            <a:ext cx="5181600" cy="4351338"/>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53" name="Google Shape;55;p55"/>
          <p:cNvSpPr txBox="1"/>
          <p:nvPr>
            <p:ph type="body" sz="half" idx="21"/>
          </p:nvPr>
        </p:nvSpPr>
        <p:spPr>
          <a:xfrm>
            <a:off x="6172200" y="1825625"/>
            <a:ext cx="5181600" cy="4351338"/>
          </a:xfrm>
          <a:prstGeom prst="rect">
            <a:avLst/>
          </a:prstGeom>
        </p:spPr>
        <p:txBody>
          <a:bodyPr/>
          <a:lstStyle/>
          <a:p>
            <a:pPr/>
          </a:p>
        </p:txBody>
      </p:sp>
      <p:sp>
        <p:nvSpPr>
          <p:cNvPr id="5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_ONLY">
    <p:spTree>
      <p:nvGrpSpPr>
        <p:cNvPr id="1" name=""/>
        <p:cNvGrpSpPr/>
        <p:nvPr/>
      </p:nvGrpSpPr>
      <p:grpSpPr>
        <a:xfrm>
          <a:off x="0" y="0"/>
          <a:ext cx="0" cy="0"/>
          <a:chOff x="0" y="0"/>
          <a:chExt cx="0" cy="0"/>
        </a:xfrm>
      </p:grpSpPr>
      <p:sp>
        <p:nvSpPr>
          <p:cNvPr id="61" name="Titolo Testo"/>
          <p:cNvSpPr txBox="1"/>
          <p:nvPr>
            <p:ph type="title"/>
          </p:nvPr>
        </p:nvSpPr>
        <p:spPr>
          <a:prstGeom prst="rect">
            <a:avLst/>
          </a:prstGeom>
        </p:spPr>
        <p:txBody>
          <a:bodyPr/>
          <a:lstStyle/>
          <a:p>
            <a:pPr/>
            <a:r>
              <a:t>Titolo Testo</a:t>
            </a:r>
          </a:p>
        </p:txBody>
      </p:sp>
      <p:sp>
        <p:nvSpPr>
          <p:cNvPr id="62"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9"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_TEXT">
    <p:spTree>
      <p:nvGrpSpPr>
        <p:cNvPr id="1" name=""/>
        <p:cNvGrpSpPr/>
        <p:nvPr/>
      </p:nvGrpSpPr>
      <p:grpSpPr>
        <a:xfrm>
          <a:off x="0" y="0"/>
          <a:ext cx="0" cy="0"/>
          <a:chOff x="0" y="0"/>
          <a:chExt cx="0" cy="0"/>
        </a:xfrm>
      </p:grpSpPr>
      <p:sp>
        <p:nvSpPr>
          <p:cNvPr id="76" name="Titolo Testo"/>
          <p:cNvSpPr txBox="1"/>
          <p:nvPr>
            <p:ph type="title"/>
          </p:nvPr>
        </p:nvSpPr>
        <p:spPr>
          <a:prstGeom prst="rect">
            <a:avLst/>
          </a:prstGeom>
        </p:spPr>
        <p:txBody>
          <a:bodyPr/>
          <a:lstStyle/>
          <a:p>
            <a:pPr/>
            <a:r>
              <a:t>Titolo Testo</a:t>
            </a:r>
          </a:p>
        </p:txBody>
      </p:sp>
      <p:sp>
        <p:nvSpPr>
          <p:cNvPr id="77" name="Corpo livello uno…"/>
          <p:cNvSpPr txBox="1"/>
          <p:nvPr>
            <p:ph type="body" idx="1"/>
          </p:nvPr>
        </p:nvSpPr>
        <p:spPr>
          <a:xfrm rot="5400000">
            <a:off x="3920330" y="-1256506"/>
            <a:ext cx="4351339" cy="10515601"/>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7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_TITLE_AND_VERTICAL_TEXT">
    <p:spTree>
      <p:nvGrpSpPr>
        <p:cNvPr id="1" name=""/>
        <p:cNvGrpSpPr/>
        <p:nvPr/>
      </p:nvGrpSpPr>
      <p:grpSpPr>
        <a:xfrm>
          <a:off x="0" y="0"/>
          <a:ext cx="0" cy="0"/>
          <a:chOff x="0" y="0"/>
          <a:chExt cx="0" cy="0"/>
        </a:xfrm>
      </p:grpSpPr>
      <p:sp>
        <p:nvSpPr>
          <p:cNvPr id="85" name="Titolo Testo"/>
          <p:cNvSpPr txBox="1"/>
          <p:nvPr>
            <p:ph type="title"/>
          </p:nvPr>
        </p:nvSpPr>
        <p:spPr>
          <a:xfrm rot="5400000">
            <a:off x="7133431" y="1956593"/>
            <a:ext cx="5811839" cy="2628901"/>
          </a:xfrm>
          <a:prstGeom prst="rect">
            <a:avLst/>
          </a:prstGeom>
        </p:spPr>
        <p:txBody>
          <a:bodyPr/>
          <a:lstStyle/>
          <a:p>
            <a:pPr/>
            <a:r>
              <a:t>Titolo Testo</a:t>
            </a:r>
          </a:p>
        </p:txBody>
      </p:sp>
      <p:sp>
        <p:nvSpPr>
          <p:cNvPr id="86" name="Corpo livello uno…"/>
          <p:cNvSpPr txBox="1"/>
          <p:nvPr>
            <p:ph type="body" idx="1"/>
          </p:nvPr>
        </p:nvSpPr>
        <p:spPr>
          <a:xfrm rot="5400000">
            <a:off x="1799431" y="-596107"/>
            <a:ext cx="5811838" cy="7734301"/>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87"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olo Testo"/>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699" tIns="45699" rIns="45699" bIns="45699" anchor="ctr">
            <a:normAutofit fontScale="100000" lnSpcReduction="0"/>
          </a:bodyPr>
          <a:lstStyle/>
          <a:p>
            <a:pPr/>
            <a:r>
              <a:t>Titolo Testo</a:t>
            </a:r>
          </a:p>
        </p:txBody>
      </p:sp>
      <p:sp>
        <p:nvSpPr>
          <p:cNvPr id="3" name="Corpo livello uno…"/>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p:nvPr>
            <p:ph type="sldNum" sz="quarter" idx="2"/>
          </p:nvPr>
        </p:nvSpPr>
        <p:spPr>
          <a:xfrm>
            <a:off x="11095216" y="6414780"/>
            <a:ext cx="258585" cy="248265"/>
          </a:xfrm>
          <a:prstGeom prst="rect">
            <a:avLst/>
          </a:prstGeom>
          <a:ln w="12700">
            <a:miter lim="400000"/>
          </a:ln>
        </p:spPr>
        <p:txBody>
          <a:bodyPr wrap="none" lIns="45699" tIns="45699" rIns="45699" bIns="45699" anchor="ctr">
            <a:spAutoFit/>
          </a:bodyPr>
          <a:lstStyle>
            <a:lvl1pPr algn="r">
              <a:defRPr sz="1200">
                <a:solidFill>
                  <a:srgbClr val="888888"/>
                </a:solidFill>
                <a:latin typeface="Calibri"/>
                <a:ea typeface="Calibri"/>
                <a:cs typeface="Calibri"/>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9pPr>
    </p:titleStyle>
    <p:bodyStyle>
      <a:lvl1pPr marL="457200" marR="0" indent="-3429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1pPr>
      <a:lvl2pPr marL="971550" marR="0" indent="-40005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2pPr>
      <a:lvl3pPr marL="1508760" marR="0" indent="-48006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3pPr>
      <a:lvl4pPr marL="2019300" marR="0" indent="-5334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4pPr>
      <a:lvl5pPr marL="2476500" marR="0" indent="-5334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5pPr>
      <a:lvl6pPr marL="2933700" marR="0" indent="-5334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6pPr>
      <a:lvl7pPr marL="3390900" marR="0" indent="-5334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7pPr>
      <a:lvl8pPr marL="3848100" marR="0" indent="-5334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8pPr>
      <a:lvl9pPr marL="4305300" marR="0" indent="-533400" algn="l" defTabSz="914400" rtl="0" latinLnBrk="0">
        <a:lnSpc>
          <a:spcPct val="90000"/>
        </a:lnSpc>
        <a:spcBef>
          <a:spcPts val="1000"/>
        </a:spcBef>
        <a:spcAft>
          <a:spcPts val="0"/>
        </a:spcAft>
        <a:buClr>
          <a:srgbClr val="000000"/>
        </a:buClr>
        <a:buSzPts val="2800"/>
        <a:buFont typeface="Arial"/>
        <a:buChar char="•"/>
        <a:tabLst/>
        <a:defRPr b="0" baseline="0" cap="none" i="0" spc="0" strike="noStrike" sz="2800" u="none">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6"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sp>
        <p:nvSpPr>
          <p:cNvPr id="97" name="Google Shape;107;g350c10636a2_1_8"/>
          <p:cNvSpPr txBox="1"/>
          <p:nvPr/>
        </p:nvSpPr>
        <p:spPr>
          <a:xfrm>
            <a:off x="897230" y="3284391"/>
            <a:ext cx="7766848" cy="1553396"/>
          </a:xfrm>
          <a:prstGeom prst="rect">
            <a:avLst/>
          </a:prstGeom>
          <a:ln w="12700">
            <a:miter lim="400000"/>
          </a:ln>
          <a:extLst>
            <a:ext uri="{C572A759-6A51-4108-AA02-DFA0A04FC94B}">
              <ma14:wrappingTextBoxFlag xmlns:ma14="http://schemas.microsoft.com/office/mac/drawingml/2011/main" val="1"/>
            </a:ext>
          </a:extLst>
        </p:spPr>
        <p:txBody>
          <a:bodyPr lIns="45699" tIns="45699" rIns="45699" bIns="45699" anchor="b">
            <a:spAutoFit/>
          </a:bodyPr>
          <a:lstStyle/>
          <a:p>
            <a:pPr algn="ctr">
              <a:lnSpc>
                <a:spcPct val="90000"/>
              </a:lnSpc>
              <a:defRPr b="1" sz="1800">
                <a:solidFill>
                  <a:srgbClr val="FFFFFF"/>
                </a:solidFill>
                <a:latin typeface="Times New Roman"/>
                <a:ea typeface="Times New Roman"/>
                <a:cs typeface="Times New Roman"/>
                <a:sym typeface="Times New Roman"/>
              </a:defRPr>
            </a:pPr>
            <a:r>
              <a:t>TRAINING CALENDAR WE.CO.RE. PROGRAMME 2025</a:t>
            </a:r>
          </a:p>
          <a:p>
            <a:pPr algn="ctr">
              <a:lnSpc>
                <a:spcPct val="90000"/>
              </a:lnSpc>
              <a:defRPr b="1" sz="1800">
                <a:solidFill>
                  <a:srgbClr val="FFFFFF"/>
                </a:solidFill>
                <a:latin typeface="Times New Roman"/>
                <a:ea typeface="Times New Roman"/>
                <a:cs typeface="Times New Roman"/>
                <a:sym typeface="Times New Roman"/>
              </a:defRPr>
            </a:pPr>
            <a:r>
              <a:t> </a:t>
            </a:r>
          </a:p>
          <a:p>
            <a:pPr algn="ctr">
              <a:lnSpc>
                <a:spcPct val="90000"/>
              </a:lnSpc>
              <a:defRPr b="1" sz="1800">
                <a:solidFill>
                  <a:srgbClr val="FFFFFF"/>
                </a:solidFill>
                <a:latin typeface="Times New Roman"/>
                <a:ea typeface="Times New Roman"/>
                <a:cs typeface="Times New Roman"/>
                <a:sym typeface="Times New Roman"/>
              </a:defRPr>
            </a:pPr>
            <a:r>
              <a:t>CALENDARIO DELLA FORMAZIONE PROGRAMMA WE.CO.RE. 2025</a:t>
            </a:r>
          </a:p>
          <a:p>
            <a:pPr algn="ctr">
              <a:lnSpc>
                <a:spcPct val="90000"/>
              </a:lnSpc>
              <a:defRPr b="1" sz="1800">
                <a:solidFill>
                  <a:srgbClr val="FFFFFF"/>
                </a:solidFill>
                <a:latin typeface="Times New Roman"/>
                <a:ea typeface="Times New Roman"/>
                <a:cs typeface="Times New Roman"/>
                <a:sym typeface="Times New Roman"/>
              </a:defRPr>
            </a:pPr>
          </a:p>
          <a:p>
            <a:pPr algn="ctr">
              <a:lnSpc>
                <a:spcPct val="90000"/>
              </a:lnSpc>
              <a:defRPr b="1" sz="1800">
                <a:solidFill>
                  <a:srgbClr val="FFFFFF"/>
                </a:solidFill>
                <a:latin typeface="Times New Roman"/>
                <a:ea typeface="Times New Roman"/>
                <a:cs typeface="Times New Roman"/>
                <a:sym typeface="Times New Roman"/>
              </a:defRPr>
            </a:pPr>
            <a:r>
              <a:t>CALENDRIER DES FORMATIONS PROGRAMME WE.CO.RE. 2025</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9"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graphicFrame>
        <p:nvGraphicFramePr>
          <p:cNvPr id="100" name="Tabella 3"/>
          <p:cNvGraphicFramePr/>
          <p:nvPr/>
        </p:nvGraphicFramePr>
        <p:xfrm>
          <a:off x="1818525" y="1335639"/>
          <a:ext cx="6729574" cy="4757208"/>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2848550"/>
                <a:gridCol w="1997725"/>
                <a:gridCol w="1883298"/>
              </a:tblGrid>
              <a:tr h="1155675">
                <a:tc>
                  <a:txBody>
                    <a:bodyPr/>
                    <a:lstStyle/>
                    <a:p>
                      <a:pPr algn="ctr">
                        <a:defRPr b="0" sz="1800">
                          <a:solidFill>
                            <a:srgbClr val="000000"/>
                          </a:solidFill>
                        </a:defRPr>
                      </a:pPr>
                      <a:r>
                        <a:rPr b="1" sz="1000">
                          <a:solidFill>
                            <a:srgbClr val="FFFFFF"/>
                          </a:solidFill>
                          <a:sym typeface="Arial"/>
                        </a:rPr>
                        <a:t>KICK OFF TRAINING
2025 </a:t>
                      </a:r>
                    </a:p>
                  </a:txBody>
                  <a:tcPr marL="45720" marR="45720" marT="45720" marB="45720" anchor="t" anchorCtr="0" horzOverflow="overflow"/>
                </a:tc>
                <a:tc>
                  <a:txBody>
                    <a:bodyPr/>
                    <a:lstStyle/>
                    <a:p>
                      <a:pPr algn="ctr">
                        <a:defRPr b="0" sz="1800">
                          <a:solidFill>
                            <a:srgbClr val="000000"/>
                          </a:solidFill>
                        </a:defRPr>
                      </a:pPr>
                      <a:r>
                        <a:rPr b="1" sz="1000">
                          <a:solidFill>
                            <a:srgbClr val="FFFFFF"/>
                          </a:solidFill>
                          <a:sym typeface="Arial"/>
                        </a:rPr>
                        <a:t>JUNE 
GIUGNO 
JUIN
2025 </a:t>
                      </a:r>
                    </a:p>
                  </a:txBody>
                  <a:tcPr marL="45720" marR="45720" marT="45720" marB="45720" anchor="t" anchorCtr="0" horzOverflow="overflow"/>
                </a:tc>
                <a:tc>
                  <a:txBody>
                    <a:bodyPr/>
                    <a:lstStyle/>
                    <a:p>
                      <a:pPr algn="ctr">
                        <a:defRPr b="0" sz="1800">
                          <a:solidFill>
                            <a:srgbClr val="000000"/>
                          </a:solidFill>
                        </a:defRPr>
                      </a:pPr>
                      <a:r>
                        <a:rPr b="1" sz="1000">
                          <a:solidFill>
                            <a:srgbClr val="FFFFFF"/>
                          </a:solidFill>
                          <a:sym typeface="Arial"/>
                        </a:rPr>
                        <a:t>JULY 
LUGLIO  JUILLET
2025 </a:t>
                      </a:r>
                    </a:p>
                  </a:txBody>
                  <a:tcPr marL="45720" marR="45720" marT="45720" marB="45720" anchor="t" anchorCtr="0" horzOverflow="overflow"/>
                </a:tc>
              </a:tr>
              <a:tr h="3601532">
                <a:tc>
                  <a:txBody>
                    <a:bodyPr/>
                    <a:lstStyle/>
                    <a:p>
                      <a:pPr algn="ctr">
                        <a:defRPr b="1" sz="1400">
                          <a:sym typeface="Arial"/>
                        </a:defRPr>
                      </a:pPr>
                      <a:r>
                        <a:t>28 OF APRIL 2025</a:t>
                      </a:r>
                    </a:p>
                    <a:p>
                      <a:pPr algn="ctr">
                        <a:defRPr sz="1400">
                          <a:sym typeface="Arial"/>
                        </a:defRPr>
                      </a:pPr>
                    </a:p>
                    <a:p>
                      <a:pPr algn="ctr">
                        <a:defRPr sz="1400">
                          <a:sym typeface="Arial"/>
                        </a:defRPr>
                      </a:pPr>
                      <a:r>
                        <a:t>KICK OFF FOR ITALIAN AND FRENCH  BENEFICIARIES </a:t>
                      </a:r>
                    </a:p>
                  </a:txBody>
                  <a:tcPr marL="45720" marR="45720" marT="45720" marB="45720" anchor="t" anchorCtr="0" horzOverflow="overflow"/>
                </a:tc>
                <a:tc>
                  <a:txBody>
                    <a:bodyPr/>
                    <a:lstStyle/>
                    <a:p>
                      <a:pPr algn="ctr">
                        <a:defRPr sz="1400">
                          <a:sym typeface="Arial"/>
                        </a:defRPr>
                      </a:pPr>
                      <a:r>
                        <a:t>MONDAY</a:t>
                      </a:r>
                    </a:p>
                    <a:p>
                      <a:pPr algn="ctr">
                        <a:defRPr sz="1400">
                          <a:sym typeface="Arial"/>
                        </a:defRPr>
                      </a:pPr>
                    </a:p>
                    <a:p>
                      <a:pPr algn="ctr">
                        <a:defRPr b="1" sz="1400">
                          <a:sym typeface="Arial"/>
                        </a:defRPr>
                      </a:pPr>
                      <a:r>
                        <a:t>30/06/2025</a:t>
                      </a:r>
                    </a:p>
                    <a:p>
                      <a:pPr algn="ctr">
                        <a:defRPr sz="1400">
                          <a:sym typeface="Arial"/>
                        </a:defRPr>
                      </a:pPr>
                    </a:p>
                    <a:p>
                      <a:pPr algn="ctr">
                        <a:defRPr sz="1400">
                          <a:sym typeface="Arial"/>
                        </a:defRPr>
                      </a:pPr>
                      <a:r>
                        <a:t>start at 9:00 am </a:t>
                      </a:r>
                    </a:p>
                    <a:p>
                      <a:pPr algn="ctr">
                        <a:defRPr sz="1400">
                          <a:sym typeface="Arial"/>
                        </a:defRPr>
                      </a:pPr>
                      <a:r>
                        <a:t>end at 13:00 pm</a:t>
                      </a:r>
                    </a:p>
                  </a:txBody>
                  <a:tcPr marL="45720" marR="45720" marT="45720" marB="45720" anchor="t" anchorCtr="0" horzOverflow="overflow"/>
                </a:tc>
                <a:tc>
                  <a:txBody>
                    <a:bodyPr/>
                    <a:lstStyle/>
                    <a:p>
                      <a:pPr algn="ctr">
                        <a:defRPr sz="1400">
                          <a:sym typeface="Arial"/>
                        </a:defRPr>
                      </a:pPr>
                      <a:r>
                        <a:t>MONDAY</a:t>
                      </a:r>
                    </a:p>
                    <a:p>
                      <a:pPr algn="ctr">
                        <a:defRPr sz="1400">
                          <a:sym typeface="Arial"/>
                        </a:defRPr>
                      </a:pPr>
                    </a:p>
                    <a:p>
                      <a:pPr algn="ctr">
                        <a:defRPr b="1" sz="1400">
                          <a:sym typeface="Arial"/>
                        </a:defRPr>
                      </a:pPr>
                      <a:r>
                        <a:t>21/07/2025</a:t>
                      </a:r>
                    </a:p>
                    <a:p>
                      <a:pPr algn="ctr">
                        <a:defRPr sz="1400">
                          <a:sym typeface="Arial"/>
                        </a:defRPr>
                      </a:pPr>
                    </a:p>
                    <a:p>
                      <a:pPr algn="ctr">
                        <a:defRPr sz="1400">
                          <a:sym typeface="Arial"/>
                        </a:defRPr>
                      </a:pPr>
                      <a:r>
                        <a:t>start at 9:00 am </a:t>
                      </a:r>
                    </a:p>
                    <a:p>
                      <a:pPr algn="ctr">
                        <a:defRPr sz="1400">
                          <a:sym typeface="Arial"/>
                        </a:defRPr>
                      </a:pPr>
                      <a:r>
                        <a:t>end at 13:00 pm</a:t>
                      </a:r>
                    </a:p>
                    <a:p>
                      <a:pPr algn="ctr">
                        <a:defRPr sz="1400">
                          <a:sym typeface="Arial"/>
                        </a:defRPr>
                      </a:pPr>
                    </a:p>
                    <a:p>
                      <a:pPr algn="ctr">
                        <a:defRPr sz="1400">
                          <a:sym typeface="Arial"/>
                        </a:defRPr>
                      </a:pPr>
                      <a:r>
                        <a:t>MONDAY </a:t>
                      </a:r>
                    </a:p>
                    <a:p>
                      <a:pPr algn="ctr">
                        <a:defRPr sz="1400">
                          <a:sym typeface="Arial"/>
                        </a:defRPr>
                      </a:pPr>
                    </a:p>
                    <a:p>
                      <a:pPr algn="ctr">
                        <a:defRPr b="1" sz="1400">
                          <a:sym typeface="Arial"/>
                        </a:defRPr>
                      </a:pPr>
                      <a:r>
                        <a:t>28/07/2025</a:t>
                      </a:r>
                    </a:p>
                    <a:p>
                      <a:pPr algn="ctr">
                        <a:defRPr>
                          <a:sym typeface="Arial"/>
                        </a:defRPr>
                      </a:pPr>
                    </a:p>
                    <a:p>
                      <a:pPr algn="ctr">
                        <a:defRPr sz="1400">
                          <a:sym typeface="Arial"/>
                        </a:defRPr>
                      </a:pPr>
                      <a:r>
                        <a:t>start at 9:00 am </a:t>
                      </a:r>
                    </a:p>
                    <a:p>
                      <a:pPr algn="ctr">
                        <a:defRPr sz="1400">
                          <a:sym typeface="Arial"/>
                        </a:defRPr>
                      </a:pPr>
                      <a:r>
                        <a:t>end at 13:00 pm</a:t>
                      </a:r>
                    </a:p>
                    <a:p>
                      <a:pPr algn="ctr">
                        <a:defRPr sz="1400">
                          <a:sym typeface="Arial"/>
                        </a:defRPr>
                      </a:pPr>
                    </a:p>
                    <a:p>
                      <a:pPr algn="ctr">
                        <a:defRPr sz="1400">
                          <a:sym typeface="Arial"/>
                        </a:defRPr>
                      </a:pPr>
                    </a:p>
                  </a:txBody>
                  <a:tcPr marL="45720" marR="45720" marT="45720" marB="45720" anchor="t" anchorCtr="0" horzOverflow="overflow"/>
                </a:tc>
              </a:tr>
            </a:tbl>
          </a:graphicData>
        </a:graphic>
      </p:graphicFrame>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2"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pic>
        <p:nvPicPr>
          <p:cNvPr id="103" name="Google Shape;106;g350c10636a2_1_8" descr="Google Shape;106;g350c10636a2_1_8"/>
          <p:cNvPicPr>
            <a:picLocks noChangeAspect="1"/>
          </p:cNvPicPr>
          <p:nvPr/>
        </p:nvPicPr>
        <p:blipFill>
          <a:blip r:embed="rId2">
            <a:extLst/>
          </a:blip>
          <a:stretch>
            <a:fillRect/>
          </a:stretch>
        </p:blipFill>
        <p:spPr>
          <a:xfrm>
            <a:off x="-354" y="0"/>
            <a:ext cx="12192707" cy="7230399"/>
          </a:xfrm>
          <a:prstGeom prst="rect">
            <a:avLst/>
          </a:prstGeom>
          <a:ln w="12700">
            <a:miter lim="400000"/>
          </a:ln>
        </p:spPr>
      </p:pic>
      <p:graphicFrame>
        <p:nvGraphicFramePr>
          <p:cNvPr id="104" name="Tabella 2"/>
          <p:cNvGraphicFramePr/>
          <p:nvPr/>
        </p:nvGraphicFramePr>
        <p:xfrm>
          <a:off x="1417833" y="1849614"/>
          <a:ext cx="6976152" cy="4792168"/>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1952090"/>
                <a:gridCol w="2671281"/>
                <a:gridCol w="2352781"/>
              </a:tblGrid>
              <a:tr h="1190635">
                <a:tc>
                  <a:txBody>
                    <a:bodyPr/>
                    <a:lstStyle/>
                    <a:p>
                      <a:pPr algn="ctr">
                        <a:defRPr b="0" sz="1800">
                          <a:solidFill>
                            <a:srgbClr val="000000"/>
                          </a:solidFill>
                        </a:defRPr>
                      </a:pPr>
                      <a:r>
                        <a:rPr b="1" sz="1000">
                          <a:solidFill>
                            <a:srgbClr val="FFFFFF"/>
                          </a:solidFill>
                          <a:sym typeface="Arial"/>
                        </a:rPr>
                        <a:t>SEPTEMBER
SETTEMBRE
SÉPTEMBRE
2025</a:t>
                      </a:r>
                    </a:p>
                  </a:txBody>
                  <a:tcPr marL="45720" marR="45720" marT="45720" marB="45720" anchor="t" anchorCtr="0" horzOverflow="overflow"/>
                </a:tc>
                <a:tc>
                  <a:txBody>
                    <a:bodyPr/>
                    <a:lstStyle/>
                    <a:p>
                      <a:pPr algn="ctr">
                        <a:defRPr b="0" sz="1800">
                          <a:solidFill>
                            <a:srgbClr val="000000"/>
                          </a:solidFill>
                        </a:defRPr>
                      </a:pPr>
                      <a:r>
                        <a:rPr b="1" sz="1000">
                          <a:solidFill>
                            <a:srgbClr val="FFFFFF"/>
                          </a:solidFill>
                          <a:sym typeface="Arial"/>
                        </a:rPr>
                        <a:t>OCTOBER OTTOBRE
OCTOBRE
2025</a:t>
                      </a:r>
                    </a:p>
                  </a:txBody>
                  <a:tcPr marL="45720" marR="45720" marT="45720" marB="45720" anchor="t" anchorCtr="0" horzOverflow="overflow"/>
                </a:tc>
                <a:tc>
                  <a:txBody>
                    <a:bodyPr/>
                    <a:lstStyle/>
                    <a:p>
                      <a:pPr algn="ctr">
                        <a:defRPr b="0" sz="1800">
                          <a:solidFill>
                            <a:srgbClr val="000000"/>
                          </a:solidFill>
                        </a:defRPr>
                      </a:pPr>
                      <a:r>
                        <a:rPr b="1" sz="1000">
                          <a:solidFill>
                            <a:srgbClr val="FFFFFF"/>
                          </a:solidFill>
                          <a:sym typeface="Arial"/>
                        </a:rPr>
                        <a:t>NOVEMBER NOVEMBRE NOVEMBRE
2025</a:t>
                      </a:r>
                    </a:p>
                  </a:txBody>
                  <a:tcPr marL="45720" marR="45720" marT="45720" marB="45720" anchor="t" anchorCtr="0" horzOverflow="overflow"/>
                </a:tc>
              </a:tr>
              <a:tr h="3601532">
                <a:tc>
                  <a:txBody>
                    <a:bodyPr/>
                    <a:lstStyle/>
                    <a:p>
                      <a:pPr algn="ctr">
                        <a:defRPr sz="1400">
                          <a:sym typeface="Arial"/>
                        </a:defRPr>
                      </a:pPr>
                      <a:r>
                        <a:t>MONDAY </a:t>
                      </a:r>
                    </a:p>
                    <a:p>
                      <a:pPr algn="ctr">
                        <a:defRPr sz="1400">
                          <a:sym typeface="Arial"/>
                        </a:defRPr>
                      </a:pPr>
                    </a:p>
                    <a:p>
                      <a:pPr algn="ctr">
                        <a:defRPr b="1" sz="1400">
                          <a:sym typeface="Arial"/>
                        </a:defRPr>
                      </a:pPr>
                      <a:r>
                        <a:t>22/09/2025</a:t>
                      </a:r>
                    </a:p>
                    <a:p>
                      <a:pPr algn="ctr">
                        <a:defRPr b="1" sz="1400">
                          <a:sym typeface="Arial"/>
                        </a:defRPr>
                      </a:pPr>
                    </a:p>
                    <a:p>
                      <a:pPr algn="ctr">
                        <a:defRPr sz="1400">
                          <a:sym typeface="Arial"/>
                        </a:defRPr>
                      </a:pPr>
                      <a:r>
                        <a:t>start at 9:00 am end at 13:00 pm</a:t>
                      </a:r>
                    </a:p>
                    <a:p>
                      <a:pPr algn="ctr">
                        <a:defRPr sz="1400">
                          <a:sym typeface="Arial"/>
                        </a:defRPr>
                      </a:pPr>
                    </a:p>
                    <a:p>
                      <a:pPr algn="ctr">
                        <a:defRPr sz="1400">
                          <a:sym typeface="Arial"/>
                        </a:defRPr>
                      </a:pPr>
                    </a:p>
                    <a:p>
                      <a:pPr algn="ctr">
                        <a:defRPr sz="1400">
                          <a:sym typeface="Arial"/>
                        </a:defRPr>
                      </a:pPr>
                      <a:r>
                        <a:t>MONDAY </a:t>
                      </a:r>
                    </a:p>
                    <a:p>
                      <a:pPr algn="ctr">
                        <a:defRPr sz="1400">
                          <a:sym typeface="Arial"/>
                        </a:defRPr>
                      </a:pPr>
                    </a:p>
                    <a:p>
                      <a:pPr algn="ctr">
                        <a:defRPr b="1" sz="1400">
                          <a:sym typeface="Arial"/>
                        </a:defRPr>
                      </a:pPr>
                      <a:r>
                        <a:t>29/09/2025</a:t>
                      </a:r>
                    </a:p>
                    <a:p>
                      <a:pPr algn="ctr">
                        <a:defRPr b="1" sz="1400">
                          <a:sym typeface="Arial"/>
                        </a:defRPr>
                      </a:pPr>
                    </a:p>
                    <a:p>
                      <a:pPr algn="ctr">
                        <a:defRPr sz="1400">
                          <a:sym typeface="Arial"/>
                        </a:defRPr>
                      </a:pPr>
                      <a:r>
                        <a:t>start at 9:00 am end at 13:00 pm </a:t>
                      </a:r>
                    </a:p>
                  </a:txBody>
                  <a:tcPr marL="45720" marR="45720" marT="45720" marB="45720" anchor="t" anchorCtr="0" horzOverflow="overflow"/>
                </a:tc>
                <a:tc>
                  <a:txBody>
                    <a:bodyPr/>
                    <a:lstStyle/>
                    <a:p>
                      <a:pPr algn="ctr">
                        <a:defRPr sz="1400">
                          <a:sym typeface="Arial"/>
                        </a:defRPr>
                      </a:pPr>
                      <a:r>
                        <a:t>MONDAY </a:t>
                      </a:r>
                    </a:p>
                    <a:p>
                      <a:pPr algn="ctr">
                        <a:defRPr sz="1400">
                          <a:sym typeface="Arial"/>
                        </a:defRPr>
                      </a:pPr>
                    </a:p>
                    <a:p>
                      <a:pPr algn="ctr">
                        <a:defRPr b="1" sz="1400">
                          <a:sym typeface="Arial"/>
                        </a:defRPr>
                      </a:pPr>
                      <a:r>
                        <a:t>06/10/2025</a:t>
                      </a:r>
                    </a:p>
                    <a:p>
                      <a:pPr algn="ctr">
                        <a:defRPr b="1" sz="1400">
                          <a:sym typeface="Arial"/>
                        </a:defRPr>
                      </a:pPr>
                    </a:p>
                    <a:p>
                      <a:pPr algn="ctr">
                        <a:defRPr sz="1400">
                          <a:sym typeface="Arial"/>
                        </a:defRPr>
                      </a:pPr>
                      <a:r>
                        <a:t>start at 9:00 am end at 13:00 pm</a:t>
                      </a:r>
                    </a:p>
                    <a:p>
                      <a:pPr algn="ctr">
                        <a:defRPr sz="1400">
                          <a:sym typeface="Arial"/>
                        </a:defRPr>
                      </a:pPr>
                    </a:p>
                    <a:p>
                      <a:pPr algn="ctr">
                        <a:defRPr b="1" sz="1400">
                          <a:sym typeface="Arial"/>
                        </a:defRPr>
                      </a:pPr>
                    </a:p>
                    <a:p>
                      <a:pPr algn="ctr">
                        <a:defRPr sz="1400">
                          <a:sym typeface="Arial"/>
                        </a:defRPr>
                      </a:pPr>
                      <a:r>
                        <a:t>MONDAY </a:t>
                      </a:r>
                    </a:p>
                    <a:p>
                      <a:pPr algn="ctr">
                        <a:defRPr b="1" sz="1400">
                          <a:sym typeface="Arial"/>
                        </a:defRPr>
                      </a:pPr>
                    </a:p>
                    <a:p>
                      <a:pPr algn="ctr">
                        <a:defRPr b="1" sz="1400">
                          <a:sym typeface="Arial"/>
                        </a:defRPr>
                      </a:pPr>
                      <a:r>
                        <a:t>20/10/2025</a:t>
                      </a:r>
                    </a:p>
                    <a:p>
                      <a:pPr algn="ctr">
                        <a:defRPr b="1" sz="1400">
                          <a:sym typeface="Arial"/>
                        </a:defRPr>
                      </a:pPr>
                    </a:p>
                    <a:p>
                      <a:pPr algn="ctr">
                        <a:defRPr sz="1400">
                          <a:sym typeface="Arial"/>
                        </a:defRPr>
                      </a:pPr>
                      <a:r>
                        <a:t>start at 9:00</a:t>
                      </a:r>
                    </a:p>
                    <a:p>
                      <a:pPr algn="ctr">
                        <a:defRPr sz="1400">
                          <a:sym typeface="Arial"/>
                        </a:defRPr>
                      </a:pPr>
                      <a:r>
                        <a:t>am end at 13:00 pm </a:t>
                      </a:r>
                    </a:p>
                  </a:txBody>
                  <a:tcPr marL="45720" marR="45720" marT="45720" marB="45720" anchor="t" anchorCtr="0" horzOverflow="overflow"/>
                </a:tc>
                <a:tc>
                  <a:txBody>
                    <a:bodyPr/>
                    <a:lstStyle/>
                    <a:p>
                      <a:pPr algn="ctr">
                        <a:defRPr sz="1400">
                          <a:sym typeface="Arial"/>
                        </a:defRPr>
                      </a:pPr>
                      <a:r>
                        <a:t>MONDAY </a:t>
                      </a:r>
                    </a:p>
                    <a:p>
                      <a:pPr algn="ctr">
                        <a:defRPr sz="1400">
                          <a:sym typeface="Arial"/>
                        </a:defRPr>
                      </a:pPr>
                    </a:p>
                    <a:p>
                      <a:pPr algn="ctr">
                        <a:defRPr b="1" sz="1400">
                          <a:sym typeface="Arial"/>
                        </a:defRPr>
                      </a:pPr>
                      <a:r>
                        <a:t>03/11/2025</a:t>
                      </a:r>
                    </a:p>
                    <a:p>
                      <a:pPr algn="ctr">
                        <a:defRPr sz="1400">
                          <a:sym typeface="Arial"/>
                        </a:defRPr>
                      </a:pPr>
                    </a:p>
                    <a:p>
                      <a:pPr algn="ctr">
                        <a:defRPr sz="1400">
                          <a:sym typeface="Arial"/>
                        </a:defRPr>
                      </a:pPr>
                      <a:r>
                        <a:t>start at 9:00 am end at 13:00 pm</a:t>
                      </a:r>
                    </a:p>
                  </a:txBody>
                  <a:tcPr marL="45720" marR="45720" marT="45720" marB="45720" anchor="t" anchorCtr="0" horzOverflow="overflow"/>
                </a:tc>
              </a:tr>
            </a:tbl>
          </a:graphicData>
        </a:graphic>
      </p:graphicFrame>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6"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pic>
        <p:nvPicPr>
          <p:cNvPr id="107" name="Google Shape;106;g350c10636a2_1_8" descr="Google Shape;106;g350c10636a2_1_8"/>
          <p:cNvPicPr>
            <a:picLocks noChangeAspect="1"/>
          </p:cNvPicPr>
          <p:nvPr/>
        </p:nvPicPr>
        <p:blipFill>
          <a:blip r:embed="rId2">
            <a:extLst/>
          </a:blip>
          <a:stretch>
            <a:fillRect/>
          </a:stretch>
        </p:blipFill>
        <p:spPr>
          <a:xfrm>
            <a:off x="-354" y="0"/>
            <a:ext cx="12192707" cy="7230399"/>
          </a:xfrm>
          <a:prstGeom prst="rect">
            <a:avLst/>
          </a:prstGeom>
          <a:ln w="12700">
            <a:miter lim="400000"/>
          </a:ln>
        </p:spPr>
      </p:pic>
      <p:sp>
        <p:nvSpPr>
          <p:cNvPr id="108" name="Sviluppo, adozione e trasferimento di tecnologie, know-how e buone pratiche tra Francia e Italia;…"/>
          <p:cNvSpPr txBox="1"/>
          <p:nvPr/>
        </p:nvSpPr>
        <p:spPr>
          <a:xfrm>
            <a:off x="106722" y="1122450"/>
            <a:ext cx="8512621" cy="518856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defTabSz="457200">
              <a:defRPr sz="1533">
                <a:latin typeface="Times New Roman"/>
                <a:ea typeface="Times New Roman"/>
                <a:cs typeface="Times New Roman"/>
                <a:sym typeface="Times New Roman"/>
              </a:defRPr>
            </a:pP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a:p>
            <a:pPr defTabSz="457200">
              <a:defRPr sz="1200">
                <a:latin typeface="Times Roman"/>
                <a:ea typeface="Times Roman"/>
                <a:cs typeface="Times Roman"/>
                <a:sym typeface="Times Roman"/>
              </a:defRPr>
            </a:pP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Sviluppo, adozione e trasferimento di tecnologie, know-how e buone pratiche tra Francia e Italia;</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Sviluppo di applicazioni e servizi digitali per promuovere il </a:t>
            </a:r>
            <a:r>
              <a:rPr b="1" i="1"/>
              <a:t>networking</a:t>
            </a:r>
            <a:r>
              <a:t> degli attori e le economie locali e sviluppo congiunto di innovazioni in settori chiave;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Sperimentazione e sviluppo di applicazioni;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Sensibilizzazione, formazione e sostegno alla trasformazione digitale delle imprese.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Acquisire gli approcci e gli strumenti di base per la conoscenza di sé e la conoscenza degli apporti dell'IA per digitalizzare al meglio il proprio percorso, la propria attività, le proprie proposte di valore al fine di effettuare una diagnosi.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Comprendere le nuove competenze del mercato del lavoro trasferibili in un mondo ibrido "digitale/mestiere".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Definire il proprio progetto professionale a 3 anni secondo il metodo SMART.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Comprendere le sfide di una digitalizzazione responsabile e sostenibile (ciclo di vita dei dati, gestione sicura dei dati sensibili e del segreto, sovranità e fiducia).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Mettere in atto un piano d'azione concreto per la riuscita del proprio progetto (da scegliere e imparare a qualificare) e per reinventare i propri processi in ottica 4.0.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Migliorare la propria occupabilità (atteggiamento, colloqui, ricerca di lavoro...) e la desiderabilità della propria impresa in trasformazione/modernizzazione/messa in sicurezza. </a:t>
            </a:r>
          </a:p>
          <a:p>
            <a:pPr marL="457200" indent="-317500" algn="just" defTabSz="457200">
              <a:buSzPct val="100000"/>
              <a:buFont typeface="Times New Roman"/>
              <a:buAutoNum type="arabicPeriod" startAt="1"/>
              <a:defRPr sz="1533">
                <a:latin typeface="Times New Roman"/>
                <a:ea typeface="Times New Roman"/>
                <a:cs typeface="Times New Roman"/>
                <a:sym typeface="Times New Roman"/>
              </a:defRPr>
            </a:pPr>
            <a:r>
              <a:t>Adattare l'acquisizione e l'implementazione di strumenti digitali e sicuri ai propri contesti, metodi e livelli di adesione a queste tecnologie per il proprio mercato.</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0"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pic>
        <p:nvPicPr>
          <p:cNvPr id="111" name="Google Shape;106;g350c10636a2_1_8" descr="Google Shape;106;g350c10636a2_1_8"/>
          <p:cNvPicPr>
            <a:picLocks noChangeAspect="1"/>
          </p:cNvPicPr>
          <p:nvPr/>
        </p:nvPicPr>
        <p:blipFill>
          <a:blip r:embed="rId2">
            <a:extLst/>
          </a:blip>
          <a:stretch>
            <a:fillRect/>
          </a:stretch>
        </p:blipFill>
        <p:spPr>
          <a:xfrm>
            <a:off x="-354" y="0"/>
            <a:ext cx="12192707" cy="7230399"/>
          </a:xfrm>
          <a:prstGeom prst="rect">
            <a:avLst/>
          </a:prstGeom>
          <a:ln w="12700">
            <a:miter lim="400000"/>
          </a:ln>
        </p:spPr>
      </p:pic>
      <p:sp>
        <p:nvSpPr>
          <p:cNvPr id="112" name="PROGRAMMA FORMATIVO…"/>
          <p:cNvSpPr txBox="1"/>
          <p:nvPr/>
        </p:nvSpPr>
        <p:spPr>
          <a:xfrm>
            <a:off x="492132" y="1377643"/>
            <a:ext cx="7957870" cy="4663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defTabSz="457200">
              <a:defRPr b="1" sz="1600">
                <a:latin typeface="Times New Roman"/>
                <a:ea typeface="Times New Roman"/>
                <a:cs typeface="Times New Roman"/>
                <a:sym typeface="Times New Roman"/>
              </a:defRPr>
            </a:pPr>
            <a:r>
              <a:t>PROGRAMMA FORMATIVO</a:t>
            </a:r>
          </a:p>
          <a:p>
            <a:pPr defTabSz="457200">
              <a:defRPr sz="1200">
                <a:latin typeface="Times Roman"/>
                <a:ea typeface="Times Roman"/>
                <a:cs typeface="Times Roman"/>
                <a:sym typeface="Times Roman"/>
              </a:defRPr>
            </a:pPr>
          </a:p>
          <a:p>
            <a:pPr defTabSz="457200">
              <a:defRPr sz="1200">
                <a:latin typeface="Times Roman"/>
                <a:ea typeface="Times Roman"/>
                <a:cs typeface="Times Roman"/>
                <a:sym typeface="Times Roman"/>
              </a:defRPr>
            </a:pPr>
          </a:p>
          <a:p>
            <a:pPr algn="just" defTabSz="457200">
              <a:defRPr sz="1600">
                <a:latin typeface="Times New Roman"/>
                <a:ea typeface="Times New Roman"/>
                <a:cs typeface="Times New Roman"/>
                <a:sym typeface="Times New Roman"/>
              </a:defRPr>
            </a:pPr>
            <a:r>
              <a:t>Modulo 1: Introduzione all’Intelligenza artificiale e alla Cybersecurity e le loro applicazioni professionali di base (identificazione degli obiettivi)</a:t>
            </a: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a:p>
            <a:pPr algn="just" defTabSz="457200">
              <a:defRPr sz="1600">
                <a:latin typeface="Times New Roman"/>
                <a:ea typeface="Times New Roman"/>
                <a:cs typeface="Times New Roman"/>
                <a:sym typeface="Times New Roman"/>
              </a:defRPr>
            </a:pPr>
            <a:r>
              <a:t>Modulo 2: L’IA, la sicurezza dei dati e il miglioramento delle performance professionali</a:t>
            </a: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a:p>
            <a:pPr algn="just" defTabSz="457200">
              <a:defRPr sz="1600">
                <a:latin typeface="Times New Roman"/>
                <a:ea typeface="Times New Roman"/>
                <a:cs typeface="Times New Roman"/>
                <a:sym typeface="Times New Roman"/>
              </a:defRPr>
            </a:pPr>
            <a:r>
              <a:t>Modulo 3: L’IA e la cyber by design e l’ampliamento transfrontaliero delle imprese (livello di crescita e di distribuzione transfrontaliero)</a:t>
            </a:r>
          </a:p>
          <a:p>
            <a:pPr algn="just" defTabSz="457200">
              <a:defRPr sz="1600">
                <a:latin typeface="Times New Roman"/>
                <a:ea typeface="Times New Roman"/>
                <a:cs typeface="Times New Roman"/>
                <a:sym typeface="Times New Roman"/>
              </a:defRPr>
            </a:pPr>
          </a:p>
          <a:p>
            <a:pPr algn="just" defTabSz="457200">
              <a:defRPr sz="1600">
                <a:latin typeface="Times New Roman"/>
                <a:ea typeface="Times New Roman"/>
                <a:cs typeface="Times New Roman"/>
                <a:sym typeface="Times New Roman"/>
              </a:defRPr>
            </a:pPr>
            <a:r>
              <a:t>Modulo 4: Laboratorio: utilizzo di strumenti propri dell’Intelligenza artificiale</a:t>
            </a: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a:p>
            <a:pPr algn="just" defTabSz="457200">
              <a:defRPr sz="1600">
                <a:latin typeface="Times New Roman"/>
                <a:ea typeface="Times New Roman"/>
                <a:cs typeface="Times New Roman"/>
                <a:sym typeface="Times New Roman"/>
              </a:defRPr>
            </a:pPr>
            <a:r>
              <a:t>Modulo 5: Strategie di integrazione dell’Intelligenza artificiale, della sicurezza informatica, del cloud nelle attività professionali e ammodernamento dei processi (vantaggi concorrenziali)</a:t>
            </a: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a:p>
            <a:pPr algn="just" defTabSz="457200">
              <a:defRPr sz="1600">
                <a:latin typeface="Times New Roman"/>
                <a:ea typeface="Times New Roman"/>
                <a:cs typeface="Times New Roman"/>
                <a:sym typeface="Times New Roman"/>
              </a:defRPr>
            </a:pPr>
            <a:r>
              <a:t>Modulo 6: Alfabetizzazione e riflessioni sull’ Intelligenza artificiale e la sicurezza informatica attraverso prospettive differenti, responsabili e durature</a:t>
            </a: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a:p>
            <a:pPr algn="just" defTabSz="457200">
              <a:defRPr sz="1600">
                <a:latin typeface="Times New Roman"/>
                <a:ea typeface="Times New Roman"/>
                <a:cs typeface="Times New Roman"/>
                <a:sym typeface="Times New Roman"/>
              </a:defRPr>
            </a:pPr>
            <a:r>
              <a:t>Modulo 7: Pianificare la propria rivoluzione industriale 4.2</a:t>
            </a:r>
            <a:endParaRPr sz="1200">
              <a:latin typeface="Times Roman"/>
              <a:ea typeface="Times Roman"/>
              <a:cs typeface="Times Roman"/>
              <a:sym typeface="Times Roman"/>
            </a:endParaRPr>
          </a:p>
          <a:p>
            <a:pPr defTabSz="457200">
              <a:defRPr sz="1200">
                <a:latin typeface="Times Roman"/>
                <a:ea typeface="Times Roman"/>
                <a:cs typeface="Times Roman"/>
                <a:sym typeface="Times Roman"/>
              </a:defRPr>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pic>
        <p:nvPicPr>
          <p:cNvPr id="115" name="Google Shape;106;g350c10636a2_1_8" descr="Google Shape;106;g350c10636a2_1_8"/>
          <p:cNvPicPr>
            <a:picLocks noChangeAspect="1"/>
          </p:cNvPicPr>
          <p:nvPr/>
        </p:nvPicPr>
        <p:blipFill>
          <a:blip r:embed="rId2">
            <a:extLst/>
          </a:blip>
          <a:stretch>
            <a:fillRect/>
          </a:stretch>
        </p:blipFill>
        <p:spPr>
          <a:xfrm>
            <a:off x="-354" y="0"/>
            <a:ext cx="12192707" cy="7230399"/>
          </a:xfrm>
          <a:prstGeom prst="rect">
            <a:avLst/>
          </a:prstGeom>
          <a:ln w="12700">
            <a:miter lim="400000"/>
          </a:ln>
        </p:spPr>
      </p:pic>
      <p:sp>
        <p:nvSpPr>
          <p:cNvPr id="116" name="1. Développement, adoption et transfert de technologies, de savoir-faire et de bonnes pratiques…"/>
          <p:cNvSpPr txBox="1"/>
          <p:nvPr/>
        </p:nvSpPr>
        <p:spPr>
          <a:xfrm>
            <a:off x="264571" y="1936843"/>
            <a:ext cx="8625108" cy="4883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600">
                <a:latin typeface="Times New Roman"/>
                <a:ea typeface="Times New Roman"/>
                <a:cs typeface="Times New Roman"/>
                <a:sym typeface="Times New Roman"/>
              </a:defRPr>
            </a:pPr>
            <a:r>
              <a:t>1. Développement, adoption et transfert de technologies, de savoir-faire et de bonnes pratiques</a:t>
            </a:r>
          </a:p>
          <a:p>
            <a:pPr>
              <a:defRPr sz="1600">
                <a:latin typeface="Times New Roman"/>
                <a:ea typeface="Times New Roman"/>
                <a:cs typeface="Times New Roman"/>
                <a:sym typeface="Times New Roman"/>
              </a:defRPr>
            </a:pPr>
            <a:r>
              <a:t>entre la France et l’Italie;</a:t>
            </a:r>
          </a:p>
          <a:p>
            <a:pPr>
              <a:defRPr sz="1600">
                <a:latin typeface="Times New Roman"/>
                <a:ea typeface="Times New Roman"/>
                <a:cs typeface="Times New Roman"/>
                <a:sym typeface="Times New Roman"/>
              </a:defRPr>
            </a:pPr>
            <a:r>
              <a:t>2. Développement d'applications et de services numériques pour promouvoir le networking des</a:t>
            </a:r>
          </a:p>
          <a:p>
            <a:pPr>
              <a:defRPr sz="1600">
                <a:latin typeface="Times New Roman"/>
                <a:ea typeface="Times New Roman"/>
                <a:cs typeface="Times New Roman"/>
                <a:sym typeface="Times New Roman"/>
              </a:defRPr>
            </a:pPr>
            <a:r>
              <a:t>acteurs et les économies locales et développement conjoint d'innovations dans des secteurs</a:t>
            </a:r>
          </a:p>
          <a:p>
            <a:pPr>
              <a:defRPr sz="1600">
                <a:latin typeface="Times New Roman"/>
                <a:ea typeface="Times New Roman"/>
                <a:cs typeface="Times New Roman"/>
                <a:sym typeface="Times New Roman"/>
              </a:defRPr>
            </a:pPr>
            <a:r>
              <a:t>clés ;</a:t>
            </a:r>
          </a:p>
          <a:p>
            <a:pPr>
              <a:defRPr sz="1600">
                <a:latin typeface="Times New Roman"/>
                <a:ea typeface="Times New Roman"/>
                <a:cs typeface="Times New Roman"/>
                <a:sym typeface="Times New Roman"/>
              </a:defRPr>
            </a:pPr>
            <a:r>
              <a:t>3. Expérimentation et développement d'applications ;</a:t>
            </a:r>
          </a:p>
          <a:p>
            <a:pPr>
              <a:defRPr sz="1600">
                <a:latin typeface="Times New Roman"/>
                <a:ea typeface="Times New Roman"/>
                <a:cs typeface="Times New Roman"/>
                <a:sym typeface="Times New Roman"/>
              </a:defRPr>
            </a:pPr>
            <a:r>
              <a:t>4. Sensibilisation, formation et soutien à la transformation numérique des entreprises.</a:t>
            </a:r>
          </a:p>
          <a:p>
            <a:pPr>
              <a:defRPr sz="1600">
                <a:latin typeface="Times New Roman"/>
                <a:ea typeface="Times New Roman"/>
                <a:cs typeface="Times New Roman"/>
                <a:sym typeface="Times New Roman"/>
              </a:defRPr>
            </a:pPr>
            <a:r>
              <a:t>5. Acquérir les approches et outils de base de connaissance de soi et de connaissance des</a:t>
            </a:r>
          </a:p>
          <a:p>
            <a:pPr>
              <a:defRPr sz="1600">
                <a:latin typeface="Times New Roman"/>
                <a:ea typeface="Times New Roman"/>
                <a:cs typeface="Times New Roman"/>
                <a:sym typeface="Times New Roman"/>
              </a:defRPr>
            </a:pPr>
            <a:r>
              <a:t>apports de l’IA pour mieux digitaliser son parcours, sa boite, ses propositions de valeurs</a:t>
            </a:r>
          </a:p>
          <a:p>
            <a:pPr>
              <a:defRPr sz="1600">
                <a:latin typeface="Times New Roman"/>
                <a:ea typeface="Times New Roman"/>
                <a:cs typeface="Times New Roman"/>
                <a:sym typeface="Times New Roman"/>
              </a:defRPr>
            </a:pPr>
            <a:r>
              <a:t>pour diagnostiquer</a:t>
            </a:r>
          </a:p>
          <a:p>
            <a:pPr>
              <a:defRPr sz="1600">
                <a:latin typeface="Times New Roman"/>
                <a:ea typeface="Times New Roman"/>
                <a:cs typeface="Times New Roman"/>
                <a:sym typeface="Times New Roman"/>
              </a:defRPr>
            </a:pPr>
            <a:r>
              <a:t>6. Appréhender les nouvelles compétences du marché du travail transposables dans un monde</a:t>
            </a:r>
          </a:p>
          <a:p>
            <a:pPr>
              <a:defRPr sz="1600">
                <a:latin typeface="Times New Roman"/>
                <a:ea typeface="Times New Roman"/>
                <a:cs typeface="Times New Roman"/>
                <a:sym typeface="Times New Roman"/>
              </a:defRPr>
            </a:pPr>
            <a:r>
              <a:t>hybride « digital/métier »</a:t>
            </a:r>
          </a:p>
          <a:p>
            <a:pPr>
              <a:defRPr sz="1600">
                <a:latin typeface="Times New Roman"/>
                <a:ea typeface="Times New Roman"/>
                <a:cs typeface="Times New Roman"/>
                <a:sym typeface="Times New Roman"/>
              </a:defRPr>
            </a:pPr>
            <a:r>
              <a:t>7. Définir son projet professionnel à 3 ans selon la méthode SMART</a:t>
            </a:r>
          </a:p>
          <a:p>
            <a:pPr>
              <a:defRPr sz="1600">
                <a:latin typeface="Times New Roman"/>
                <a:ea typeface="Times New Roman"/>
                <a:cs typeface="Times New Roman"/>
                <a:sym typeface="Times New Roman"/>
              </a:defRPr>
            </a:pPr>
            <a:r>
              <a:t>8. Comprendre les enjeux d’une digitalisation responsable et durable (cycle de vie des</a:t>
            </a:r>
          </a:p>
          <a:p>
            <a:pPr>
              <a:defRPr sz="1600">
                <a:latin typeface="Times New Roman"/>
                <a:ea typeface="Times New Roman"/>
                <a:cs typeface="Times New Roman"/>
                <a:sym typeface="Times New Roman"/>
              </a:defRPr>
            </a:pPr>
            <a:r>
              <a:t>données, gestion sure des données sensibles et du secret, souveraineté et confiance)</a:t>
            </a:r>
          </a:p>
          <a:p>
            <a:pPr>
              <a:defRPr sz="1600">
                <a:latin typeface="Times New Roman"/>
                <a:ea typeface="Times New Roman"/>
                <a:cs typeface="Times New Roman"/>
                <a:sym typeface="Times New Roman"/>
              </a:defRPr>
            </a:pPr>
            <a:r>
              <a:t>9. Mettre en place un plan d’action concret pour la réussite de son projet (à choisir et</a:t>
            </a:r>
          </a:p>
          <a:p>
            <a:pPr>
              <a:defRPr sz="1600">
                <a:latin typeface="Times New Roman"/>
                <a:ea typeface="Times New Roman"/>
                <a:cs typeface="Times New Roman"/>
                <a:sym typeface="Times New Roman"/>
              </a:defRPr>
            </a:pPr>
            <a:r>
              <a:t>apprendre à qualifier) et pour réinventer ses processus en 4.0</a:t>
            </a:r>
          </a:p>
          <a:p>
            <a:pPr>
              <a:defRPr sz="1600">
                <a:latin typeface="Times New Roman"/>
                <a:ea typeface="Times New Roman"/>
                <a:cs typeface="Times New Roman"/>
                <a:sym typeface="Times New Roman"/>
              </a:defRPr>
            </a:pPr>
            <a:r>
              <a:t>10. Améliorer son employabilité (posture, entretiens, recherches d’emploi...) et la désirabilité</a:t>
            </a:r>
          </a:p>
          <a:p>
            <a:pPr>
              <a:defRPr sz="1600">
                <a:latin typeface="Times New Roman"/>
                <a:ea typeface="Times New Roman"/>
                <a:cs typeface="Times New Roman"/>
                <a:sym typeface="Times New Roman"/>
              </a:defRPr>
            </a:pPr>
            <a:r>
              <a:t>de son entreprise en transformation/modernisation/sécurisation</a:t>
            </a:r>
          </a:p>
          <a:p>
            <a:pPr>
              <a:defRPr sz="1600">
                <a:latin typeface="Times New Roman"/>
                <a:ea typeface="Times New Roman"/>
                <a:cs typeface="Times New Roman"/>
                <a:sym typeface="Times New Roman"/>
              </a:defRPr>
            </a:pPr>
            <a:r>
              <a:t>11. Adapter l’acquisition et mise en œuvre des outils digitaux et sûrs, à ses contextes, méthodes</a:t>
            </a:r>
          </a:p>
          <a:p>
            <a:pPr>
              <a:defRPr sz="1600">
                <a:latin typeface="Times New Roman"/>
                <a:ea typeface="Times New Roman"/>
                <a:cs typeface="Times New Roman"/>
                <a:sym typeface="Times New Roman"/>
              </a:defRPr>
            </a:pPr>
            <a:r>
              <a:t>et niveaux d’adhésion à ces technologies pour son marché.</a:t>
            </a:r>
          </a:p>
        </p:txBody>
      </p:sp>
      <p:sp>
        <p:nvSpPr>
          <p:cNvPr id="117" name="Le contrat de formation signé entre les partenaires du microprojet WE.CO.RE. et les entreprises italiennes et françaises bénéficiaires a pour objet la mise en œuvre de l'action pilote WE.CO.RE. – WomEn COoperating for cybeRsEcurity, qui s'adresse aux ent"/>
          <p:cNvSpPr txBox="1"/>
          <p:nvPr/>
        </p:nvSpPr>
        <p:spPr>
          <a:xfrm>
            <a:off x="309020" y="803410"/>
            <a:ext cx="9219599" cy="122616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1533">
                <a:latin typeface="Times New Roman"/>
                <a:ea typeface="Times New Roman"/>
                <a:cs typeface="Times New Roman"/>
                <a:sym typeface="Times New Roman"/>
              </a:defRPr>
            </a:lvl1pPr>
          </a:lstStyle>
          <a:p>
            <a:pPr/>
            <a:r>
              <a:t>Le contrat de formation signé entre les partenaires du microprojet WE.CO.RE. et les entreprises italiennes et françaises bénéficiaires a pour objet la mise en œuvre de l'action pilote WE.CO.RE. – WomEn COoperating for cybeRsEcurity, qui s'adresse aux entreprises bénéficiaires et qui est réalisée conjointement par l'équipe WE.CO.RE. (partenaires APID, TalentCoin et BKube) qui mettent en œuvre un matchmaking transfrontalier composé des activités suivantes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Google Shape;106;g350c10636a2_1_8" descr="Google Shape;106;g350c10636a2_1_8"/>
          <p:cNvPicPr>
            <a:picLocks noChangeAspect="1"/>
          </p:cNvPicPr>
          <p:nvPr/>
        </p:nvPicPr>
        <p:blipFill>
          <a:blip r:embed="rId2">
            <a:extLst/>
          </a:blip>
          <a:stretch>
            <a:fillRect/>
          </a:stretch>
        </p:blipFill>
        <p:spPr>
          <a:xfrm>
            <a:off x="-351" y="-9"/>
            <a:ext cx="12192707" cy="7230399"/>
          </a:xfrm>
          <a:prstGeom prst="rect">
            <a:avLst/>
          </a:prstGeom>
          <a:ln w="12700">
            <a:miter lim="400000"/>
          </a:ln>
        </p:spPr>
      </p:pic>
      <p:pic>
        <p:nvPicPr>
          <p:cNvPr id="120" name="Google Shape;106;g350c10636a2_1_8" descr="Google Shape;106;g350c10636a2_1_8"/>
          <p:cNvPicPr>
            <a:picLocks noChangeAspect="1"/>
          </p:cNvPicPr>
          <p:nvPr/>
        </p:nvPicPr>
        <p:blipFill>
          <a:blip r:embed="rId2">
            <a:extLst/>
          </a:blip>
          <a:stretch>
            <a:fillRect/>
          </a:stretch>
        </p:blipFill>
        <p:spPr>
          <a:xfrm>
            <a:off x="-354" y="0"/>
            <a:ext cx="12192707" cy="7230399"/>
          </a:xfrm>
          <a:prstGeom prst="rect">
            <a:avLst/>
          </a:prstGeom>
          <a:ln w="12700">
            <a:miter lim="400000"/>
          </a:ln>
        </p:spPr>
      </p:pic>
      <p:sp>
        <p:nvSpPr>
          <p:cNvPr id="121" name="PROGRAMME DE FORMATION…"/>
          <p:cNvSpPr txBox="1"/>
          <p:nvPr/>
        </p:nvSpPr>
        <p:spPr>
          <a:xfrm>
            <a:off x="624654" y="1630686"/>
            <a:ext cx="8408701" cy="35118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defTabSz="457200">
              <a:defRPr b="1" sz="1600">
                <a:latin typeface="Times New Roman"/>
                <a:ea typeface="Times New Roman"/>
                <a:cs typeface="Times New Roman"/>
                <a:sym typeface="Times New Roman"/>
              </a:defRPr>
            </a:pPr>
            <a:r>
              <a:t>PROGRAMME DE FORMATION </a:t>
            </a:r>
          </a:p>
          <a:p>
            <a:pPr algn="just">
              <a:defRPr sz="1600">
                <a:latin typeface="Times New Roman"/>
                <a:ea typeface="Times New Roman"/>
                <a:cs typeface="Times New Roman"/>
                <a:sym typeface="Times New Roman"/>
              </a:defRPr>
            </a:pPr>
          </a:p>
          <a:p>
            <a:pPr algn="just">
              <a:defRPr sz="1600">
                <a:latin typeface="Times New Roman"/>
                <a:ea typeface="Times New Roman"/>
                <a:cs typeface="Times New Roman"/>
                <a:sym typeface="Times New Roman"/>
              </a:defRPr>
            </a:pPr>
            <a:r>
              <a:t>Module 1: Introduction à l'IA et la cyber et leurs applications professionnelles de base</a:t>
            </a:r>
          </a:p>
          <a:p>
            <a:pPr algn="just">
              <a:defRPr sz="1600">
                <a:latin typeface="Times New Roman"/>
                <a:ea typeface="Times New Roman"/>
                <a:cs typeface="Times New Roman"/>
                <a:sym typeface="Times New Roman"/>
              </a:defRPr>
            </a:pPr>
            <a:r>
              <a:t>(identification des finalités)</a:t>
            </a:r>
          </a:p>
          <a:p>
            <a:pPr algn="just">
              <a:defRPr sz="1600">
                <a:latin typeface="Times New Roman"/>
                <a:ea typeface="Times New Roman"/>
                <a:cs typeface="Times New Roman"/>
                <a:sym typeface="Times New Roman"/>
              </a:defRPr>
            </a:pPr>
            <a:r>
              <a:t>Module 2: L'IA, la sécurisation de données utiles et l'amélioration des performances</a:t>
            </a:r>
          </a:p>
          <a:p>
            <a:pPr algn="just">
              <a:defRPr sz="1600">
                <a:latin typeface="Times New Roman"/>
                <a:ea typeface="Times New Roman"/>
                <a:cs typeface="Times New Roman"/>
                <a:sym typeface="Times New Roman"/>
              </a:defRPr>
            </a:pPr>
            <a:r>
              <a:t>professionnelles</a:t>
            </a:r>
          </a:p>
          <a:p>
            <a:pPr algn="just">
              <a:defRPr sz="1600">
                <a:latin typeface="Times New Roman"/>
                <a:ea typeface="Times New Roman"/>
                <a:cs typeface="Times New Roman"/>
                <a:sym typeface="Times New Roman"/>
              </a:defRPr>
            </a:pPr>
            <a:r>
              <a:t>Module 3: L'IA et la cyber by design et l'expansion transfrontalière des entreprises (leviers de</a:t>
            </a:r>
          </a:p>
          <a:p>
            <a:pPr algn="just">
              <a:defRPr sz="1600">
                <a:latin typeface="Times New Roman"/>
                <a:ea typeface="Times New Roman"/>
                <a:cs typeface="Times New Roman"/>
                <a:sym typeface="Times New Roman"/>
              </a:defRPr>
            </a:pPr>
            <a:r>
              <a:t>croissance et de déploiement transforntalier)</a:t>
            </a:r>
          </a:p>
          <a:p>
            <a:pPr algn="just">
              <a:defRPr sz="1600">
                <a:latin typeface="Times New Roman"/>
                <a:ea typeface="Times New Roman"/>
                <a:cs typeface="Times New Roman"/>
                <a:sym typeface="Times New Roman"/>
              </a:defRPr>
            </a:pPr>
            <a:r>
              <a:t>Module 4: Atelier pratique: Expérimentation avec des outils d'IA, des box, des sondes et une</a:t>
            </a:r>
          </a:p>
          <a:p>
            <a:pPr algn="just">
              <a:defRPr sz="1600">
                <a:latin typeface="Times New Roman"/>
                <a:ea typeface="Times New Roman"/>
                <a:cs typeface="Times New Roman"/>
                <a:sym typeface="Times New Roman"/>
              </a:defRPr>
            </a:pPr>
            <a:r>
              <a:t>approche souveraine</a:t>
            </a:r>
          </a:p>
          <a:p>
            <a:pPr algn="just">
              <a:defRPr sz="1600">
                <a:latin typeface="Times New Roman"/>
                <a:ea typeface="Times New Roman"/>
                <a:cs typeface="Times New Roman"/>
                <a:sym typeface="Times New Roman"/>
              </a:defRPr>
            </a:pPr>
            <a:r>
              <a:t>Module 5: Stratégies d'intégration de l'IA, de la cyber, du cloud dans son activité professionnelle et</a:t>
            </a:r>
          </a:p>
          <a:p>
            <a:pPr algn="just">
              <a:defRPr sz="1600">
                <a:latin typeface="Times New Roman"/>
                <a:ea typeface="Times New Roman"/>
                <a:cs typeface="Times New Roman"/>
                <a:sym typeface="Times New Roman"/>
              </a:defRPr>
            </a:pPr>
            <a:r>
              <a:t>modernisation des processus (avantage concurrentiel)</a:t>
            </a:r>
          </a:p>
          <a:p>
            <a:pPr algn="just" defTabSz="457200">
              <a:defRPr sz="1600">
                <a:latin typeface="Times New Roman"/>
                <a:ea typeface="Times New Roman"/>
                <a:cs typeface="Times New Roman"/>
                <a:sym typeface="Times New Roman"/>
              </a:defRPr>
            </a:pPr>
            <a:r>
              <a:t>Module 6: Acculturation et réflexion sur l'IA et la sécurité à travers une perspective différente</a:t>
            </a:r>
          </a:p>
          <a:p>
            <a:pPr algn="just" defTabSz="457200">
              <a:defRPr sz="1600">
                <a:latin typeface="Times New Roman"/>
                <a:ea typeface="Times New Roman"/>
                <a:cs typeface="Times New Roman"/>
                <a:sym typeface="Times New Roman"/>
              </a:defRPr>
            </a:pPr>
            <a:r>
              <a:t>débiaisée, responsable et durable</a:t>
            </a:r>
          </a:p>
          <a:p>
            <a:pPr algn="just" defTabSz="457200">
              <a:defRPr sz="1600">
                <a:latin typeface="Times New Roman"/>
                <a:ea typeface="Times New Roman"/>
                <a:cs typeface="Times New Roman"/>
                <a:sym typeface="Times New Roman"/>
              </a:defRPr>
            </a:pPr>
            <a:r>
              <a:t>Module 7: planifier sa révolution industrielle 4.2</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Arial"/>
        <a:ea typeface="Arial"/>
        <a:cs typeface="Arial"/>
      </a:majorFont>
      <a:minorFont>
        <a:latin typeface="Helvetica"/>
        <a:ea typeface="Helvetica"/>
        <a:cs typeface="Helvetica"/>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Arial"/>
        <a:ea typeface="Arial"/>
        <a:cs typeface="Arial"/>
      </a:majorFont>
      <a:minorFont>
        <a:latin typeface="Helvetica"/>
        <a:ea typeface="Helvetica"/>
        <a:cs typeface="Helvetica"/>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