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4"/>
    <p:sldMasterId id="2147483671" r:id="rId5"/>
  </p:sldMasterIdLst>
  <p:notesMasterIdLst>
    <p:notesMasterId r:id="rId56"/>
  </p:notesMasterIdLst>
  <p:sldIdLst>
    <p:sldId id="4825" r:id="rId6"/>
    <p:sldId id="4702" r:id="rId7"/>
    <p:sldId id="4644" r:id="rId8"/>
    <p:sldId id="4701" r:id="rId9"/>
    <p:sldId id="4589" r:id="rId10"/>
    <p:sldId id="4826" r:id="rId11"/>
    <p:sldId id="4859" r:id="rId12"/>
    <p:sldId id="4860" r:id="rId13"/>
    <p:sldId id="4861" r:id="rId14"/>
    <p:sldId id="270" r:id="rId15"/>
    <p:sldId id="257" r:id="rId16"/>
    <p:sldId id="4845" r:id="rId17"/>
    <p:sldId id="259" r:id="rId18"/>
    <p:sldId id="272" r:id="rId19"/>
    <p:sldId id="260" r:id="rId20"/>
    <p:sldId id="4846" r:id="rId21"/>
    <p:sldId id="273" r:id="rId22"/>
    <p:sldId id="4865" r:id="rId23"/>
    <p:sldId id="261" r:id="rId24"/>
    <p:sldId id="274" r:id="rId25"/>
    <p:sldId id="262" r:id="rId26"/>
    <p:sldId id="275" r:id="rId27"/>
    <p:sldId id="263" r:id="rId28"/>
    <p:sldId id="4850" r:id="rId29"/>
    <p:sldId id="256" r:id="rId30"/>
    <p:sldId id="4847" r:id="rId31"/>
    <p:sldId id="4848" r:id="rId32"/>
    <p:sldId id="4849" r:id="rId33"/>
    <p:sldId id="4852" r:id="rId34"/>
    <p:sldId id="4851" r:id="rId35"/>
    <p:sldId id="4856" r:id="rId36"/>
    <p:sldId id="4862" r:id="rId37"/>
    <p:sldId id="4857" r:id="rId38"/>
    <p:sldId id="4863" r:id="rId39"/>
    <p:sldId id="4855" r:id="rId40"/>
    <p:sldId id="264" r:id="rId41"/>
    <p:sldId id="265" r:id="rId42"/>
    <p:sldId id="4864" r:id="rId43"/>
    <p:sldId id="4868" r:id="rId44"/>
    <p:sldId id="4853" r:id="rId45"/>
    <p:sldId id="4866" r:id="rId46"/>
    <p:sldId id="4867" r:id="rId47"/>
    <p:sldId id="267" r:id="rId48"/>
    <p:sldId id="277" r:id="rId49"/>
    <p:sldId id="268" r:id="rId50"/>
    <p:sldId id="278" r:id="rId51"/>
    <p:sldId id="4827" r:id="rId52"/>
    <p:sldId id="4869" r:id="rId53"/>
    <p:sldId id="4588" r:id="rId54"/>
    <p:sldId id="4594" r:id="rId55"/>
  </p:sldIdLst>
  <p:sldSz cx="9144000" cy="5143500" type="screen16x9"/>
  <p:notesSz cx="9144000" cy="51435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3807A1A-8324-F44F-5739-54525C4CC8F9}" name="Elise Y | ABC" initials="EY" userId="S::elise.yonneau@abc-transitionbascarbone.fr::aaa420a6-4711-487f-8949-59dd93909e6b" providerId="AD"/>
  <p188:author id="{C7AD341F-EE6D-4160-054E-77F86112ECF8}" name="Alice Dadini" initials="AD" userId="S::alice.dadini@amnyos.com::2140fc05-4381-45e9-a69d-0faeabbed26e" providerId="AD"/>
  <p188:author id="{0C5ECA31-94B8-2CAE-72B7-6293F1D52FE4}" name="Gabriel C | ABC" initials="GC|A" userId="S::gabriel.chabah@abc-transitionbascarbone.fr::b607e3a8-bdb3-4237-a0da-1afb392fb3eb" providerId="AD"/>
  <p188:author id="{534E10C8-54B2-5854-3996-4F1A62673880}" name="Victor | ABC" initials="V|A" userId="S::victor.pichaud@abc-transitionbascarbone.fr::3e382add-bb80-42a8-a30f-3e8f8d3100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B493"/>
    <a:srgbClr val="E0218A"/>
    <a:srgbClr val="929E9E"/>
    <a:srgbClr val="ABCC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Style moyen 1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8250" autoAdjust="0"/>
  </p:normalViewPr>
  <p:slideViewPr>
    <p:cSldViewPr snapToGrid="0">
      <p:cViewPr varScale="1">
        <p:scale>
          <a:sx n="79" d="100"/>
          <a:sy n="79" d="100"/>
        </p:scale>
        <p:origin x="132" y="90"/>
      </p:cViewPr>
      <p:guideLst>
        <p:guide orient="horz" pos="2880"/>
        <p:guide pos="216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61"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524300" y="385750"/>
            <a:ext cx="6096300" cy="19288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txBody>
          <a:bodyPr/>
          <a:lstStyle/>
          <a:p>
            <a:endParaRPr lang="fr-FR"/>
          </a:p>
        </p:txBody>
      </p:sp>
      <p:sp>
        <p:nvSpPr>
          <p:cNvPr id="4" name="Google Shape;4;n"/>
          <p:cNvSpPr txBox="1">
            <a:spLocks noGrp="1"/>
          </p:cNvSpPr>
          <p:nvPr>
            <p:ph type="body" idx="1"/>
          </p:nvPr>
        </p:nvSpPr>
        <p:spPr>
          <a:xfrm>
            <a:off x="914400" y="2443150"/>
            <a:ext cx="7315200" cy="231457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57500" y="385763"/>
            <a:ext cx="3429000" cy="1928812"/>
          </a:xfrm>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D8E2520-8258-7245-8D4D-338F29D3F4D8}" type="slidenum">
              <a:rPr lang="fr-FR" smtClean="0"/>
              <a:t>1</a:t>
            </a:fld>
            <a:endParaRPr lang="fr-FR"/>
          </a:p>
        </p:txBody>
      </p:sp>
    </p:spTree>
    <p:extLst>
      <p:ext uri="{BB962C8B-B14F-4D97-AF65-F5344CB8AC3E}">
        <p14:creationId xmlns:p14="http://schemas.microsoft.com/office/powerpoint/2010/main" val="148750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txBody>
          <a:bodyPr/>
          <a:lstStyle/>
          <a:p>
            <a:endParaRPr lang="fr-FR"/>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89357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txBody>
          <a:bodyPr/>
          <a:lstStyle/>
          <a:p>
            <a:endParaRPr lang="fr-FR"/>
          </a:p>
        </p:txBody>
      </p:sp>
      <p:sp>
        <p:nvSpPr>
          <p:cNvPr id="3" name="Notes Placeholder 2"/>
          <p:cNvSpPr>
            <a:spLocks noGrp="1"/>
          </p:cNvSpPr>
          <p:nvPr>
            <p:ph type="body" idx="1"/>
          </p:nvPr>
        </p:nvSpPr>
        <p:spPr/>
        <p:txBody>
          <a:bodyPr/>
          <a:lstStyle/>
          <a:p>
            <a:r>
              <a:rPr lang="en-US" dirty="0"/>
              <a:t>Partage </a:t>
            </a:r>
            <a:r>
              <a:rPr lang="en-US" dirty="0" err="1"/>
              <a:t>écran</a:t>
            </a:r>
            <a:r>
              <a:rPr lang="en-US" dirty="0"/>
              <a:t> Alice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B24D1-7918-3892-653F-AB93C39D88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40121B-BC76-BBDA-6E4A-32825451E04E}"/>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A1F4A974-4AD8-3C6D-A6ED-71903D9169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DF3788-8C3D-1AFE-0193-46CC5493C7E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97324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txBody>
          <a:bodyPr/>
          <a:lstStyle/>
          <a:p>
            <a:endParaRPr lang="fr-FR"/>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34F33-3B00-44E9-5117-496C02CA0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33953D-F392-7E61-8E38-D27DCCCFB987}"/>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91540FD7-19B2-8469-1B16-3FB1040E88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F4E9D62-9345-0935-010C-3D3377CCEA14}"/>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2895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txBody>
          <a:bodyPr/>
          <a:lstStyle/>
          <a:p>
            <a:endParaRPr lang="fr-FR"/>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CF42E-0478-DC51-4A5D-B7D7FE9F9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3F858-3C0F-34DF-7E3F-3D334D046E64}"/>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1ECE6668-7C2C-F0D4-9344-6FA62367AA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96C212-0FE5-96ED-ABB9-CD6DD91E939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9691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5C364-D21A-673B-04A2-7EAE1C7D95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608686-D530-273B-FEAF-70495A72F726}"/>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C994F673-CD46-C4E7-43D9-A719CFA414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45DBE3-E713-0FBC-A50C-B5A1DBE8E7B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0475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0CA41-F467-FD9E-ADC1-9CFFB39F2F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1C8F73-1633-ED15-521F-B644D66BED07}"/>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5C712820-C684-57BB-1D47-7CCB2F9BBC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29D3F9-A51E-BBF8-7A2F-7B60D0373CA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93842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txBody>
          <a:bodyPr/>
          <a:lstStyle/>
          <a:p>
            <a:endParaRPr lang="fr-FR"/>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06ce52c137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fr-FR"/>
          </a:p>
        </p:txBody>
      </p:sp>
      <p:sp>
        <p:nvSpPr>
          <p:cNvPr id="207" name="Google Shape;207;g106ce52c137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fr-FR" dirty="0"/>
          </a:p>
        </p:txBody>
      </p:sp>
      <p:sp>
        <p:nvSpPr>
          <p:cNvPr id="208" name="Google Shape;208;g106ce52c137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6327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D20BA-E5C2-B11D-218B-A514AC649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7FA5B-F3ED-4018-6354-5C592F8810E7}"/>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59750206-6E01-3A02-6A8C-941E5D4F64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8CE8ED-CA0B-978E-CDB2-4B7D1A76FE7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61606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txBody>
          <a:bodyPr/>
          <a:lstStyle/>
          <a:p>
            <a:endParaRPr lang="fr-FR"/>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D6E68-2236-02A2-7562-B3F1EA855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21D49-C090-02E7-FDE0-B2F22821BAFA}"/>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D7057B9E-2B5B-874D-D50A-13EF418BD7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F48DD8-7024-7C6E-BF07-0B5E03C1861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9935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txBody>
          <a:bodyPr/>
          <a:lstStyle/>
          <a:p>
            <a:endParaRPr lang="fr-FR"/>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EE5BB-8BBB-2F20-4CF0-C2906C5CA9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F7644-F0EB-D787-1A70-460531BBFE74}"/>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F0D4679A-05AE-65DC-E3B4-E3C0BA1BC9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20F8F0-599C-C178-A08E-4E7F3746DEF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33955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txBody>
          <a:bodyPr/>
          <a:lstStyle/>
          <a:p>
            <a:endParaRPr lang="fr-FR"/>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E71BD-4934-A499-264F-FEE223C66A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1B7C2-7BEF-0B88-8217-46413BAFE3FF}"/>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DDA46963-6E80-0000-139F-F22B654555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8FC412-C7E6-2CB4-81E2-1179706ED61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0776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51C5D-BD53-1BAB-E5BD-792995628E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CB2D97-CA24-6831-FC50-50A1B9DB81CD}"/>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0FF92E71-D4C2-8ED8-4809-6ECF306D0F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76C4599-6B08-D1C6-8D09-0B94845F853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2626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272C3-B397-3D52-8F06-A126866387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B46A1C-A5E6-9A9A-2FE7-ABDE08BE5AF4}"/>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DF160A3B-EBAB-8803-6863-9498B3AE41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86D17E-1479-1AFD-3D0F-BB6C91323A9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57822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B7EE24-59F9-DB9C-E0BF-09C251C5D7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51DEEA-18A6-0D43-154E-A9064312216B}"/>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84A9768E-8B78-ECC3-B80D-6C61463536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863999-DD4E-CAA3-22E8-919236149A1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2351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06ce52c137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fr-FR"/>
          </a:p>
        </p:txBody>
      </p:sp>
      <p:sp>
        <p:nvSpPr>
          <p:cNvPr id="207" name="Google Shape;207;g106ce52c137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fr-FR" dirty="0"/>
          </a:p>
        </p:txBody>
      </p:sp>
      <p:sp>
        <p:nvSpPr>
          <p:cNvPr id="208" name="Google Shape;208;g106ce52c137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7748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9E7ED-87BB-0F33-D0E6-6E4568FFC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F06B54-682F-537A-45EB-C8166A160A50}"/>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3C93EC77-7C05-ACF7-5C6E-366C26FE8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F3ADBC-02A4-813C-F78A-845B5069178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9488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FDE5C-012F-1FA3-5920-EF046D9DF7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97D316-735B-ABCC-E557-EB5346683799}"/>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65A3E831-68A5-F91B-0AEF-C60A235812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D907AA-AFBF-C986-714C-FE55CE4ABB9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12346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DF3F5-3F16-E89C-9B81-4B056DF51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D7891-4009-4BCE-C6EA-6503C3CD2512}"/>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FD4FA698-CCF2-57CF-9F14-3F728EE0E4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C4E513-2515-A5A2-F445-7ACA42C5760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0312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C89F3-138D-0329-3290-FED6C9272A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162A6-0E07-2E1F-E5EC-CED841226939}"/>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EA363BD9-ED0C-F29A-CCF0-1EB93DE28E48}"/>
              </a:ext>
            </a:extLst>
          </p:cNvPr>
          <p:cNvSpPr>
            <a:spLocks noGrp="1"/>
          </p:cNvSpPr>
          <p:nvPr>
            <p:ph type="body" idx="1"/>
          </p:nvPr>
        </p:nvSpPr>
        <p:spPr/>
        <p:txBody>
          <a:bodyPr/>
          <a:lstStyle/>
          <a:p>
            <a:r>
              <a:rPr lang="en-US" dirty="0"/>
              <a:t>https://</a:t>
            </a:r>
            <a:r>
              <a:rPr lang="en-US" dirty="0" err="1"/>
              <a:t>www.ieefc.eu</a:t>
            </a:r>
            <a:r>
              <a:rPr lang="en-US" dirty="0"/>
              <a:t>/</a:t>
            </a:r>
            <a:r>
              <a:rPr lang="en-US" dirty="0" err="1"/>
              <a:t>actualite-evenement</a:t>
            </a:r>
            <a:r>
              <a:rPr lang="en-US" dirty="0"/>
              <a:t>/co-effect-</a:t>
            </a:r>
            <a:r>
              <a:rPr lang="en-US" dirty="0" err="1"/>
              <a:t>lefc</a:t>
            </a:r>
            <a:r>
              <a:rPr lang="en-US" dirty="0"/>
              <a:t>-</a:t>
            </a:r>
            <a:r>
              <a:rPr lang="en-US" dirty="0" err="1"/>
              <a:t>en</a:t>
            </a:r>
            <a:r>
              <a:rPr lang="en-US" dirty="0"/>
              <a:t>-</a:t>
            </a:r>
            <a:r>
              <a:rPr lang="en-US" dirty="0" err="1"/>
              <a:t>appui</a:t>
            </a:r>
            <a:r>
              <a:rPr lang="en-US" dirty="0"/>
              <a:t>-a-</a:t>
            </a:r>
            <a:r>
              <a:rPr lang="en-US" dirty="0" err="1"/>
              <a:t>leconomie</a:t>
            </a:r>
            <a:r>
              <a:rPr lang="en-US" dirty="0"/>
              <a:t>-circulaire-</a:t>
            </a:r>
            <a:r>
              <a:rPr lang="en-US" dirty="0" err="1"/>
              <a:t>en</a:t>
            </a:r>
            <a:r>
              <a:rPr lang="en-US" dirty="0"/>
              <a:t>-</a:t>
            </a:r>
            <a:r>
              <a:rPr lang="en-US" dirty="0" err="1"/>
              <a:t>mediterrannee</a:t>
            </a:r>
            <a:r>
              <a:rPr lang="en-US" dirty="0"/>
              <a:t>/</a:t>
            </a:r>
          </a:p>
        </p:txBody>
      </p:sp>
      <p:sp>
        <p:nvSpPr>
          <p:cNvPr id="4" name="Slide Number Placeholder 3">
            <a:extLst>
              <a:ext uri="{FF2B5EF4-FFF2-40B4-BE49-F238E27FC236}">
                <a16:creationId xmlns:a16="http://schemas.microsoft.com/office/drawing/2014/main" id="{64511733-D609-D523-EF23-A5FFBBA0FF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9650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41856-978E-E143-AEE4-D874388BAD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5A2E7-0E6B-BA8A-BEBA-F3033AC90F49}"/>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0F32A01D-BE53-AAF7-BC1A-2AB18E58F1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01DCB9-95C6-D265-D39C-C2914E41906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64857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0D2AB-4BE1-6956-9449-0AC88E88B3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874022-F956-7D70-6CD0-D5A2CAD62B20}"/>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D29ED2DF-DAF6-CE64-87C1-CAEF56BC324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0B8204-A719-89AA-355D-7CAF02115FB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24548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txBody>
          <a:bodyPr/>
          <a:lstStyle/>
          <a:p>
            <a:endParaRPr lang="fr-FR"/>
          </a:p>
        </p:txBody>
      </p:sp>
      <p:sp>
        <p:nvSpPr>
          <p:cNvPr id="3" name="Notes Placeholder 2"/>
          <p:cNvSpPr>
            <a:spLocks noGrp="1"/>
          </p:cNvSpPr>
          <p:nvPr>
            <p:ph type="body" idx="1"/>
          </p:nvPr>
        </p:nvSpPr>
        <p:spPr/>
        <p:txBody>
          <a:bodyPr/>
          <a:lstStyle/>
          <a:p>
            <a:r>
              <a:rPr lang="en-US" dirty="0"/>
              <a:t>Partage </a:t>
            </a:r>
            <a:r>
              <a:rPr lang="en-US" dirty="0" err="1"/>
              <a:t>écran</a:t>
            </a:r>
            <a:r>
              <a:rPr lang="en-US" dirty="0"/>
              <a:t> Alice</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txBody>
          <a:bodyPr/>
          <a:lstStyle/>
          <a:p>
            <a:endParaRPr lang="fr-FR"/>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0DD5B-8EEA-7D32-A9FA-94679DF14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0768DF-06B5-F613-E9AA-049F2E23A139}"/>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53B38A60-7F92-96D8-93F5-6E3689D399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AA583C-35FD-09CC-A9A2-24FD45768D2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9946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6FC71-F3DE-4F83-28DA-C8746BB977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65C288-E6C0-ABDE-2FCA-6CC4DE9FAC3E}"/>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B445EC06-0C12-3DD4-73E1-9D17659BF64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052275-5369-5A3E-5128-B7ECC434A2D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7336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72F5E31D-4CE7-EF4D-CAED-AE61EF4DC751}"/>
            </a:ext>
          </a:extLst>
        </p:cNvPr>
        <p:cNvGrpSpPr/>
        <p:nvPr/>
      </p:nvGrpSpPr>
      <p:grpSpPr>
        <a:xfrm>
          <a:off x="0" y="0"/>
          <a:ext cx="0" cy="0"/>
          <a:chOff x="0" y="0"/>
          <a:chExt cx="0" cy="0"/>
        </a:xfrm>
      </p:grpSpPr>
      <p:sp>
        <p:nvSpPr>
          <p:cNvPr id="206" name="Google Shape;206;g106ce52c137_0_73:notes">
            <a:extLst>
              <a:ext uri="{FF2B5EF4-FFF2-40B4-BE49-F238E27FC236}">
                <a16:creationId xmlns:a16="http://schemas.microsoft.com/office/drawing/2014/main" id="{EC0FB497-1686-EB9B-7118-95EE376C1E3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fr-FR"/>
          </a:p>
        </p:txBody>
      </p:sp>
      <p:sp>
        <p:nvSpPr>
          <p:cNvPr id="207" name="Google Shape;207;g106ce52c137_0_73:notes">
            <a:extLst>
              <a:ext uri="{FF2B5EF4-FFF2-40B4-BE49-F238E27FC236}">
                <a16:creationId xmlns:a16="http://schemas.microsoft.com/office/drawing/2014/main" id="{29047C01-7EF5-FA56-2D2F-2E6F719C0FA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fr-FR" dirty="0"/>
          </a:p>
        </p:txBody>
      </p:sp>
      <p:sp>
        <p:nvSpPr>
          <p:cNvPr id="208" name="Google Shape;208;g106ce52c137_0_73:notes">
            <a:extLst>
              <a:ext uri="{FF2B5EF4-FFF2-40B4-BE49-F238E27FC236}">
                <a16:creationId xmlns:a16="http://schemas.microsoft.com/office/drawing/2014/main" id="{EFE4B34A-DAF5-4D40-AC7B-20A71656316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0976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1143A-D999-5337-BEBB-670ECC0175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A3207-33EE-2B45-78E7-28BC98E3AB35}"/>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76D916FE-5C5C-BE50-80A1-5ED410E6E3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E700A3-8AB5-3994-1C2D-7BA66642A28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19611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BBAE9-9A7E-752B-B62C-5B5862304E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87C171-75E9-DCCD-F789-E70D7895EDCD}"/>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E6172A52-838B-FD54-FAC3-F71794BFB9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15A6FE-BE38-EDC7-3F3F-F311E253AF6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32371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0A195-C12E-7D05-E5E5-7BC18EF08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E3377-17FC-2ADF-5813-175A7F64843D}"/>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F987E7F6-5ECF-115E-713D-7F993923FB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334C27-CD4B-B846-7069-34232EF326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6428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txBody>
          <a:bodyPr/>
          <a:lstStyle/>
          <a:p>
            <a:endParaRPr lang="fr-FR"/>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DC0DA-95EB-4330-4DC6-A01094993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D24944-764A-E43A-869C-375E1B72A5BB}"/>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6BE64C75-6113-276B-BD4F-062F00AC98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903005-D672-84AC-D060-53382057DDB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2888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385763"/>
            <a:ext cx="3429000" cy="1928812"/>
          </a:xfrm>
        </p:spPr>
        <p:txBody>
          <a:bodyPr/>
          <a:lstStyle/>
          <a:p>
            <a:endParaRPr lang="fr-FR"/>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6484A-7234-7B5F-31F4-A4D2BDADD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25A75-BA5C-F1C0-559C-E173416EA874}"/>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79E28DE5-39AE-253F-DE7D-044971B557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707619-4713-93E0-2034-D6B2E935670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51991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2857500" y="385763"/>
            <a:ext cx="3429000" cy="1928812"/>
          </a:xfrm>
        </p:spPr>
        <p:txBody>
          <a:bodyPr/>
          <a:lstStyle/>
          <a:p>
            <a:endParaRPr lang="fr-FR"/>
          </a:p>
        </p:txBody>
      </p:sp>
      <p:sp>
        <p:nvSpPr>
          <p:cNvPr id="3" name="Espace réservé des notes 2"/>
          <p:cNvSpPr>
            <a:spLocks noGrp="1"/>
          </p:cNvSpPr>
          <p:nvPr>
            <p:ph type="body" idx="1"/>
          </p:nvPr>
        </p:nvSpPr>
        <p:spPr/>
        <p:txBody>
          <a:bodyPr/>
          <a:lstStyle/>
          <a:p>
            <a:pPr marL="158750" indent="0">
              <a:buNone/>
            </a:pPr>
            <a:r>
              <a:rPr lang="fr-FR" dirty="0"/>
              <a:t>Ajouter lien slido</a:t>
            </a:r>
          </a:p>
        </p:txBody>
      </p:sp>
    </p:spTree>
    <p:extLst>
      <p:ext uri="{BB962C8B-B14F-4D97-AF65-F5344CB8AC3E}">
        <p14:creationId xmlns:p14="http://schemas.microsoft.com/office/powerpoint/2010/main" val="2565556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31F5B-E4AE-CC60-3E52-12D2A00595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6AC360-9935-6EAB-150F-3FE32C1850F0}"/>
              </a:ext>
            </a:extLst>
          </p:cNvPr>
          <p:cNvSpPr>
            <a:spLocks noGrp="1" noRot="1" noChangeAspect="1"/>
          </p:cNvSpPr>
          <p:nvPr>
            <p:ph type="sldImg"/>
          </p:nvPr>
        </p:nvSpPr>
        <p:spPr>
          <a:xfrm>
            <a:off x="2857500" y="385763"/>
            <a:ext cx="3429000" cy="1928812"/>
          </a:xfrm>
        </p:spPr>
        <p:txBody>
          <a:bodyPr/>
          <a:lstStyle/>
          <a:p>
            <a:endParaRPr lang="fr-FR"/>
          </a:p>
        </p:txBody>
      </p:sp>
      <p:sp>
        <p:nvSpPr>
          <p:cNvPr id="3" name="Espace réservé des notes 2">
            <a:extLst>
              <a:ext uri="{FF2B5EF4-FFF2-40B4-BE49-F238E27FC236}">
                <a16:creationId xmlns:a16="http://schemas.microsoft.com/office/drawing/2014/main" id="{1E0A6D3D-EAC5-829F-E655-11B702F68F70}"/>
              </a:ext>
            </a:extLst>
          </p:cNvPr>
          <p:cNvSpPr>
            <a:spLocks noGrp="1"/>
          </p:cNvSpPr>
          <p:nvPr>
            <p:ph type="body" idx="1"/>
          </p:nvPr>
        </p:nvSpPr>
        <p:spPr/>
        <p:txBody>
          <a:bodyPr/>
          <a:lstStyle/>
          <a:p>
            <a:pPr marL="158750" indent="0">
              <a:buNone/>
            </a:pPr>
            <a:r>
              <a:rPr lang="fr-FR" dirty="0"/>
              <a:t>Ajouter lien slido</a:t>
            </a:r>
          </a:p>
        </p:txBody>
      </p:sp>
    </p:spTree>
    <p:extLst>
      <p:ext uri="{BB962C8B-B14F-4D97-AF65-F5344CB8AC3E}">
        <p14:creationId xmlns:p14="http://schemas.microsoft.com/office/powerpoint/2010/main" val="6791265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06ce52c137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fr-FR"/>
          </a:p>
        </p:txBody>
      </p:sp>
      <p:sp>
        <p:nvSpPr>
          <p:cNvPr id="207" name="Google Shape;207;g106ce52c137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fr-FR" sz="1100" b="0" i="0" u="none" strike="noStrike" cap="none" dirty="0">
              <a:solidFill>
                <a:srgbClr val="000000"/>
              </a:solidFill>
              <a:effectLst/>
              <a:latin typeface="Arial"/>
              <a:ea typeface="Arial"/>
              <a:cs typeface="Arial"/>
              <a:sym typeface="Arial"/>
            </a:endParaRPr>
          </a:p>
        </p:txBody>
      </p:sp>
      <p:sp>
        <p:nvSpPr>
          <p:cNvPr id="208" name="Google Shape;208;g106ce52c137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sz="1200">
                <a:solidFill>
                  <a:schemeClr val="dk1"/>
                </a:solidFill>
                <a:latin typeface="Calibri"/>
                <a:ea typeface="Calibri"/>
                <a:cs typeface="Calibri"/>
                <a:sym typeface="Calibri"/>
              </a:rPr>
              <a:t>49</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20019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06ce52c137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fr-FR"/>
          </a:p>
        </p:txBody>
      </p:sp>
      <p:sp>
        <p:nvSpPr>
          <p:cNvPr id="207" name="Google Shape;207;g106ce52c137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fr-FR" dirty="0"/>
          </a:p>
        </p:txBody>
      </p:sp>
      <p:sp>
        <p:nvSpPr>
          <p:cNvPr id="208" name="Google Shape;208;g106ce52c137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1125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06ce52c137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fr-FR"/>
          </a:p>
        </p:txBody>
      </p:sp>
      <p:sp>
        <p:nvSpPr>
          <p:cNvPr id="207" name="Google Shape;207;g106ce52c137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endParaRPr lang="fr-FR" sz="1100" b="0" i="0" u="none" strike="noStrike" cap="none" dirty="0">
              <a:solidFill>
                <a:srgbClr val="000000"/>
              </a:solidFill>
              <a:effectLst/>
              <a:latin typeface="Arial"/>
              <a:ea typeface="Arial"/>
              <a:cs typeface="Arial"/>
              <a:sym typeface="Arial"/>
            </a:endParaRPr>
          </a:p>
        </p:txBody>
      </p:sp>
      <p:sp>
        <p:nvSpPr>
          <p:cNvPr id="208" name="Google Shape;208;g106ce52c137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sz="1200">
                <a:solidFill>
                  <a:schemeClr val="dk1"/>
                </a:solidFill>
                <a:latin typeface="Calibri"/>
                <a:ea typeface="Calibri"/>
                <a:cs typeface="Calibri"/>
                <a:sym typeface="Calibri"/>
              </a:rPr>
              <a:t>50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1485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06ce52c137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txBody>
          <a:bodyPr/>
          <a:lstStyle/>
          <a:p>
            <a:endParaRPr lang="fr-FR"/>
          </a:p>
        </p:txBody>
      </p:sp>
      <p:sp>
        <p:nvSpPr>
          <p:cNvPr id="207" name="Google Shape;207;g106ce52c137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fr-FR" dirty="0"/>
          </a:p>
        </p:txBody>
      </p:sp>
      <p:sp>
        <p:nvSpPr>
          <p:cNvPr id="208" name="Google Shape;208;g106ce52c137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0002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B9327-2C87-23B8-AF16-321E5F5E4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3D671-2A57-62A4-AEFA-0724A01FC866}"/>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80B76E4B-F421-8FDF-4522-0C4E089A0E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F1F74AA-3A34-CF2E-8A9F-1DEEFFE8D7D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2744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23194-52AD-B05B-E168-6515087AF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F6DBE9-55AE-914F-0781-A17F9EE68381}"/>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5FAA9338-A977-DC5B-0D56-CB92570DBA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9DEEAD-4066-7F4E-7448-58F3C61A8EE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936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55B6-9B35-91D8-4013-55FEA30C4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1D5CB1-D829-715A-6F45-7148F3B87F83}"/>
              </a:ext>
            </a:extLst>
          </p:cNvPr>
          <p:cNvSpPr>
            <a:spLocks noGrp="1" noRot="1" noChangeAspect="1"/>
          </p:cNvSpPr>
          <p:nvPr>
            <p:ph type="sldImg"/>
          </p:nvPr>
        </p:nvSpPr>
        <p:spPr>
          <a:xfrm>
            <a:off x="2857500" y="385763"/>
            <a:ext cx="3429000" cy="1928812"/>
          </a:xfrm>
        </p:spPr>
        <p:txBody>
          <a:bodyPr/>
          <a:lstStyle/>
          <a:p>
            <a:endParaRPr lang="fr-FR"/>
          </a:p>
        </p:txBody>
      </p:sp>
      <p:sp>
        <p:nvSpPr>
          <p:cNvPr id="3" name="Notes Placeholder 2">
            <a:extLst>
              <a:ext uri="{FF2B5EF4-FFF2-40B4-BE49-F238E27FC236}">
                <a16:creationId xmlns:a16="http://schemas.microsoft.com/office/drawing/2014/main" id="{A34D6E2D-55C8-7464-B048-098C875573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1B84EA-C302-6910-3848-1D7F5C0EE0B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358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Google Shape;210;g106ce52c137_0_73">
            <a:extLst>
              <a:ext uri="{FF2B5EF4-FFF2-40B4-BE49-F238E27FC236}">
                <a16:creationId xmlns:a16="http://schemas.microsoft.com/office/drawing/2014/main" id="{D3E4711A-8D7F-9DE5-AAF8-4A037F4C6975}"/>
              </a:ext>
            </a:extLst>
          </p:cNvPr>
          <p:cNvSpPr txBox="1">
            <a:spLocks noGrp="1"/>
          </p:cNvSpPr>
          <p:nvPr>
            <p:ph type="sldNum" idx="4"/>
          </p:nvPr>
        </p:nvSpPr>
        <p:spPr>
          <a:xfrm>
            <a:off x="8460121" y="4629873"/>
            <a:ext cx="363673" cy="273825"/>
          </a:xfrm>
          <a:prstGeom prst="rect">
            <a:avLst/>
          </a:prstGeom>
          <a:noFill/>
          <a:ln>
            <a:noFill/>
          </a:ln>
        </p:spPr>
        <p:txBody>
          <a:bodyPr spcFirstLastPara="1" wrap="square" lIns="0" tIns="0" rIns="0" bIns="36000" anchor="b" anchorCtr="0">
            <a:noAutofit/>
          </a:bodyPr>
          <a:lstStyle>
            <a:lvl1pPr algn="r">
              <a:defRPr/>
            </a:lvl1pPr>
          </a:lstStyle>
          <a:p>
            <a:pPr>
              <a:buClr>
                <a:srgbClr val="898989"/>
              </a:buClr>
              <a:buSzPts val="1200"/>
              <a:buFont typeface="Arial"/>
              <a:buNone/>
            </a:pPr>
            <a:fld id="{00000000-1234-1234-1234-123412341234}" type="slidenum">
              <a:rPr lang="fr-FR" sz="900" smtClean="0">
                <a:solidFill>
                  <a:srgbClr val="929E9E"/>
                </a:solidFill>
                <a:ea typeface="Calibri"/>
                <a:cs typeface="Calibri"/>
                <a:sym typeface="Calibri"/>
              </a:rPr>
              <a:pPr>
                <a:buClr>
                  <a:srgbClr val="898989"/>
                </a:buClr>
                <a:buSzPts val="1200"/>
                <a:buFont typeface="Arial"/>
                <a:buNone/>
              </a:pPr>
              <a:t>‹N°›</a:t>
            </a:fld>
            <a:endParaRPr lang="fr-FR" sz="900">
              <a:solidFill>
                <a:srgbClr val="929E9E"/>
              </a:solidFill>
              <a:ea typeface="Calibri"/>
              <a:cs typeface="Calibri"/>
              <a:sym typeface="Calibri"/>
            </a:endParaRPr>
          </a:p>
        </p:txBody>
      </p:sp>
    </p:spTree>
    <p:extLst>
      <p:ext uri="{BB962C8B-B14F-4D97-AF65-F5344CB8AC3E}">
        <p14:creationId xmlns:p14="http://schemas.microsoft.com/office/powerpoint/2010/main" val="1279700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264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248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re de section">
  <p:cSld name="1_Titre de section">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4112609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ASE">
    <p:bg>
      <p:bgPr>
        <a:solidFill>
          <a:srgbClr val="FFFFFF"/>
        </a:solidFill>
        <a:effectLst/>
      </p:bgPr>
    </p:bg>
    <p:spTree>
      <p:nvGrpSpPr>
        <p:cNvPr id="1" name=""/>
        <p:cNvGrpSpPr/>
        <p:nvPr/>
      </p:nvGrpSpPr>
      <p:grpSpPr>
        <a:xfrm>
          <a:off x="0" y="0"/>
          <a:ext cx="0" cy="0"/>
          <a:chOff x="0" y="0"/>
          <a:chExt cx="0" cy="0"/>
        </a:xfrm>
      </p:grpSpPr>
      <p:pic>
        <p:nvPicPr>
          <p:cNvPr id="2" name="Image 0" descr="/mnt/workspace/working/tplmedia/image8.jpeg"/>
          <p:cNvPicPr>
            <a:picLocks noChangeAspect="1"/>
          </p:cNvPicPr>
          <p:nvPr/>
        </p:nvPicPr>
        <p:blipFill>
          <a:blip r:embed="rId2"/>
          <a:stretch>
            <a:fillRect/>
          </a:stretch>
        </p:blipFill>
        <p:spPr>
          <a:xfrm>
            <a:off x="274320" y="4782312"/>
            <a:ext cx="713232" cy="305410"/>
          </a:xfrm>
          <a:prstGeom prst="rect">
            <a:avLst/>
          </a:prstGeom>
        </p:spPr>
      </p:pic>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algn="r"/>
            <a:fld id="{F7021451-1387-4CA6-816F-3879F97B5CBC}" type="slidenum">
              <a:rPr lang="en-US" b="0"/>
              <a:t>‹N°›</a:t>
            </a:fld>
            <a:endParaRPr lang="en-US"/>
          </a:p>
        </p:txBody>
      </p:sp>
    </p:spTree>
    <p:extLst>
      <p:ext uri="{BB962C8B-B14F-4D97-AF65-F5344CB8AC3E}">
        <p14:creationId xmlns:p14="http://schemas.microsoft.com/office/powerpoint/2010/main" val="819145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090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ASE">
    <p:bg>
      <p:bgPr>
        <a:solidFill>
          <a:srgbClr val="FFFFFF"/>
        </a:solidFill>
        <a:effectLst/>
      </p:bgPr>
    </p:bg>
    <p:spTree>
      <p:nvGrpSpPr>
        <p:cNvPr id="1" name=""/>
        <p:cNvGrpSpPr/>
        <p:nvPr/>
      </p:nvGrpSpPr>
      <p:grpSpPr>
        <a:xfrm>
          <a:off x="0" y="0"/>
          <a:ext cx="0" cy="0"/>
          <a:chOff x="0" y="0"/>
          <a:chExt cx="0" cy="0"/>
        </a:xfrm>
      </p:grpSpPr>
      <p:pic>
        <p:nvPicPr>
          <p:cNvPr id="2" name="Image 0" descr="/mnt/workspace/working/tplmedia/image8.jpeg"/>
          <p:cNvPicPr>
            <a:picLocks noChangeAspect="1"/>
          </p:cNvPicPr>
          <p:nvPr/>
        </p:nvPicPr>
        <p:blipFill>
          <a:blip r:embed="rId2"/>
          <a:stretch>
            <a:fillRect/>
          </a:stretch>
        </p:blipFill>
        <p:spPr>
          <a:xfrm>
            <a:off x="274320" y="4782312"/>
            <a:ext cx="713232" cy="305410"/>
          </a:xfrm>
          <a:prstGeom prst="rect">
            <a:avLst/>
          </a:prstGeom>
        </p:spPr>
      </p:pic>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algn="r"/>
            <a:fld id="{F7021451-1387-4CA6-816F-3879F97B5CBC}" type="slidenum">
              <a:rPr lang="en-US" b="0"/>
              <a:t>‹N°›</a:t>
            </a:fld>
            <a:endParaRPr lang="en-US"/>
          </a:p>
        </p:txBody>
      </p:sp>
    </p:spTree>
    <p:extLst>
      <p:ext uri="{BB962C8B-B14F-4D97-AF65-F5344CB8AC3E}">
        <p14:creationId xmlns:p14="http://schemas.microsoft.com/office/powerpoint/2010/main" val="1778925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Google Shape;210;g106ce52c137_0_73">
            <a:extLst>
              <a:ext uri="{FF2B5EF4-FFF2-40B4-BE49-F238E27FC236}">
                <a16:creationId xmlns:a16="http://schemas.microsoft.com/office/drawing/2014/main" id="{46DBDAFF-1ED1-E43F-D2DE-E62CDA96C53E}"/>
              </a:ext>
            </a:extLst>
          </p:cNvPr>
          <p:cNvSpPr txBox="1">
            <a:spLocks noGrp="1"/>
          </p:cNvSpPr>
          <p:nvPr>
            <p:ph type="sldNum" idx="4"/>
          </p:nvPr>
        </p:nvSpPr>
        <p:spPr>
          <a:xfrm>
            <a:off x="8460121" y="4629873"/>
            <a:ext cx="363673" cy="273825"/>
          </a:xfrm>
          <a:prstGeom prst="rect">
            <a:avLst/>
          </a:prstGeom>
          <a:noFill/>
          <a:ln>
            <a:noFill/>
          </a:ln>
        </p:spPr>
        <p:txBody>
          <a:bodyPr spcFirstLastPara="1" wrap="square" lIns="0" tIns="0" rIns="0" bIns="36000" anchor="b" anchorCtr="0">
            <a:noAutofit/>
          </a:bodyPr>
          <a:lstStyle>
            <a:lvl1pPr algn="r">
              <a:defRPr/>
            </a:lvl1pPr>
          </a:lstStyle>
          <a:p>
            <a:pPr>
              <a:buClr>
                <a:srgbClr val="898989"/>
              </a:buClr>
              <a:buSzPts val="1200"/>
              <a:buFont typeface="Arial"/>
              <a:buNone/>
            </a:pPr>
            <a:fld id="{00000000-1234-1234-1234-123412341234}" type="slidenum">
              <a:rPr lang="fr-FR" sz="900" smtClean="0">
                <a:solidFill>
                  <a:srgbClr val="929E9E"/>
                </a:solidFill>
                <a:ea typeface="Calibri"/>
                <a:cs typeface="Calibri"/>
                <a:sym typeface="Calibri"/>
              </a:rPr>
              <a:pPr>
                <a:buClr>
                  <a:srgbClr val="898989"/>
                </a:buClr>
                <a:buSzPts val="1200"/>
                <a:buFont typeface="Arial"/>
                <a:buNone/>
              </a:pPr>
              <a:t>‹N°›</a:t>
            </a:fld>
            <a:endParaRPr lang="fr-FR" sz="900">
              <a:solidFill>
                <a:srgbClr val="929E9E"/>
              </a:solidFill>
              <a:ea typeface="Calibri"/>
              <a:cs typeface="Calibri"/>
              <a:sym typeface="Calibri"/>
            </a:endParaRPr>
          </a:p>
        </p:txBody>
      </p:sp>
    </p:spTree>
    <p:extLst>
      <p:ext uri="{BB962C8B-B14F-4D97-AF65-F5344CB8AC3E}">
        <p14:creationId xmlns:p14="http://schemas.microsoft.com/office/powerpoint/2010/main" val="611889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8" name="Google Shape;210;g106ce52c137_0_73">
            <a:extLst>
              <a:ext uri="{FF2B5EF4-FFF2-40B4-BE49-F238E27FC236}">
                <a16:creationId xmlns:a16="http://schemas.microsoft.com/office/drawing/2014/main" id="{88F13942-AF79-280A-C2D7-425918105CD9}"/>
              </a:ext>
            </a:extLst>
          </p:cNvPr>
          <p:cNvSpPr txBox="1">
            <a:spLocks noGrp="1"/>
          </p:cNvSpPr>
          <p:nvPr>
            <p:ph type="sldNum" idx="4"/>
          </p:nvPr>
        </p:nvSpPr>
        <p:spPr>
          <a:xfrm>
            <a:off x="8460121" y="4629873"/>
            <a:ext cx="363673" cy="273825"/>
          </a:xfrm>
          <a:prstGeom prst="rect">
            <a:avLst/>
          </a:prstGeom>
          <a:noFill/>
          <a:ln>
            <a:noFill/>
          </a:ln>
        </p:spPr>
        <p:txBody>
          <a:bodyPr spcFirstLastPara="1" wrap="square" lIns="0" tIns="0" rIns="0" bIns="36000" anchor="b" anchorCtr="0">
            <a:noAutofit/>
          </a:bodyPr>
          <a:lstStyle>
            <a:lvl1pPr algn="r">
              <a:defRPr/>
            </a:lvl1pPr>
          </a:lstStyle>
          <a:p>
            <a:pPr>
              <a:buClr>
                <a:srgbClr val="898989"/>
              </a:buClr>
              <a:buSzPts val="1200"/>
              <a:buFont typeface="Arial"/>
              <a:buNone/>
            </a:pPr>
            <a:fld id="{00000000-1234-1234-1234-123412341234}" type="slidenum">
              <a:rPr lang="fr-FR" sz="900" smtClean="0">
                <a:solidFill>
                  <a:srgbClr val="929E9E"/>
                </a:solidFill>
                <a:ea typeface="Calibri"/>
                <a:cs typeface="Calibri"/>
                <a:sym typeface="Calibri"/>
              </a:rPr>
              <a:pPr>
                <a:buClr>
                  <a:srgbClr val="898989"/>
                </a:buClr>
                <a:buSzPts val="1200"/>
                <a:buFont typeface="Arial"/>
                <a:buNone/>
              </a:pPr>
              <a:t>‹N°›</a:t>
            </a:fld>
            <a:endParaRPr lang="fr-FR" sz="900">
              <a:solidFill>
                <a:srgbClr val="929E9E"/>
              </a:solidFill>
              <a:ea typeface="Calibri"/>
              <a:cs typeface="Calibri"/>
              <a:sym typeface="Calibri"/>
            </a:endParaRPr>
          </a:p>
        </p:txBody>
      </p:sp>
    </p:spTree>
    <p:extLst>
      <p:ext uri="{BB962C8B-B14F-4D97-AF65-F5344CB8AC3E}">
        <p14:creationId xmlns:p14="http://schemas.microsoft.com/office/powerpoint/2010/main" val="455794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148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112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48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765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963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781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FA8EA74-6C6B-ECE6-C5BC-9F1A2C780B73}"/>
              </a:ext>
            </a:extLst>
          </p:cNvPr>
          <p:cNvPicPr>
            <a:picLocks noChangeAspect="1"/>
          </p:cNvPicPr>
          <p:nvPr userDrawn="1"/>
        </p:nvPicPr>
        <p:blipFill rotWithShape="1">
          <a:blip r:embed="rId15" cstate="screen">
            <a:extLst>
              <a:ext uri="{28A0092B-C50C-407E-A947-70E740481C1C}">
                <a14:useLocalDpi xmlns:a14="http://schemas.microsoft.com/office/drawing/2010/main"/>
              </a:ext>
            </a:extLst>
          </a:blip>
          <a:srcRect t="28087"/>
          <a:stretch/>
        </p:blipFill>
        <p:spPr>
          <a:xfrm>
            <a:off x="762999" y="1"/>
            <a:ext cx="1578383" cy="991742"/>
          </a:xfrm>
          <a:prstGeom prst="rect">
            <a:avLst/>
          </a:prstGeom>
        </p:spPr>
      </p:pic>
      <p:sp>
        <p:nvSpPr>
          <p:cNvPr id="3" name="Google Shape;210;g106ce52c137_0_73">
            <a:extLst>
              <a:ext uri="{FF2B5EF4-FFF2-40B4-BE49-F238E27FC236}">
                <a16:creationId xmlns:a16="http://schemas.microsoft.com/office/drawing/2014/main" id="{E89E1026-D89E-7A94-1BBA-027002261433}"/>
              </a:ext>
            </a:extLst>
          </p:cNvPr>
          <p:cNvSpPr txBox="1">
            <a:spLocks noGrp="1"/>
          </p:cNvSpPr>
          <p:nvPr>
            <p:ph type="sldNum" idx="4"/>
          </p:nvPr>
        </p:nvSpPr>
        <p:spPr>
          <a:xfrm>
            <a:off x="8460121" y="4629873"/>
            <a:ext cx="363673" cy="273825"/>
          </a:xfrm>
          <a:prstGeom prst="rect">
            <a:avLst/>
          </a:prstGeom>
          <a:noFill/>
          <a:ln>
            <a:noFill/>
          </a:ln>
        </p:spPr>
        <p:txBody>
          <a:bodyPr spcFirstLastPara="1" wrap="square" lIns="0" tIns="0" rIns="0" bIns="36000" anchor="b" anchorCtr="0">
            <a:noAutofit/>
          </a:bodyPr>
          <a:lstStyle>
            <a:lvl1pPr algn="r">
              <a:defRPr/>
            </a:lvl1pPr>
          </a:lstStyle>
          <a:p>
            <a:pPr>
              <a:buClr>
                <a:srgbClr val="898989"/>
              </a:buClr>
              <a:buSzPts val="1200"/>
              <a:buFont typeface="Arial"/>
              <a:buNone/>
            </a:pPr>
            <a:fld id="{00000000-1234-1234-1234-123412341234}" type="slidenum">
              <a:rPr lang="fr-FR" sz="900" smtClean="0">
                <a:solidFill>
                  <a:srgbClr val="929E9E"/>
                </a:solidFill>
                <a:ea typeface="Calibri"/>
                <a:cs typeface="Calibri"/>
                <a:sym typeface="Calibri"/>
              </a:rPr>
              <a:pPr>
                <a:buClr>
                  <a:srgbClr val="898989"/>
                </a:buClr>
                <a:buSzPts val="1200"/>
                <a:buFont typeface="Arial"/>
                <a:buNone/>
              </a:pPr>
              <a:t>‹N°›</a:t>
            </a:fld>
            <a:endParaRPr lang="fr-FR" sz="900">
              <a:solidFill>
                <a:srgbClr val="929E9E"/>
              </a:solidFill>
              <a:ea typeface="Calibri"/>
              <a:cs typeface="Calibri"/>
              <a:sym typeface="Calibri"/>
            </a:endParaRPr>
          </a:p>
        </p:txBody>
      </p:sp>
      <p:pic>
        <p:nvPicPr>
          <p:cNvPr id="5" name="Image 4">
            <a:extLst>
              <a:ext uri="{FF2B5EF4-FFF2-40B4-BE49-F238E27FC236}">
                <a16:creationId xmlns:a16="http://schemas.microsoft.com/office/drawing/2014/main" id="{AD6F6637-D145-9A10-1D2C-E101E3016A24}"/>
              </a:ext>
            </a:extLst>
          </p:cNvPr>
          <p:cNvPicPr>
            <a:picLocks noChangeAspect="1"/>
          </p:cNvPicPr>
          <p:nvPr userDrawn="1"/>
        </p:nvPicPr>
        <p:blipFill>
          <a:blip r:embed="rId16"/>
          <a:stretch>
            <a:fillRect/>
          </a:stretch>
        </p:blipFill>
        <p:spPr>
          <a:xfrm>
            <a:off x="419390" y="4710588"/>
            <a:ext cx="857250" cy="180975"/>
          </a:xfrm>
          <a:prstGeom prst="rect">
            <a:avLst/>
          </a:prstGeom>
        </p:spPr>
      </p:pic>
      <p:pic>
        <p:nvPicPr>
          <p:cNvPr id="6" name="Image 5">
            <a:extLst>
              <a:ext uri="{FF2B5EF4-FFF2-40B4-BE49-F238E27FC236}">
                <a16:creationId xmlns:a16="http://schemas.microsoft.com/office/drawing/2014/main" id="{2EB7D457-D82A-3DA6-0452-B6217DEB6442}"/>
              </a:ext>
            </a:extLst>
          </p:cNvPr>
          <p:cNvPicPr>
            <a:picLocks noChangeAspect="1"/>
          </p:cNvPicPr>
          <p:nvPr userDrawn="1"/>
        </p:nvPicPr>
        <p:blipFill>
          <a:blip r:embed="rId17"/>
          <a:stretch>
            <a:fillRect/>
          </a:stretch>
        </p:blipFill>
        <p:spPr>
          <a:xfrm>
            <a:off x="140954" y="0"/>
            <a:ext cx="1135686" cy="1135686"/>
          </a:xfrm>
          <a:prstGeom prst="rect">
            <a:avLst/>
          </a:prstGeom>
        </p:spPr>
      </p:pic>
    </p:spTree>
    <p:extLst>
      <p:ext uri="{BB962C8B-B14F-4D97-AF65-F5344CB8AC3E}">
        <p14:creationId xmlns:p14="http://schemas.microsoft.com/office/powerpoint/2010/main" val="1866870377"/>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4" r:id="rId13"/>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algn="r"/>
            <a:fld id="{F7021451-1387-4CA6-816F-3879F97B5CBC}" type="slidenum">
              <a:rPr lang="en-US" b="0"/>
              <a:t>‹N°›</a:t>
            </a:fld>
            <a:endParaRPr lang="en-US"/>
          </a:p>
        </p:txBody>
      </p:sp>
    </p:spTree>
    <p:extLst>
      <p:ext uri="{BB962C8B-B14F-4D97-AF65-F5344CB8AC3E}">
        <p14:creationId xmlns:p14="http://schemas.microsoft.com/office/powerpoint/2010/main" val="3846854577"/>
      </p:ext>
    </p:extLst>
  </p:cSld>
  <p:clrMap bg1="lt1" tx1="dk1" bg2="lt2" tx2="dk2" accent1="accent1" accent2="accent2" accent3="accent3" accent4="accent4" accent5="accent5" accent6="accent6" hlink="hlink" folHlink="folHlink"/>
  <p:sldLayoutIdLst>
    <p:sldLayoutId id="2147483672" r:id="rId1"/>
    <p:sldLayoutId id="2147483673"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2.svg"/><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hyperlink" Target="https://app.sli.do/event/bg7Mr7HrA5f5nb7u7V7Z9N" TargetMode="External"/><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43.pn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47.jpeg"/><Relationship Id="rId5" Type="http://schemas.openxmlformats.org/officeDocument/2006/relationships/image" Target="../media/image25.pn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8" Type="http://schemas.openxmlformats.org/officeDocument/2006/relationships/hyperlink" Target="https://eubionet.eu/" TargetMode="External"/><Relationship Id="rId3" Type="http://schemas.openxmlformats.org/officeDocument/2006/relationships/hyperlink" Target="https://www.rtes.fr/" TargetMode="External"/><Relationship Id="rId7" Type="http://schemas.openxmlformats.org/officeDocument/2006/relationships/hyperlink" Target="https://clusterspring.it/"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hyperlink" Target="https://www.avise.org/comprendre-ess/economie-sociale-solidaire-ess-acteur-europe" TargetMode="External"/><Relationship Id="rId5" Type="http://schemas.openxmlformats.org/officeDocument/2006/relationships/hyperlink" Target="https://rete-ries.it/" TargetMode="External"/><Relationship Id="rId4" Type="http://schemas.openxmlformats.org/officeDocument/2006/relationships/hyperlink" Target="https://www.avise.or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hyperlink" Target="https://www.cci.fr/actualites/la-bioeconomie-cest-quoi"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hyperlink" Target="https://infos.ademe.fr/magazine-fevrier-2022/dossier/"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cci.fr/actualites/la-bioeconomie-cest-quoi"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hyperlink" Target="https://clusterspring.it/en/"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cid:image012.png@01DC2621.2D754A70" TargetMode="Externa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hyperlink" Target="https://www.alpine-space.eu/project/alplinkbioeco/" TargetMode="External"/><Relationship Id="rId7"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hyperlink" Target="https://www.interreg-central.eu/projects/tebic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economie-circulaire.ademe.fr/economie-circulaire" TargetMode="External"/><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60.jpeg"/><Relationship Id="rId4" Type="http://schemas.openxmlformats.org/officeDocument/2006/relationships/hyperlink" Target="https://culturaeconsapevolezza.mase.gov.it/temi/economia-circolare"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hyperlink" Target="https://economie-circulaire.ademe.fr/economie-fonctionnalite-cooperation-entreprises"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hyperlink" Target="https://www.notre-environnement.gouv.fr/themes/economie/article/l-economie-de-la-fonctionnalite-et-de-la-cooperation"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s://interreg-marittimo.eu/fr/web/open-circular" TargetMode="External"/><Relationship Id="rId7"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https://interreg-marittimo.eu/fr/web/co-effect"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s://www.interregeurope.eu/start-in-mountains"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image" Target="../media/image66.svg"/><Relationship Id="rId4" Type="http://schemas.openxmlformats.org/officeDocument/2006/relationships/image" Target="../media/image65.jp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hyperlink" Target="https://interreg-marittimo.eu/fr/web/h2move" TargetMode="External"/><Relationship Id="rId7"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15.xml"/><Relationship Id="rId6" Type="http://schemas.openxmlformats.org/officeDocument/2006/relationships/hyperlink" Target="https://interreg-marittimo.eu/fr/projets" TargetMode="External"/><Relationship Id="rId5" Type="http://schemas.openxmlformats.org/officeDocument/2006/relationships/hyperlink" Target="https://www.var.cci.fr/produit/projet-interreg-marittimo-open-circular" TargetMode="External"/><Relationship Id="rId4" Type="http://schemas.openxmlformats.org/officeDocument/2006/relationships/hyperlink" Target="https://interreg-marittimo.eu/fr/web/smart-twin-transition"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hyperlink" Target="https://www.alpine-space.eu/project/commonair/" TargetMode="External"/><Relationship Id="rId2" Type="http://schemas.openxmlformats.org/officeDocument/2006/relationships/notesSlide" Target="../notesSlides/notesSlide46.xml"/><Relationship Id="rId1" Type="http://schemas.openxmlformats.org/officeDocument/2006/relationships/slideLayout" Target="../slideLayouts/slideLayout15.xml"/><Relationship Id="rId5" Type="http://schemas.openxmlformats.org/officeDocument/2006/relationships/image" Target="../media/image70.png"/><Relationship Id="rId4" Type="http://schemas.openxmlformats.org/officeDocument/2006/relationships/hyperlink" Target="https://www.alpine-space.eu/project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hyperlink" Target="https://app.sli.do/event/e8xngdEE15z5ro96azxN3c" TargetMode="External"/><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3" Type="http://schemas.openxmlformats.org/officeDocument/2006/relationships/hyperlink" Target="https://www.lesechos.fr/monde/europe/entre-la-france-et-litalie-des-echanges-economiques-en-plein-essor-malgre-la-commedia-dellarte-politique-2238953" TargetMode="External"/><Relationship Id="rId7"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hyperlink" Target="https://www.aise.it/esteri/italiafrancia-le-intese-siglate-al-vertice-di-antibes/234367/129" TargetMode="External"/><Relationship Id="rId5" Type="http://schemas.openxmlformats.org/officeDocument/2006/relationships/hyperlink" Target="https://www.corrieredelleconomia.it/2026/06/26/italia-francia-urso-intesa-per-rilanciare-industria-ue/" TargetMode="External"/><Relationship Id="rId4" Type="http://schemas.openxmlformats.org/officeDocument/2006/relationships/hyperlink" Target="https://www.revueconflits.com/italie-france-repenser-les-liens-pour-un-destin-commu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hyperlink" Target="https://forms.gle/GXFYt1Lao25pZjVW6"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hyperlink" Target="https://interreg-alcotra.eu/fr/actualites/cycle-dateliers-thematiques-et-linguistiques-2026-du-programme-alcotra-renforcer-la"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formation-civique.interieur.gouv.fr/fiches-par-thematiques/histoire-geographie-et-culture/atlas-de-la-france/l-economie-francaise/"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conslione.esteri.it/fr/italia-e-francia/diplomazia-economica/fare-affari-in-italia/#:~:text=Investir%20en%20Italie&amp;text=Cette%20industrie%20est%20essentiellement%20manufacturi%C3%A8re,%3A%20textile%2C%20cuir%20et%20habillement." TargetMode="External"/><Relationship Id="rId7" Type="http://schemas.openxmlformats.org/officeDocument/2006/relationships/hyperlink" Target="https://eures.europa.eu/living-and-working/labour-market-information/labour-market-information-italy_fr"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international.groupecreditagricole.com/fr/accompagnement-a-l-international/italie/contexte-economiqu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lepetitjournal.com/milan/communaute/france-piemont-axe-innovation-industrielle-forum-economique446213" TargetMode="External"/><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event.businessfrance.fr/forum-france-italie/" TargetMode="External"/><Relationship Id="rId5" Type="http://schemas.openxmlformats.org/officeDocument/2006/relationships/hyperlink" Target="https://it.diplomatie.gouv.fr/fr/forum-economique-franco-italien-2026-turin-escp-11-juin-2026" TargetMode="Externa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A7CE21F-3B63-4347-1FA5-4B1F9A2A9A9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8107" r="12507"/>
          <a:stretch/>
        </p:blipFill>
        <p:spPr>
          <a:xfrm>
            <a:off x="4466272" y="0"/>
            <a:ext cx="4677728" cy="4378341"/>
          </a:xfrm>
          <a:prstGeom prst="rect">
            <a:avLst/>
          </a:prstGeom>
        </p:spPr>
      </p:pic>
      <p:sp>
        <p:nvSpPr>
          <p:cNvPr id="4" name="Titre 1">
            <a:extLst>
              <a:ext uri="{FF2B5EF4-FFF2-40B4-BE49-F238E27FC236}">
                <a16:creationId xmlns:a16="http://schemas.microsoft.com/office/drawing/2014/main" id="{96E5F99E-6884-D5DF-5765-97623E486322}"/>
              </a:ext>
            </a:extLst>
          </p:cNvPr>
          <p:cNvSpPr txBox="1">
            <a:spLocks/>
          </p:cNvSpPr>
          <p:nvPr/>
        </p:nvSpPr>
        <p:spPr>
          <a:xfrm>
            <a:off x="428943" y="975646"/>
            <a:ext cx="7569655" cy="522003"/>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n-GB" altLang="fr-FR" sz="2700" dirty="0">
                <a:solidFill>
                  <a:srgbClr val="929E9E"/>
                </a:solidFill>
                <a:latin typeface="Calibri" panose="020F0502020204030204"/>
              </a:rPr>
              <a:t>Atelier thématique n°6</a:t>
            </a:r>
            <a:endParaRPr lang="en-GB" altLang="fr-FR" sz="2625" dirty="0">
              <a:solidFill>
                <a:srgbClr val="929E9E"/>
              </a:solidFill>
              <a:latin typeface="Calibri" panose="020F0502020204030204"/>
            </a:endParaRPr>
          </a:p>
        </p:txBody>
      </p:sp>
      <p:sp>
        <p:nvSpPr>
          <p:cNvPr id="5" name="Titre 4">
            <a:extLst>
              <a:ext uri="{FF2B5EF4-FFF2-40B4-BE49-F238E27FC236}">
                <a16:creationId xmlns:a16="http://schemas.microsoft.com/office/drawing/2014/main" id="{85AB0F3D-870A-E5B0-D77E-6AF873424479}"/>
              </a:ext>
            </a:extLst>
          </p:cNvPr>
          <p:cNvSpPr txBox="1">
            <a:spLocks/>
          </p:cNvSpPr>
          <p:nvPr/>
        </p:nvSpPr>
        <p:spPr>
          <a:xfrm>
            <a:off x="428943" y="2837671"/>
            <a:ext cx="5970794" cy="353495"/>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GB" sz="1875" b="1" dirty="0">
                <a:solidFill>
                  <a:srgbClr val="ABCC59"/>
                </a:solidFill>
                <a:latin typeface="Calibri" panose="020F0502020204030204"/>
              </a:rPr>
              <a:t>09/07/2026</a:t>
            </a:r>
            <a:endParaRPr lang="en-GB" sz="1875" dirty="0">
              <a:solidFill>
                <a:srgbClr val="ABCC59"/>
              </a:solidFill>
              <a:latin typeface="Calibri" panose="020F0502020204030204"/>
            </a:endParaRPr>
          </a:p>
        </p:txBody>
      </p:sp>
      <p:sp>
        <p:nvSpPr>
          <p:cNvPr id="7" name="Rectangle 6">
            <a:extLst>
              <a:ext uri="{FF2B5EF4-FFF2-40B4-BE49-F238E27FC236}">
                <a16:creationId xmlns:a16="http://schemas.microsoft.com/office/drawing/2014/main" id="{931F321B-417F-404E-8143-835F10AB5ACF}"/>
              </a:ext>
            </a:extLst>
          </p:cNvPr>
          <p:cNvSpPr/>
          <p:nvPr/>
        </p:nvSpPr>
        <p:spPr>
          <a:xfrm>
            <a:off x="428943" y="1516770"/>
            <a:ext cx="8074658" cy="1015663"/>
          </a:xfrm>
          <a:prstGeom prst="rect">
            <a:avLst/>
          </a:prstGeom>
        </p:spPr>
        <p:txBody>
          <a:bodyPr wrap="square">
            <a:spAutoFit/>
          </a:bodyPr>
          <a:lstStyle/>
          <a:p>
            <a:r>
              <a:rPr lang="it-IT" sz="3000" dirty="0">
                <a:solidFill>
                  <a:srgbClr val="E0218A"/>
                </a:solidFill>
              </a:rPr>
              <a:t>Le </a:t>
            </a:r>
            <a:r>
              <a:rPr lang="it-IT" sz="3000" dirty="0" err="1">
                <a:solidFill>
                  <a:srgbClr val="E0218A"/>
                </a:solidFill>
              </a:rPr>
              <a:t>futur</a:t>
            </a:r>
            <a:r>
              <a:rPr lang="it-IT" sz="3000" dirty="0">
                <a:solidFill>
                  <a:srgbClr val="E0218A"/>
                </a:solidFill>
              </a:rPr>
              <a:t> de l’</a:t>
            </a:r>
            <a:r>
              <a:rPr lang="it-IT" sz="3000" dirty="0" err="1">
                <a:solidFill>
                  <a:srgbClr val="E0218A"/>
                </a:solidFill>
              </a:rPr>
              <a:t>économie</a:t>
            </a:r>
            <a:r>
              <a:rPr lang="it-IT" sz="3000" dirty="0">
                <a:solidFill>
                  <a:srgbClr val="E0218A"/>
                </a:solidFill>
              </a:rPr>
              <a:t> alpine </a:t>
            </a:r>
            <a:r>
              <a:rPr lang="it-IT" sz="3000" dirty="0" err="1">
                <a:solidFill>
                  <a:srgbClr val="E0218A"/>
                </a:solidFill>
              </a:rPr>
              <a:t>transfrontalière</a:t>
            </a:r>
            <a:endParaRPr lang="it-IT" sz="3000" dirty="0">
              <a:solidFill>
                <a:srgbClr val="E0218A"/>
              </a:solidFill>
            </a:endParaRPr>
          </a:p>
          <a:p>
            <a:r>
              <a:rPr lang="it-IT" sz="3000" dirty="0">
                <a:solidFill>
                  <a:srgbClr val="3AB493"/>
                </a:solidFill>
              </a:rPr>
              <a:t>Il futuro dell’economia alpina transfrontaliera </a:t>
            </a:r>
            <a:endParaRPr lang="fr-FR" sz="3000" dirty="0">
              <a:solidFill>
                <a:srgbClr val="3AB493"/>
              </a:solidFill>
            </a:endParaRPr>
          </a:p>
        </p:txBody>
      </p:sp>
      <p:pic>
        <p:nvPicPr>
          <p:cNvPr id="8" name="Image 7">
            <a:extLst>
              <a:ext uri="{FF2B5EF4-FFF2-40B4-BE49-F238E27FC236}">
                <a16:creationId xmlns:a16="http://schemas.microsoft.com/office/drawing/2014/main" id="{0781DB20-5302-7844-AFC7-1BA5A1EC5C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13069" y="4378342"/>
            <a:ext cx="2058772" cy="601184"/>
          </a:xfrm>
          <a:prstGeom prst="rect">
            <a:avLst/>
          </a:prstGeom>
        </p:spPr>
      </p:pic>
      <p:pic>
        <p:nvPicPr>
          <p:cNvPr id="11" name="Image 10">
            <a:extLst>
              <a:ext uri="{FF2B5EF4-FFF2-40B4-BE49-F238E27FC236}">
                <a16:creationId xmlns:a16="http://schemas.microsoft.com/office/drawing/2014/main" id="{0EDB2FB6-0CB2-6A49-B360-74CE01EE401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468539" y="4378341"/>
            <a:ext cx="807244" cy="617220"/>
          </a:xfrm>
          <a:prstGeom prst="rect">
            <a:avLst/>
          </a:prstGeom>
          <a:noFill/>
          <a:ln>
            <a:noFill/>
          </a:ln>
        </p:spPr>
      </p:pic>
      <p:pic>
        <p:nvPicPr>
          <p:cNvPr id="12" name="Image 11" descr="Présentation du groupe - Amnyos">
            <a:extLst>
              <a:ext uri="{FF2B5EF4-FFF2-40B4-BE49-F238E27FC236}">
                <a16:creationId xmlns:a16="http://schemas.microsoft.com/office/drawing/2014/main" id="{5F96E41D-F990-D647-974B-DD98A42F3D90}"/>
              </a:ext>
            </a:extLst>
          </p:cNvPr>
          <p:cNvPicPr/>
          <p:nvPr/>
        </p:nvPicPr>
        <p:blipFill>
          <a:blip r:embed="rId6" cstate="email">
            <a:extLst>
              <a:ext uri="{28A0092B-C50C-407E-A947-70E740481C1C}">
                <a14:useLocalDpi xmlns:a14="http://schemas.microsoft.com/office/drawing/2010/main"/>
              </a:ext>
            </a:extLst>
          </a:blip>
          <a:srcRect/>
          <a:stretch>
            <a:fillRect/>
          </a:stretch>
        </p:blipFill>
        <p:spPr bwMode="auto">
          <a:xfrm>
            <a:off x="4411865" y="3694212"/>
            <a:ext cx="863918" cy="361474"/>
          </a:xfrm>
          <a:prstGeom prst="rect">
            <a:avLst/>
          </a:prstGeom>
          <a:noFill/>
          <a:ln>
            <a:noFill/>
          </a:ln>
        </p:spPr>
      </p:pic>
      <p:pic>
        <p:nvPicPr>
          <p:cNvPr id="13" name="Image 12">
            <a:extLst>
              <a:ext uri="{FF2B5EF4-FFF2-40B4-BE49-F238E27FC236}">
                <a16:creationId xmlns:a16="http://schemas.microsoft.com/office/drawing/2014/main" id="{C0C336D8-22D2-8149-9C25-3B8E39216D16}"/>
              </a:ext>
            </a:extLst>
          </p:cNvPr>
          <p:cNvPicPr/>
          <p:nvPr/>
        </p:nvPicPr>
        <p:blipFill>
          <a:blip r:embed="rId7" cstate="screen">
            <a:extLst>
              <a:ext uri="{28A0092B-C50C-407E-A947-70E740481C1C}">
                <a14:useLocalDpi xmlns:a14="http://schemas.microsoft.com/office/drawing/2010/main"/>
              </a:ext>
            </a:extLst>
          </a:blip>
          <a:stretch>
            <a:fillRect/>
          </a:stretch>
        </p:blipFill>
        <p:spPr>
          <a:xfrm>
            <a:off x="2465098" y="3541558"/>
            <a:ext cx="1554713" cy="722372"/>
          </a:xfrm>
          <a:prstGeom prst="rect">
            <a:avLst/>
          </a:prstGeom>
        </p:spPr>
      </p:pic>
    </p:spTree>
    <p:extLst>
      <p:ext uri="{BB962C8B-B14F-4D97-AF65-F5344CB8AC3E}">
        <p14:creationId xmlns:p14="http://schemas.microsoft.com/office/powerpoint/2010/main" val="344073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1920240" y="114300"/>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Mots-clés</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Parole chiave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hape 3"/>
          <p:cNvSpPr/>
          <p:nvPr/>
        </p:nvSpPr>
        <p:spPr>
          <a:xfrm>
            <a:off x="457200" y="1234440"/>
            <a:ext cx="2697480" cy="960120"/>
          </a:xfrm>
          <a:prstGeom prst="ellipse">
            <a:avLst/>
          </a:prstGeom>
          <a:solidFill>
            <a:srgbClr val="EAEAE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5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 4"/>
          <p:cNvSpPr/>
          <p:nvPr/>
        </p:nvSpPr>
        <p:spPr>
          <a:xfrm>
            <a:off x="457200" y="1234440"/>
            <a:ext cx="2697480" cy="960120"/>
          </a:xfrm>
          <a:prstGeom prst="rect">
            <a:avLst/>
          </a:prstGeom>
          <a:noFill/>
          <a:ln/>
        </p:spPr>
        <p:txBody>
          <a:bodyPr wrap="square" lIns="38100" tIns="38100" rIns="38100" bIns="381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Espace alpin partagé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Spazio alpino condiviso</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hape 5"/>
          <p:cNvSpPr/>
          <p:nvPr/>
        </p:nvSpPr>
        <p:spPr>
          <a:xfrm>
            <a:off x="3310128" y="1143000"/>
            <a:ext cx="2542032" cy="1005840"/>
          </a:xfrm>
          <a:prstGeom prst="ellipse">
            <a:avLst/>
          </a:prstGeom>
          <a:solidFill>
            <a:srgbClr val="FCF3D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 6"/>
          <p:cNvSpPr/>
          <p:nvPr/>
        </p:nvSpPr>
        <p:spPr>
          <a:xfrm>
            <a:off x="3310128" y="1143000"/>
            <a:ext cx="2542032" cy="1005840"/>
          </a:xfrm>
          <a:prstGeom prst="rect">
            <a:avLst/>
          </a:prstGeom>
          <a:noFill/>
          <a:ln/>
        </p:spPr>
        <p:txBody>
          <a:bodyPr wrap="square" lIns="38100" tIns="38100" rIns="38100" bIns="381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Décolletage &amp; industrie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Decolletage e industria</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hape 7"/>
          <p:cNvSpPr/>
          <p:nvPr/>
        </p:nvSpPr>
        <p:spPr>
          <a:xfrm>
            <a:off x="5989320" y="1234440"/>
            <a:ext cx="2697480" cy="960120"/>
          </a:xfrm>
          <a:prstGeom prst="ellipse">
            <a:avLst/>
          </a:prstGeom>
          <a:solidFill>
            <a:srgbClr val="E4F1D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 8"/>
          <p:cNvSpPr/>
          <p:nvPr/>
        </p:nvSpPr>
        <p:spPr>
          <a:xfrm>
            <a:off x="5989320" y="1234440"/>
            <a:ext cx="2697480" cy="960120"/>
          </a:xfrm>
          <a:prstGeom prst="rect">
            <a:avLst/>
          </a:prstGeom>
          <a:noFill/>
          <a:ln/>
        </p:spPr>
        <p:txBody>
          <a:bodyPr wrap="square" lIns="38100" tIns="38100" rIns="38100" bIns="381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Agroalimentaire de qualité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Agroalimentare di qualità</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Shape 9"/>
          <p:cNvSpPr/>
          <p:nvPr/>
        </p:nvSpPr>
        <p:spPr>
          <a:xfrm>
            <a:off x="937260" y="2100664"/>
            <a:ext cx="2286000" cy="960120"/>
          </a:xfrm>
          <a:prstGeom prst="ellipse">
            <a:avLst/>
          </a:prstGeom>
          <a:solidFill>
            <a:srgbClr val="FCD6F8"/>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5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 10"/>
          <p:cNvSpPr/>
          <p:nvPr/>
        </p:nvSpPr>
        <p:spPr>
          <a:xfrm>
            <a:off x="929606" y="2136824"/>
            <a:ext cx="2286000" cy="960120"/>
          </a:xfrm>
          <a:prstGeom prst="rect">
            <a:avLst/>
          </a:prstGeom>
          <a:noFill/>
          <a:ln/>
        </p:spPr>
        <p:txBody>
          <a:bodyPr wrap="square" lIns="38100" tIns="38100" rIns="38100" bIns="381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Floriculture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Floricoltura</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Shape 11"/>
          <p:cNvSpPr/>
          <p:nvPr/>
        </p:nvSpPr>
        <p:spPr>
          <a:xfrm>
            <a:off x="3246120" y="2331720"/>
            <a:ext cx="2651760" cy="1005840"/>
          </a:xfrm>
          <a:prstGeom prst="ellipse">
            <a:avLst/>
          </a:prstGeom>
          <a:solidFill>
            <a:srgbClr val="DCE6F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5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 12"/>
          <p:cNvSpPr/>
          <p:nvPr/>
        </p:nvSpPr>
        <p:spPr>
          <a:xfrm>
            <a:off x="3246120" y="2331720"/>
            <a:ext cx="2651760" cy="1005840"/>
          </a:xfrm>
          <a:prstGeom prst="rect">
            <a:avLst/>
          </a:prstGeom>
          <a:noFill/>
          <a:ln/>
        </p:spPr>
        <p:txBody>
          <a:bodyPr wrap="square" lIns="38100" tIns="38100" rIns="38100" bIns="381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Économie numérique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Economia digitale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Shape 13"/>
          <p:cNvSpPr/>
          <p:nvPr/>
        </p:nvSpPr>
        <p:spPr>
          <a:xfrm>
            <a:off x="45720" y="2985687"/>
            <a:ext cx="2377440" cy="960120"/>
          </a:xfrm>
          <a:prstGeom prst="ellipse">
            <a:avLst/>
          </a:prstGeom>
          <a:solidFill>
            <a:srgbClr val="E4F1DC"/>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5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 14"/>
          <p:cNvSpPr/>
          <p:nvPr/>
        </p:nvSpPr>
        <p:spPr>
          <a:xfrm>
            <a:off x="-19456" y="2966887"/>
            <a:ext cx="2377440" cy="960120"/>
          </a:xfrm>
          <a:prstGeom prst="rect">
            <a:avLst/>
          </a:prstGeom>
          <a:noFill/>
          <a:ln/>
        </p:spPr>
        <p:txBody>
          <a:bodyPr wrap="square" lIns="38100" tIns="38100" rIns="38100" bIns="381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Jumeaux numériques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Gemelli digitali</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Shape 15"/>
          <p:cNvSpPr/>
          <p:nvPr/>
        </p:nvSpPr>
        <p:spPr>
          <a:xfrm>
            <a:off x="1371600" y="3520440"/>
            <a:ext cx="2560320" cy="960120"/>
          </a:xfrm>
          <a:prstGeom prst="ellipse">
            <a:avLst/>
          </a:prstGeom>
          <a:solidFill>
            <a:srgbClr val="FCF3D6"/>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 16"/>
          <p:cNvSpPr/>
          <p:nvPr/>
        </p:nvSpPr>
        <p:spPr>
          <a:xfrm>
            <a:off x="1371600" y="3520440"/>
            <a:ext cx="2560320" cy="960120"/>
          </a:xfrm>
          <a:prstGeom prst="rect">
            <a:avLst/>
          </a:prstGeom>
          <a:noFill/>
          <a:ln/>
        </p:spPr>
        <p:txBody>
          <a:bodyPr wrap="square" lIns="38100" tIns="38100" rIns="38100" bIns="381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Économie circulaire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Economia circolare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Shape 17"/>
          <p:cNvSpPr/>
          <p:nvPr/>
        </p:nvSpPr>
        <p:spPr>
          <a:xfrm>
            <a:off x="3494712" y="3205537"/>
            <a:ext cx="3441864" cy="1201530"/>
          </a:xfrm>
          <a:prstGeom prst="ellipse">
            <a:avLst/>
          </a:prstGeom>
          <a:solidFill>
            <a:srgbClr val="EAEAE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5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 18"/>
          <p:cNvSpPr/>
          <p:nvPr/>
        </p:nvSpPr>
        <p:spPr>
          <a:xfrm>
            <a:off x="3644736" y="3337560"/>
            <a:ext cx="3291840" cy="960120"/>
          </a:xfrm>
          <a:prstGeom prst="rect">
            <a:avLst/>
          </a:prstGeom>
          <a:noFill/>
          <a:ln/>
        </p:spPr>
        <p:txBody>
          <a:bodyPr wrap="square" lIns="38100" tIns="38100" rIns="38100" bIns="381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L’économie</a:t>
            </a: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de la </a:t>
            </a:r>
            <a:r>
              <a:rPr kumimoji="0" lang="en-US" sz="1200"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fonctionnalité</a:t>
            </a: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et de la </a:t>
            </a:r>
            <a:r>
              <a:rPr kumimoji="0" lang="en-US" sz="1200"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coopération</a:t>
            </a: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(EFC) 
</a:t>
            </a:r>
            <a:r>
              <a:rPr kumimoji="0" lang="en-US" sz="1200" b="1" i="1"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L’economia</a:t>
            </a:r>
            <a:r>
              <a:rPr kumimoji="0" lang="en-US" sz="1200" b="1"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r>
              <a:rPr kumimoji="0" lang="en-US" sz="1200" b="1" i="1"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funzionale</a:t>
            </a:r>
            <a:r>
              <a:rPr kumimoji="0" lang="en-US" sz="1200" b="1"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e </a:t>
            </a:r>
            <a:r>
              <a:rPr kumimoji="0" lang="en-US" sz="1200" b="1" i="1"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cooperativa</a:t>
            </a:r>
            <a:r>
              <a:rPr kumimoji="0" lang="en-US" sz="1200" b="1"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(EFC)</a:t>
            </a:r>
            <a:endParaRPr kumimoji="0" lang="en-US" sz="1200" b="0" i="1" u="none" strike="noStrike" kern="1200" cap="none" spc="0" normalizeH="0" baseline="0" noProof="0" dirty="0">
              <a:ln>
                <a:noFill/>
              </a:ln>
              <a:solidFill>
                <a:srgbClr val="3AB493"/>
              </a:solidFill>
              <a:effectLst/>
              <a:uLnTx/>
              <a:uFillTx/>
              <a:latin typeface="Calibri"/>
              <a:ea typeface="+mn-ea"/>
              <a:cs typeface="+mn-cs"/>
            </a:endParaRPr>
          </a:p>
        </p:txBody>
      </p:sp>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rgbClr val="7F7F7F"/>
              </a:solidFill>
              <a:effectLst/>
              <a:uLnTx/>
              <a:uFillTx/>
              <a:latin typeface="Calibri"/>
              <a:cs typeface="Calibri"/>
            </a:endParaRPr>
          </a:p>
        </p:txBody>
      </p:sp>
      <p:sp>
        <p:nvSpPr>
          <p:cNvPr id="24" name="Shape 11">
            <a:extLst>
              <a:ext uri="{FF2B5EF4-FFF2-40B4-BE49-F238E27FC236}">
                <a16:creationId xmlns:a16="http://schemas.microsoft.com/office/drawing/2014/main" id="{1AAD8AE8-6BF5-1C0C-1404-14DB208C9431}"/>
              </a:ext>
            </a:extLst>
          </p:cNvPr>
          <p:cNvSpPr/>
          <p:nvPr/>
        </p:nvSpPr>
        <p:spPr>
          <a:xfrm>
            <a:off x="6649392" y="2566965"/>
            <a:ext cx="2286000" cy="799843"/>
          </a:xfrm>
          <a:prstGeom prst="ellipse">
            <a:avLst/>
          </a:prstGeom>
          <a:solidFill>
            <a:srgbClr val="DCE6F1"/>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a:ea typeface="+mn-ea"/>
                <a:cs typeface="+mn-cs"/>
              </a:rPr>
              <a:t>Bioéconomie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1" u="none" strike="noStrike" kern="1200" cap="none" spc="0" normalizeH="0" baseline="0" noProof="0" dirty="0" err="1">
                <a:ln>
                  <a:noFill/>
                </a:ln>
                <a:solidFill>
                  <a:srgbClr val="3AB493"/>
                </a:solidFill>
                <a:effectLst/>
                <a:uLnTx/>
                <a:uFillTx/>
                <a:latin typeface="Calibri"/>
                <a:ea typeface="+mn-ea"/>
                <a:cs typeface="+mn-cs"/>
              </a:rPr>
              <a:t>Bioeconomia</a:t>
            </a:r>
            <a:endParaRPr kumimoji="0" lang="fr-FR" sz="1200" b="1" i="1" u="none" strike="noStrike" kern="1200" cap="none" spc="0" normalizeH="0" baseline="0" noProof="0" dirty="0">
              <a:ln>
                <a:noFill/>
              </a:ln>
              <a:solidFill>
                <a:srgbClr val="3AB493"/>
              </a:solidFill>
              <a:effectLst/>
              <a:uLnTx/>
              <a:uFillTx/>
              <a:latin typeface="Calibri"/>
              <a:ea typeface="+mn-ea"/>
              <a:cs typeface="+mn-cs"/>
            </a:endParaRPr>
          </a:p>
        </p:txBody>
      </p:sp>
      <p:sp>
        <p:nvSpPr>
          <p:cNvPr id="3" name="Shape 9">
            <a:extLst>
              <a:ext uri="{FF2B5EF4-FFF2-40B4-BE49-F238E27FC236}">
                <a16:creationId xmlns:a16="http://schemas.microsoft.com/office/drawing/2014/main" id="{AB146901-03B9-6BFF-8ED2-7863F25A2839}"/>
              </a:ext>
            </a:extLst>
          </p:cNvPr>
          <p:cNvSpPr/>
          <p:nvPr/>
        </p:nvSpPr>
        <p:spPr>
          <a:xfrm>
            <a:off x="6649392" y="3411053"/>
            <a:ext cx="2286000" cy="960120"/>
          </a:xfrm>
          <a:prstGeom prst="ellipse">
            <a:avLst/>
          </a:prstGeom>
          <a:solidFill>
            <a:srgbClr val="FCD6F8"/>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785260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p:cNvSpPr/>
          <p:nvPr/>
        </p:nvSpPr>
        <p:spPr>
          <a:xfrm>
            <a:off x="914400" y="109728"/>
            <a:ext cx="4873752" cy="1193494"/>
          </a:xfrm>
          <a:prstGeom prst="rect">
            <a:avLst/>
          </a:prstGeom>
          <a:noFill/>
          <a:ln/>
        </p:spPr>
        <p:txBody>
          <a:bodyPr wrap="square" lIns="0" tIns="0" rIns="0" bIns="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000" b="1" kern="1200" dirty="0">
                <a:solidFill>
                  <a:srgbClr val="E0218A"/>
                </a:solidFill>
                <a:latin typeface="Calibri Light" pitchFamily="34" charset="0"/>
                <a:ea typeface="Calibri Light" pitchFamily="34" charset="-122"/>
                <a:cs typeface="Calibri Light" pitchFamily="34" charset="-120"/>
              </a:rPr>
              <a:t>Les principales f</a:t>
            </a:r>
            <a:r>
              <a:rPr kumimoji="0" lang="fr-FR"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ilières</a:t>
            </a:r>
            <a:r>
              <a:rPr kumimoji="0" lang="fr-FR"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économiques sur le territoire ALCOTRA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3AB493"/>
                </a:solidFill>
                <a:effectLst/>
                <a:uLnTx/>
                <a:uFillTx/>
                <a:latin typeface="Calibri Light" pitchFamily="34" charset="0"/>
                <a:ea typeface="+mn-ea"/>
                <a:cs typeface="Calibri Light" pitchFamily="34" charset="-120"/>
              </a:rPr>
              <a:t> Le principali filiere economiche nel territorio ALCOTRA</a:t>
            </a:r>
            <a:r>
              <a:rPr kumimoji="0" lang="fr-FR" sz="2000" b="1" i="0" u="none" strike="noStrike" kern="1200" cap="none" spc="0" normalizeH="0" baseline="0" noProof="0" dirty="0">
                <a:ln>
                  <a:noFill/>
                </a:ln>
                <a:solidFill>
                  <a:srgbClr val="3AB493"/>
                </a:solidFill>
                <a:effectLst/>
                <a:uLnTx/>
                <a:uFillTx/>
                <a:latin typeface="Calibri Light" pitchFamily="34" charset="0"/>
                <a:ea typeface="+mn-ea"/>
                <a:cs typeface="Calibri Light" pitchFamily="34" charset="-120"/>
              </a:rPr>
              <a:t> </a:t>
            </a:r>
            <a:endParaRPr kumimoji="0" lang="en-US" sz="2000" b="0" i="0" u="none" strike="noStrike" kern="1200" cap="none" spc="0" normalizeH="0" baseline="0" noProof="0" dirty="0">
              <a:ln>
                <a:noFill/>
              </a:ln>
              <a:solidFill>
                <a:srgbClr val="3AB493"/>
              </a:solidFill>
              <a:effectLst/>
              <a:uLnTx/>
              <a:uFillTx/>
              <a:latin typeface="Calibri"/>
              <a:ea typeface="+mn-ea"/>
              <a:cs typeface="+mn-cs"/>
            </a:endParaRPr>
          </a:p>
        </p:txBody>
      </p:sp>
      <p:sp>
        <p:nvSpPr>
          <p:cNvPr id="7" name="Text 5"/>
          <p:cNvSpPr/>
          <p:nvPr/>
        </p:nvSpPr>
        <p:spPr>
          <a:xfrm>
            <a:off x="914400" y="1378255"/>
            <a:ext cx="4660930" cy="1193495"/>
          </a:xfrm>
          <a:prstGeom prst="roundRect">
            <a:avLst>
              <a:gd name="adj" fmla="val 6522"/>
            </a:avLst>
          </a:prstGeom>
          <a:solidFill>
            <a:srgbClr val="FCF3D6"/>
          </a:solidFill>
          <a:ln/>
        </p:spPr>
        <p:txBody>
          <a:bodyPr wrap="square" lIns="88900" tIns="88900" rIns="88900" bIns="889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50" b="1" i="0" u="none" strike="noStrike" kern="1200" cap="none" spc="0" normalizeH="0" baseline="0" noProof="0" dirty="0">
                <a:ln>
                  <a:noFill/>
                </a:ln>
                <a:solidFill>
                  <a:prstClr val="black"/>
                </a:solidFill>
                <a:effectLst/>
                <a:uLnTx/>
                <a:uFillTx/>
                <a:latin typeface="Calibri"/>
                <a:ea typeface="+mn-ea"/>
                <a:cs typeface="+mn-cs"/>
              </a:rPr>
              <a:t>ALCOTRA</a:t>
            </a:r>
            <a:r>
              <a:rPr kumimoji="0" lang="en-US" sz="1450" b="0" i="0" u="none" strike="noStrike" kern="1200" cap="none" spc="0" normalizeH="0" baseline="0" noProof="0" dirty="0">
                <a:ln>
                  <a:noFill/>
                </a:ln>
                <a:solidFill>
                  <a:prstClr val="black"/>
                </a:solidFill>
                <a:effectLst/>
                <a:uLnTx/>
                <a:uFillTx/>
                <a:latin typeface="Calibri"/>
                <a:ea typeface="+mn-ea"/>
                <a:cs typeface="+mn-cs"/>
              </a:rPr>
              <a:t> </a:t>
            </a:r>
            <a:r>
              <a:rPr kumimoji="0" lang="fr-FR" sz="1450" b="0" i="0" u="none" strike="noStrike" kern="1200" cap="none" spc="0" normalizeH="0" baseline="0" noProof="0" dirty="0">
                <a:ln>
                  <a:noFill/>
                </a:ln>
                <a:solidFill>
                  <a:prstClr val="black"/>
                </a:solidFill>
                <a:effectLst/>
                <a:uLnTx/>
                <a:uFillTx/>
                <a:latin typeface="Calibri"/>
                <a:ea typeface="+mn-ea"/>
                <a:cs typeface="+mn-cs"/>
              </a:rPr>
              <a:t>un territoire majoritairement de montagne dense et attractif, mais marqué par de fortes asymétries internes : des vallées industrielles et des agglomérations dynamiques y côtoient des zones rurales à faible densité menacées de décrochage. </a:t>
            </a:r>
            <a:endParaRPr kumimoji="0" lang="en-US" sz="145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 8"/>
          <p:cNvSpPr/>
          <p:nvPr/>
        </p:nvSpPr>
        <p:spPr>
          <a:xfrm>
            <a:off x="914400" y="2697580"/>
            <a:ext cx="4660930" cy="1193495"/>
          </a:xfrm>
          <a:prstGeom prst="roundRect">
            <a:avLst>
              <a:gd name="adj" fmla="val 6522"/>
            </a:avLst>
          </a:prstGeom>
          <a:solidFill>
            <a:srgbClr val="E4F1DC"/>
          </a:solidFill>
          <a:ln/>
        </p:spPr>
        <p:txBody>
          <a:bodyPr wrap="square" lIns="88900" tIns="88900" rIns="88900" bIns="889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50" b="1" i="0" u="none" strike="noStrike" kern="1200" cap="none" spc="0" normalizeH="0" baseline="0" noProof="0" dirty="0">
                <a:ln>
                  <a:noFill/>
                </a:ln>
                <a:solidFill>
                  <a:prstClr val="black"/>
                </a:solidFill>
                <a:effectLst/>
                <a:uLnTx/>
                <a:uFillTx/>
                <a:latin typeface="Calibri"/>
                <a:ea typeface="+mn-ea"/>
                <a:cs typeface="+mn-cs"/>
              </a:rPr>
              <a:t>ALCOTRA</a:t>
            </a:r>
            <a:r>
              <a:rPr kumimoji="0" lang="it-IT" sz="1450" b="0" i="0" u="none" strike="noStrike" kern="1200" cap="none" spc="0" normalizeH="0" baseline="0" noProof="0" dirty="0">
                <a:ln>
                  <a:noFill/>
                </a:ln>
                <a:solidFill>
                  <a:prstClr val="black"/>
                </a:solidFill>
                <a:effectLst/>
                <a:uLnTx/>
                <a:uFillTx/>
                <a:latin typeface="Calibri"/>
                <a:ea typeface="+mn-ea"/>
                <a:cs typeface="+mn-cs"/>
              </a:rPr>
              <a:t> è un territorio prevalentemente montano densamente popolato e attrattivo, ma caratterizzato da forti asimmetrie interne : valli industriali e agglomerati urbani dinamici convivono con zone rurali a bassa densità demografica a rischio di emarginazione. </a:t>
            </a:r>
            <a:endParaRPr kumimoji="0" lang="en-US" sz="145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15" name="Shape 0">
            <a:extLst>
              <a:ext uri="{FF2B5EF4-FFF2-40B4-BE49-F238E27FC236}">
                <a16:creationId xmlns:a16="http://schemas.microsoft.com/office/drawing/2014/main" id="{61AC6056-CD94-6EFB-4D7D-5812CDEA0E94}"/>
              </a:ext>
            </a:extLst>
          </p:cNvPr>
          <p:cNvSpPr/>
          <p:nvPr/>
        </p:nvSpPr>
        <p:spPr>
          <a:xfrm>
            <a:off x="6236208" y="-1"/>
            <a:ext cx="2907792" cy="5145541"/>
          </a:xfrm>
          <a:prstGeom prst="rect">
            <a:avLst/>
          </a:prstGeom>
          <a:solidFill>
            <a:srgbClr val="FCE2C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Image 0" descr="preencoded.png">
            <a:extLst>
              <a:ext uri="{FF2B5EF4-FFF2-40B4-BE49-F238E27FC236}">
                <a16:creationId xmlns:a16="http://schemas.microsoft.com/office/drawing/2014/main" id="{EB1A74A5-4DC9-754C-DAB2-C0C277416480}"/>
              </a:ext>
            </a:extLst>
          </p:cNvPr>
          <p:cNvPicPr>
            <a:picLocks noChangeAspect="1"/>
          </p:cNvPicPr>
          <p:nvPr/>
        </p:nvPicPr>
        <p:blipFill>
          <a:blip r:embed="rId3"/>
          <a:stretch>
            <a:fillRect/>
          </a:stretch>
        </p:blipFill>
        <p:spPr>
          <a:xfrm>
            <a:off x="6099047" y="57051"/>
            <a:ext cx="3175275" cy="5029398"/>
          </a:xfrm>
          <a:prstGeom prst="rect">
            <a:avLst/>
          </a:prstGeom>
        </p:spPr>
      </p:pic>
      <p:sp>
        <p:nvSpPr>
          <p:cNvPr id="5" name="Shape 0">
            <a:extLst>
              <a:ext uri="{FF2B5EF4-FFF2-40B4-BE49-F238E27FC236}">
                <a16:creationId xmlns:a16="http://schemas.microsoft.com/office/drawing/2014/main" id="{0A5E49AC-FDF1-0C28-B694-1DEFE925D5CB}"/>
              </a:ext>
            </a:extLst>
          </p:cNvPr>
          <p:cNvSpPr/>
          <p:nvPr/>
        </p:nvSpPr>
        <p:spPr>
          <a:xfrm>
            <a:off x="301752" y="219456"/>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A4724-08E4-A736-EBD6-F74089D09D4A}"/>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B5FD4E60-9165-F7CB-A2F9-00FF0C3692F1}"/>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 4">
            <a:extLst>
              <a:ext uri="{FF2B5EF4-FFF2-40B4-BE49-F238E27FC236}">
                <a16:creationId xmlns:a16="http://schemas.microsoft.com/office/drawing/2014/main" id="{4CA49403-B1DB-028E-E07E-22556FFB52C7}"/>
              </a:ext>
            </a:extLst>
          </p:cNvPr>
          <p:cNvSpPr/>
          <p:nvPr/>
        </p:nvSpPr>
        <p:spPr>
          <a:xfrm>
            <a:off x="301752" y="1339717"/>
            <a:ext cx="658368" cy="658368"/>
          </a:xfrm>
          <a:prstGeom prst="rect">
            <a:avLst/>
          </a:prstGeom>
          <a:no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Calibri Light" pitchFamily="34" charset="0"/>
                <a:ea typeface="Calibri Light" pitchFamily="34" charset="-122"/>
                <a:cs typeface="Calibri Light" pitchFamily="34" charset="-120"/>
              </a:rPr>
              <a:t>1</a:t>
            </a: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CE14F621-E7DF-8C98-7A81-A70523804777}"/>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5" name="Shape 0">
            <a:extLst>
              <a:ext uri="{FF2B5EF4-FFF2-40B4-BE49-F238E27FC236}">
                <a16:creationId xmlns:a16="http://schemas.microsoft.com/office/drawing/2014/main" id="{BD367880-BCF0-65E5-EC6F-7A246021F63F}"/>
              </a:ext>
            </a:extLst>
          </p:cNvPr>
          <p:cNvSpPr/>
          <p:nvPr/>
        </p:nvSpPr>
        <p:spPr>
          <a:xfrm>
            <a:off x="301752" y="219456"/>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 name="Image 1" descr="1,6 million Images et Photos de Avez vous des questions Libres de Droits | Shutterstock">
            <a:extLst>
              <a:ext uri="{FF2B5EF4-FFF2-40B4-BE49-F238E27FC236}">
                <a16:creationId xmlns:a16="http://schemas.microsoft.com/office/drawing/2014/main" id="{9D9BA4A9-9082-4F91-3374-909E0C28B1B1}"/>
              </a:ext>
            </a:extLst>
          </p:cNvPr>
          <p:cNvPicPr>
            <a:picLocks noChangeAspect="1"/>
          </p:cNvPicPr>
          <p:nvPr/>
        </p:nvPicPr>
        <p:blipFill>
          <a:blip r:embed="rId3"/>
          <a:srcRect b="16037"/>
          <a:stretch>
            <a:fillRect/>
          </a:stretch>
        </p:blipFill>
        <p:spPr>
          <a:xfrm>
            <a:off x="3359007" y="3017639"/>
            <a:ext cx="4686300" cy="1418215"/>
          </a:xfrm>
          <a:prstGeom prst="rect">
            <a:avLst/>
          </a:prstGeom>
        </p:spPr>
      </p:pic>
      <p:sp>
        <p:nvSpPr>
          <p:cNvPr id="4" name="Text 3">
            <a:extLst>
              <a:ext uri="{FF2B5EF4-FFF2-40B4-BE49-F238E27FC236}">
                <a16:creationId xmlns:a16="http://schemas.microsoft.com/office/drawing/2014/main" id="{5DCB0BBE-C56D-6B04-C04E-92562377139A}"/>
              </a:ext>
            </a:extLst>
          </p:cNvPr>
          <p:cNvSpPr/>
          <p:nvPr/>
        </p:nvSpPr>
        <p:spPr>
          <a:xfrm>
            <a:off x="301752" y="1339717"/>
            <a:ext cx="8540496" cy="776347"/>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ctr" defTabSz="914400" rtl="0" eaLnBrk="1" fontAlgn="auto" latinLnBrk="0" hangingPunct="1">
              <a:lnSpc>
                <a:spcPct val="104000"/>
              </a:lnSpc>
              <a:spcBef>
                <a:spcPts val="0"/>
              </a:spcBef>
              <a:spcAft>
                <a:spcPts val="0"/>
              </a:spcAft>
              <a:buClrTx/>
              <a:buSzTx/>
              <a:buFontTx/>
              <a:buNone/>
              <a:tabLst/>
              <a:defRPr/>
            </a:pPr>
            <a:endParaRPr lang="en-US" sz="1800" b="1" kern="1200" dirty="0">
              <a:solidFill>
                <a:srgbClr val="E0218A"/>
              </a:solidFill>
              <a:latin typeface="Calibri" pitchFamily="34" charset="0"/>
              <a:ea typeface="Calibri" pitchFamily="34" charset="-122"/>
              <a:cs typeface="Calibri" pitchFamily="34" charset="-120"/>
            </a:endParaRPr>
          </a:p>
          <a:p>
            <a:pPr algn="ctr">
              <a:lnSpc>
                <a:spcPct val="104000"/>
              </a:lnSpc>
              <a:buClrTx/>
              <a:defRPr/>
            </a:pPr>
            <a:r>
              <a:rPr lang="en-US" sz="1800" b="1" kern="1200" dirty="0">
                <a:solidFill>
                  <a:srgbClr val="E0218A"/>
                </a:solidFill>
                <a:latin typeface="Calibri" pitchFamily="34" charset="0"/>
                <a:ea typeface="Calibri" pitchFamily="34" charset="-122"/>
                <a:cs typeface="Calibri" pitchFamily="34" charset="-120"/>
              </a:rPr>
              <a:t>S</a:t>
            </a:r>
            <a:r>
              <a:rPr kumimoji="0" lang="en-US" sz="18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elon</a:t>
            </a:r>
            <a:r>
              <a:rPr kumimoji="0" lang="en-US" sz="18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vous, </a:t>
            </a:r>
            <a:r>
              <a:rPr kumimoji="0" lang="en-US" sz="18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quels</a:t>
            </a:r>
            <a:r>
              <a:rPr kumimoji="0" lang="en-US" sz="18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sz="18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sont</a:t>
            </a:r>
            <a:r>
              <a:rPr kumimoji="0" lang="en-US" sz="18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les </a:t>
            </a:r>
            <a:r>
              <a:rPr kumimoji="0" lang="en-US" sz="18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principaux</a:t>
            </a:r>
            <a:r>
              <a:rPr kumimoji="0" lang="en-US" sz="18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sz="18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secteurs</a:t>
            </a:r>
            <a:r>
              <a:rPr kumimoji="0" lang="en-US" sz="18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sz="18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économiques</a:t>
            </a:r>
            <a:r>
              <a:rPr kumimoji="0" lang="en-US" sz="18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sur le </a:t>
            </a:r>
            <a:r>
              <a:rPr kumimoji="0" lang="en-US" sz="18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territoire</a:t>
            </a:r>
            <a:r>
              <a:rPr kumimoji="0" lang="en-US" sz="18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ALCOTRA? </a:t>
            </a:r>
          </a:p>
          <a:p>
            <a:pPr algn="ctr">
              <a:lnSpc>
                <a:spcPct val="104000"/>
              </a:lnSpc>
              <a:buClrTx/>
              <a:defRPr/>
            </a:pPr>
            <a:r>
              <a:rPr kumimoji="0" lang="it-IT" sz="18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Secondo voi, quali sono i principali settori economici nel territorio ALCOTRA?</a:t>
            </a:r>
            <a:endParaRPr kumimoji="0" lang="en-US" sz="18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endParaRPr>
          </a:p>
        </p:txBody>
      </p:sp>
      <p:pic>
        <p:nvPicPr>
          <p:cNvPr id="9" name="Image 8" descr="Secteur Economique Illustrations – Téléchargement gratuit en SVG, PNG">
            <a:extLst>
              <a:ext uri="{FF2B5EF4-FFF2-40B4-BE49-F238E27FC236}">
                <a16:creationId xmlns:a16="http://schemas.microsoft.com/office/drawing/2014/main" id="{7A166070-39E8-0830-52A8-AB9F1F7CEC4A}"/>
              </a:ext>
            </a:extLst>
          </p:cNvPr>
          <p:cNvPicPr>
            <a:picLocks noChangeAspect="1"/>
          </p:cNvPicPr>
          <p:nvPr/>
        </p:nvPicPr>
        <p:blipFill>
          <a:blip r:embed="rId4"/>
          <a:stretch>
            <a:fillRect/>
          </a:stretch>
        </p:blipFill>
        <p:spPr>
          <a:xfrm>
            <a:off x="301752" y="2445248"/>
            <a:ext cx="2698251" cy="2698251"/>
          </a:xfrm>
          <a:prstGeom prst="rect">
            <a:avLst/>
          </a:prstGeom>
        </p:spPr>
      </p:pic>
      <p:sp>
        <p:nvSpPr>
          <p:cNvPr id="10" name="Text 2">
            <a:extLst>
              <a:ext uri="{FF2B5EF4-FFF2-40B4-BE49-F238E27FC236}">
                <a16:creationId xmlns:a16="http://schemas.microsoft.com/office/drawing/2014/main" id="{C16C08B0-6E51-7BDF-264F-F7828F88FD34}"/>
              </a:ext>
            </a:extLst>
          </p:cNvPr>
          <p:cNvSpPr/>
          <p:nvPr/>
        </p:nvSpPr>
        <p:spPr>
          <a:xfrm>
            <a:off x="914400" y="109728"/>
            <a:ext cx="7785202" cy="914400"/>
          </a:xfrm>
          <a:prstGeom prst="rect">
            <a:avLst/>
          </a:prstGeom>
          <a:noFill/>
          <a:ln/>
        </p:spPr>
        <p:txBody>
          <a:bodyPr wrap="square" lIns="0" tIns="0" rIns="0" bIns="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000" b="1" kern="1200" dirty="0">
                <a:solidFill>
                  <a:srgbClr val="E0218A"/>
                </a:solidFill>
                <a:latin typeface="Calibri Light" pitchFamily="34" charset="0"/>
                <a:ea typeface="Calibri Light" pitchFamily="34" charset="-122"/>
                <a:cs typeface="Calibri Light" pitchFamily="34" charset="-120"/>
              </a:rPr>
              <a:t>Les principales f</a:t>
            </a:r>
            <a:r>
              <a:rPr kumimoji="0" lang="fr-FR"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ilières</a:t>
            </a:r>
            <a:r>
              <a:rPr kumimoji="0" lang="fr-FR"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économiques sur le territoire ALCOTRA</a:t>
            </a:r>
          </a:p>
          <a:p>
            <a:pPr algn="just">
              <a:buClrTx/>
              <a:defRPr/>
            </a:pPr>
            <a:r>
              <a:rPr lang="it-IT" sz="2000" b="1" kern="1200" dirty="0">
                <a:solidFill>
                  <a:srgbClr val="3AB493"/>
                </a:solidFill>
                <a:latin typeface="Calibri Light" pitchFamily="34" charset="0"/>
                <a:cs typeface="Calibri Light" pitchFamily="34" charset="-120"/>
              </a:rPr>
              <a:t>Le principali filiere economiche nel territorio ALCOTRA</a:t>
            </a:r>
            <a:r>
              <a:rPr lang="fr-FR" sz="2000" b="1" kern="1200" dirty="0">
                <a:solidFill>
                  <a:srgbClr val="3AB493"/>
                </a:solidFill>
                <a:latin typeface="Calibri Light" pitchFamily="34" charset="0"/>
                <a:cs typeface="Calibri Light" pitchFamily="34" charset="-120"/>
              </a:rPr>
              <a:t> </a:t>
            </a:r>
            <a:r>
              <a:rPr kumimoji="0" lang="fr-FR" sz="2000" b="1" i="0" u="none" strike="noStrike" kern="1200" cap="none" spc="0" normalizeH="0" baseline="0" noProof="0" dirty="0">
                <a:ln>
                  <a:noFill/>
                </a:ln>
                <a:solidFill>
                  <a:srgbClr val="3AB493"/>
                </a:solidFill>
                <a:effectLst/>
                <a:uLnTx/>
                <a:uFillTx/>
                <a:latin typeface="Calibri Light" pitchFamily="34" charset="0"/>
                <a:ea typeface="+mn-ea"/>
                <a:cs typeface="Calibri Light" pitchFamily="34" charset="-120"/>
              </a:rPr>
              <a:t> </a:t>
            </a:r>
            <a:endParaRPr kumimoji="0" lang="en-US" sz="2000" b="0" i="0" u="none" strike="noStrike" kern="1200" cap="none" spc="0" normalizeH="0" baseline="0" noProof="0" dirty="0">
              <a:ln>
                <a:noFill/>
              </a:ln>
              <a:solidFill>
                <a:srgbClr val="3AB493"/>
              </a:solidFill>
              <a:effectLst/>
              <a:uLnTx/>
              <a:uFillTx/>
              <a:latin typeface="Calibri"/>
              <a:ea typeface="+mn-ea"/>
              <a:cs typeface="+mn-cs"/>
            </a:endParaRPr>
          </a:p>
        </p:txBody>
      </p:sp>
    </p:spTree>
    <p:extLst>
      <p:ext uri="{BB962C8B-B14F-4D97-AF65-F5344CB8AC3E}">
        <p14:creationId xmlns:p14="http://schemas.microsoft.com/office/powerpoint/2010/main" val="1427436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301752" y="219456"/>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4" name="Text 2"/>
          <p:cNvSpPr/>
          <p:nvPr/>
        </p:nvSpPr>
        <p:spPr>
          <a:xfrm>
            <a:off x="1188720" y="0"/>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Filières &amp; dynamique (1/4) —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Tourisme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Filiere e dinamica (1/4) — Turismo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pic>
        <p:nvPicPr>
          <p:cNvPr id="10" name="Graphique 9" descr="Un groupe d’arbres avec des arbustes et des fleurs">
            <a:extLst>
              <a:ext uri="{FF2B5EF4-FFF2-40B4-BE49-F238E27FC236}">
                <a16:creationId xmlns:a16="http://schemas.microsoft.com/office/drawing/2014/main" id="{D946865B-DC58-D589-B2D8-73D750C6CA0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23713" y="-295356"/>
            <a:ext cx="1505112" cy="1505112"/>
          </a:xfrm>
          <a:prstGeom prst="rect">
            <a:avLst/>
          </a:prstGeom>
        </p:spPr>
      </p:pic>
      <p:sp>
        <p:nvSpPr>
          <p:cNvPr id="12" name="Text 3">
            <a:extLst>
              <a:ext uri="{FF2B5EF4-FFF2-40B4-BE49-F238E27FC236}">
                <a16:creationId xmlns:a16="http://schemas.microsoft.com/office/drawing/2014/main" id="{574E3F0F-76A9-AA44-93AD-804395105EB3}"/>
              </a:ext>
            </a:extLst>
          </p:cNvPr>
          <p:cNvSpPr/>
          <p:nvPr/>
        </p:nvSpPr>
        <p:spPr>
          <a:xfrm>
            <a:off x="137160" y="841246"/>
            <a:ext cx="4023360" cy="3701984"/>
          </a:xfrm>
          <a:prstGeom prst="roundRect">
            <a:avLst>
              <a:gd name="adj" fmla="val 1690"/>
            </a:avLst>
          </a:prstGeom>
          <a:solidFill>
            <a:srgbClr val="FCF3D6"/>
          </a:solidFill>
          <a:ln/>
        </p:spPr>
        <p:txBody>
          <a:bodyPr wrap="square" lIns="101600" tIns="101600" rIns="101600" bIns="101600" rtlCol="0" anchor="t"/>
          <a:lstStyle/>
          <a:p>
            <a:pPr marL="0" marR="0" lvl="0" indent="0" algn="ctr" defTabSz="914400" rtl="0" eaLnBrk="1" fontAlgn="auto" latinLnBrk="0" hangingPunct="1">
              <a:lnSpc>
                <a:spcPct val="102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Tourisme — pilier « 4 saisons », sous tension</a:t>
            </a:r>
          </a:p>
          <a:p>
            <a:pPr marL="0" marR="0" lvl="0" indent="0" algn="l" defTabSz="914400" rtl="0" eaLnBrk="1" fontAlgn="auto" latinLnBrk="0" hangingPunct="1">
              <a:lnSpc>
                <a:spcPct val="102000"/>
              </a:lnSpc>
              <a:spcBef>
                <a:spcPts val="600"/>
              </a:spcBef>
              <a:spcAft>
                <a:spcPts val="0"/>
              </a:spcAft>
              <a:buClrTx/>
              <a:buSzTx/>
              <a:buFontTx/>
              <a:buNone/>
              <a:tabLst/>
              <a:defRPr/>
            </a:pPr>
            <a:r>
              <a:rPr kumimoji="0" lang="en-US"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Pilier</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économique :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FR ~3,8 % du PIB (jusqu’à 7-8 % en consommation élargie) ; IT jusqu’à 15 % du PIL (record 2024 : 466 M de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présences</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France :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Savoie 34,1 M nuitées/an (23,4 M l’hiver) · Haute-Savoie 738 100 lits, 35 167 emplois · Hautes-Alpes 22 M nuitées, 1,3 Md€ · Alpes-Maritimes 11,5 M touristes (54 % étrangers) · Alpes-de-Hte-Provence 10 % des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emplois</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Italie :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Vallée d’Aoste ~4 M nuitées (125 000 hab.) · Turin 7,58 M présences (+6,9 %) · Cuneo ~1,08 M · Imperia +2,59 % (meilleure perf. ligure).
</a:t>
            </a:r>
            <a:r>
              <a:rPr kumimoji="0" lang="en-US"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Enjeu :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dépendance à l’hiver → « toutes saisons » et adaptation climatique ; surtourisme et empreinte (~11 % des GES en France).</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 4">
            <a:extLst>
              <a:ext uri="{FF2B5EF4-FFF2-40B4-BE49-F238E27FC236}">
                <a16:creationId xmlns:a16="http://schemas.microsoft.com/office/drawing/2014/main" id="{D0132859-FEE8-CB11-9B71-BDDBD29379F2}"/>
              </a:ext>
            </a:extLst>
          </p:cNvPr>
          <p:cNvSpPr/>
          <p:nvPr/>
        </p:nvSpPr>
        <p:spPr>
          <a:xfrm>
            <a:off x="4297680" y="932687"/>
            <a:ext cx="4709160" cy="3504722"/>
          </a:xfrm>
          <a:prstGeom prst="roundRect">
            <a:avLst>
              <a:gd name="adj" fmla="val 1690"/>
            </a:avLst>
          </a:prstGeom>
          <a:solidFill>
            <a:srgbClr val="E4F1DC"/>
          </a:solidFill>
          <a:ln/>
        </p:spPr>
        <p:txBody>
          <a:bodyPr wrap="square" lIns="101600" tIns="101600" rIns="101600" bIns="101600" rtlCol="0" anchor="t"/>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Turismo — pilastro « 4 stagioni », sotto </a:t>
            </a:r>
            <a:r>
              <a:rPr kumimoji="0" lang="en-US" sz="140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pressione</a:t>
            </a:r>
            <a:endParaRPr kumimoji="0" lang="en-US" sz="14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endParaRPr>
          </a:p>
          <a:p>
            <a:pPr marL="0" marR="0" lvl="0" indent="0" algn="l" defTabSz="914400" rtl="0" eaLnBrk="1" fontAlgn="auto" latinLnBrk="0" hangingPunct="1">
              <a:lnSpc>
                <a:spcPct val="102000"/>
              </a:lnSpc>
              <a:spcBef>
                <a:spcPts val="600"/>
              </a:spcBef>
              <a:spcAft>
                <a:spcPts val="0"/>
              </a:spcAft>
              <a:buClrTx/>
              <a:buSzTx/>
              <a:buFontTx/>
              <a:buNone/>
              <a:tabLst/>
              <a:defRPr/>
            </a:pPr>
            <a:r>
              <a:rPr kumimoji="0" lang="en-US"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Pilastro</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economico :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FR ~3,8 % del PIL (fino a 7-8 % in senso ampio) ; IT fino al 15 % del PIL (record 2024 : 466 M di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presenze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Francia :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Savoia 34,1 M pernott./anno (23,4 M in inverno) · Alta Savoia 738 100 posti letto, 35 167 addetti · Alte Alpi 22 M pernott., 1,3 Mld€ · Alpi Marittime 11,5 M turisti (54 % stranieri) · Alpi Alta Provenza 10 % degli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addetti</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Italia :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Valle d’Aosta ~4 M pernott. (125 000 ab.) · Torino 7,58 M presenze (+6,9 %) · Cuneo ~1,08 M · Imperia +2,59 % (miglior perf. ligure).
</a:t>
            </a:r>
            <a:r>
              <a:rPr kumimoji="0" lang="en-US"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Sfida :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dipendenza dall’inverno → « all-season » e adattamento climatico ; sovraffollamento e impronta (~11 % dei GES in Francia).</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 5">
            <a:extLst>
              <a:ext uri="{FF2B5EF4-FFF2-40B4-BE49-F238E27FC236}">
                <a16:creationId xmlns:a16="http://schemas.microsoft.com/office/drawing/2014/main" id="{622BF043-C00F-B3B3-6BA2-D9BEDD63A371}"/>
              </a:ext>
            </a:extLst>
          </p:cNvPr>
          <p:cNvSpPr/>
          <p:nvPr/>
        </p:nvSpPr>
        <p:spPr>
          <a:xfrm>
            <a:off x="2511213" y="4323774"/>
            <a:ext cx="1649307" cy="219456"/>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Sources : CCI ; INSEE ; ISTAT / Régions.</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E567B-A908-9B00-5465-18EC2A534EA9}"/>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236FB5B1-DA62-11F5-5087-904B1EBDEA85}"/>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1CAEC2FB-C97E-9BD6-684E-C57DF9755813}"/>
              </a:ext>
            </a:extLst>
          </p:cNvPr>
          <p:cNvSpPr/>
          <p:nvPr/>
        </p:nvSpPr>
        <p:spPr>
          <a:xfrm>
            <a:off x="1188720" y="-34073"/>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Filières &amp;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dynamique</a:t>
            </a: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(2/4) — Industrie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Filiere e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dinamica</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(2/4) — Industria</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5">
            <a:extLst>
              <a:ext uri="{FF2B5EF4-FFF2-40B4-BE49-F238E27FC236}">
                <a16:creationId xmlns:a16="http://schemas.microsoft.com/office/drawing/2014/main" id="{8D639153-E3F7-1BE6-0BFF-F984947D3BFA}"/>
              </a:ext>
            </a:extLst>
          </p:cNvPr>
          <p:cNvSpPr/>
          <p:nvPr/>
        </p:nvSpPr>
        <p:spPr>
          <a:xfrm>
            <a:off x="194480" y="936367"/>
            <a:ext cx="4240360" cy="3409602"/>
          </a:xfrm>
          <a:prstGeom prst="roundRect">
            <a:avLst>
              <a:gd name="adj" fmla="val 3158"/>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Industrie — un socle </a:t>
            </a:r>
            <a:r>
              <a:rPr kumimoji="0" lang="en-US" sz="14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en</a:t>
            </a:r>
            <a:r>
              <a:rPr kumimoji="0" lang="en-US" sz="14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sz="14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recomposition</a:t>
            </a:r>
            <a:endParaRPr kumimoji="0" lang="en-US" sz="14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endParaRPr>
          </a:p>
          <a:p>
            <a:pPr marL="0" marR="0" lvl="0" indent="0" algn="just" defTabSz="914400" rtl="0" eaLnBrk="1" fontAlgn="auto" latinLnBrk="0" hangingPunct="1">
              <a:lnSpc>
                <a:spcPct val="104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fr-FR"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Côté français</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la Vallée de l'Arve (Haute-Savoie), premier bassin mondial du décolletage, concentre plus de 600 industries de </a:t>
            </a:r>
            <a:r>
              <a:rPr kumimoji="0" lang="fr-FR"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décolletage</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et de </a:t>
            </a:r>
            <a:r>
              <a:rPr kumimoji="0" lang="fr-FR"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mécatronique</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sur une zone d'emploi de 38 000 postes dont plus d'un tiers dans l'industrie (CCI Haute-Savoie 2026 ; INSEE Analyses n°137).. </a:t>
            </a:r>
          </a:p>
          <a:p>
            <a:pPr marL="0" marR="0" lvl="0" indent="0" algn="just" defTabSz="914400" rtl="0" eaLnBrk="1" fontAlgn="auto" latinLnBrk="0" hangingPunct="1">
              <a:lnSpc>
                <a:spcPct val="104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fr-FR"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Côté italien</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le tissu se recompose : à Turin, </a:t>
            </a:r>
            <a:r>
              <a:rPr kumimoji="0" lang="fr-FR"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l'automobile</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fr-FR"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Stellantis</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fr-FR"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Mirafiori</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le Piémont pèse plus de 30 % de la filière auto italienne — traverse une crise profonde, tandis que </a:t>
            </a:r>
            <a:r>
              <a:rPr kumimoji="0" lang="fr-FR"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l'aérospatial</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(Thales Alenia Space, projet « </a:t>
            </a:r>
            <a:r>
              <a:rPr kumimoji="0" lang="fr-FR"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Città</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fr-FR"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dell'Aerospazio</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et </a:t>
            </a:r>
            <a:r>
              <a:rPr kumimoji="0" lang="fr-FR"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l'écosystème d'innovation </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progressent (675 start-up et PME innovantes) (</a:t>
            </a:r>
            <a:r>
              <a:rPr kumimoji="0" lang="fr-FR" sz="1200" b="0" i="1"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Il Sole 24 Ore, 2025 ; Torino Tech </a:t>
            </a:r>
            <a:r>
              <a:rPr kumimoji="0" lang="fr-FR" sz="1200" b="0" i="1"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Map</a:t>
            </a:r>
            <a:r>
              <a:rPr kumimoji="0" lang="fr-FR" sz="1200" b="0" i="1"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2024</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En Vallée d'Aoste, la </a:t>
            </a:r>
            <a:r>
              <a:rPr kumimoji="0" lang="fr-FR"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sidérurgie</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reste le premier poste d'export (+11,1 % en 2024) (</a:t>
            </a:r>
            <a:r>
              <a:rPr kumimoji="0" lang="fr-FR" sz="1200" b="0" i="1"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Banque d'Italie, 2025</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t>
            </a:r>
          </a:p>
          <a:p>
            <a:pPr marL="0" marR="0" lvl="0" indent="0" algn="ctr" defTabSz="914400" rtl="0" eaLnBrk="1" fontAlgn="auto" latinLnBrk="0" hangingPunct="1">
              <a:lnSpc>
                <a:spcPct val="104000"/>
              </a:lnSpc>
              <a:spcBef>
                <a:spcPts val="600"/>
              </a:spcBef>
              <a:spcAft>
                <a:spcPts val="0"/>
              </a:spcAft>
              <a:buClrTx/>
              <a:buSzTx/>
              <a:buFontTx/>
              <a:buNone/>
              <a:tabLst/>
              <a:defRPr/>
            </a:pP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Partout, l’enjeu de </a:t>
            </a:r>
            <a:r>
              <a:rPr kumimoji="0" lang="fr-FR"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relocalisation et modernisation </a:t>
            </a: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est au cœur de la résilience.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 6">
            <a:extLst>
              <a:ext uri="{FF2B5EF4-FFF2-40B4-BE49-F238E27FC236}">
                <a16:creationId xmlns:a16="http://schemas.microsoft.com/office/drawing/2014/main" id="{B9181EAB-7098-B144-918D-025BF90EBFCE}"/>
              </a:ext>
            </a:extLst>
          </p:cNvPr>
          <p:cNvSpPr/>
          <p:nvPr/>
        </p:nvSpPr>
        <p:spPr>
          <a:xfrm>
            <a:off x="4709160" y="936367"/>
            <a:ext cx="4240360" cy="3409602"/>
          </a:xfrm>
          <a:prstGeom prst="roundRect">
            <a:avLst>
              <a:gd name="adj" fmla="val 3158"/>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Industria — una base in </a:t>
            </a:r>
            <a:r>
              <a:rPr kumimoji="0" lang="en-US" sz="140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ricomposizione</a:t>
            </a:r>
            <a:endParaRPr kumimoji="0" lang="en-US" sz="14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endParaRPr>
          </a:p>
          <a:p>
            <a:pPr marL="0" marR="0" lvl="0" indent="0" algn="just" defTabSz="914400" rtl="0" eaLnBrk="1" fontAlgn="auto" latinLnBrk="0" hangingPunct="1">
              <a:lnSpc>
                <a:spcPct val="10400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t>
            </a:r>
            <a:r>
              <a:rPr kumimoji="0" lang="it-IT"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it-IT"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Lato francese</a:t>
            </a:r>
            <a:r>
              <a:rPr kumimoji="0" lang="it-IT"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la Valle dell'Arve (Alta Savoia), primo bacino mondiale del décolletage, concentra oltre 600 imprese di décolletage ( = tornitura di precisione) e meccatronica, su un bacino d'impiego di 38.000 posti di cui oltre un terzo nell'industria (</a:t>
            </a:r>
            <a:r>
              <a:rPr kumimoji="0" lang="it-IT" sz="1200" b="0" i="1"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CCI Haute-Savoie 2026 ; INSEE Analyses n°137</a:t>
            </a:r>
            <a:r>
              <a:rPr kumimoji="0" lang="it-IT"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p>
          <a:p>
            <a:pPr marL="0" marR="0" lvl="0" indent="0" algn="just" defTabSz="914400" rtl="0" eaLnBrk="1" fontAlgn="auto" latinLnBrk="0" hangingPunct="1">
              <a:lnSpc>
                <a:spcPct val="104000"/>
              </a:lnSpc>
              <a:spcBef>
                <a:spcPts val="600"/>
              </a:spcBef>
              <a:spcAft>
                <a:spcPts val="0"/>
              </a:spcAft>
              <a:buClrTx/>
              <a:buSzTx/>
              <a:buFontTx/>
              <a:buNone/>
              <a:tabLst/>
              <a:defRPr/>
            </a:pPr>
            <a:r>
              <a:rPr kumimoji="0" lang="it-IT"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it-IT"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Lato italiano</a:t>
            </a:r>
            <a:r>
              <a:rPr kumimoji="0" lang="it-IT"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il tessuto si ricompone : a Torino, </a:t>
            </a:r>
            <a:r>
              <a:rPr kumimoji="0" lang="it-IT"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l'automotive</a:t>
            </a:r>
            <a:r>
              <a:rPr kumimoji="0" lang="it-IT"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(Stellantis / Mirafiori) — il Piemonte pesa oltre il 30% della filiera auto italiana — attraversa una crisi profonda, mentre </a:t>
            </a:r>
            <a:r>
              <a:rPr kumimoji="0" lang="it-IT"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l'aerospazio</a:t>
            </a:r>
            <a:r>
              <a:rPr kumimoji="0" lang="it-IT"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(Thales Alenia Space, progetto « Città dell'Aerospazio ») e </a:t>
            </a:r>
            <a:r>
              <a:rPr kumimoji="0" lang="it-IT"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l'ecosistema dell'innovazione </a:t>
            </a:r>
            <a:r>
              <a:rPr kumimoji="0" lang="it-IT"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avanzano (675 start-up e PMI innovative) (Il Sole 24 Ore, 2025 ; Torino Tech Map, 2024). In Valle d'Aosta, la </a:t>
            </a:r>
            <a:r>
              <a:rPr kumimoji="0" lang="it-IT"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siderurgia</a:t>
            </a:r>
            <a:r>
              <a:rPr kumimoji="0" lang="it-IT"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resta la prima voce di export (+11,1% nel 2024) (Banca d'Italia, 2025).</a:t>
            </a:r>
          </a:p>
          <a:p>
            <a:pPr marL="0" marR="0" lvl="0" indent="0" algn="ctr" defTabSz="914400" rtl="0" eaLnBrk="1" fontAlgn="auto" latinLnBrk="0" hangingPunct="1">
              <a:lnSpc>
                <a:spcPct val="104000"/>
              </a:lnSpc>
              <a:spcBef>
                <a:spcPts val="600"/>
              </a:spcBef>
              <a:spcAft>
                <a:spcPts val="0"/>
              </a:spcAft>
              <a:buClrTx/>
              <a:buSzTx/>
              <a:buFontTx/>
              <a:buNone/>
              <a:tabLst/>
              <a:defRPr/>
            </a:pPr>
            <a:r>
              <a:rPr kumimoji="0" lang="it-IT"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Oggi, la sfida della </a:t>
            </a:r>
            <a:r>
              <a:rPr kumimoji="0" lang="it-IT"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rilocalizzazione e della modernizzazione </a:t>
            </a:r>
            <a:r>
              <a:rPr kumimoji="0" lang="it-IT"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è al centro della resilienza.</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A13545F7-AF8B-A904-F165-2859C96C61B5}"/>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 xmlns:ma14="http://schemas.microsoft.com/office/mac/drawingml/2011/main"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pic>
        <p:nvPicPr>
          <p:cNvPr id="10" name="Graphique 9" descr="Mécanicien avec un remplissage uni">
            <a:extLst>
              <a:ext uri="{FF2B5EF4-FFF2-40B4-BE49-F238E27FC236}">
                <a16:creationId xmlns:a16="http://schemas.microsoft.com/office/drawing/2014/main" id="{FA72F5AC-F1BB-5826-DAB2-984EBAECA03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566656" y="239576"/>
            <a:ext cx="663483" cy="663483"/>
          </a:xfrm>
          <a:prstGeom prst="rect">
            <a:avLst/>
          </a:prstGeom>
        </p:spPr>
      </p:pic>
      <p:pic>
        <p:nvPicPr>
          <p:cNvPr id="12" name="Graphique 11" descr="Décollage avec un remplissage uni">
            <a:extLst>
              <a:ext uri="{FF2B5EF4-FFF2-40B4-BE49-F238E27FC236}">
                <a16:creationId xmlns:a16="http://schemas.microsoft.com/office/drawing/2014/main" id="{C8A76370-9844-62AB-D1E4-F6744A423C4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66270" y="219456"/>
            <a:ext cx="782265" cy="782265"/>
          </a:xfrm>
          <a:prstGeom prst="rect">
            <a:avLst/>
          </a:prstGeom>
        </p:spPr>
      </p:pic>
      <p:pic>
        <p:nvPicPr>
          <p:cNvPr id="14" name="Graphique 13" descr="Usine avec un remplissage uni">
            <a:extLst>
              <a:ext uri="{FF2B5EF4-FFF2-40B4-BE49-F238E27FC236}">
                <a16:creationId xmlns:a16="http://schemas.microsoft.com/office/drawing/2014/main" id="{2C3FD7DD-D941-5C04-8578-02720C1C6A0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693863" y="160804"/>
            <a:ext cx="782265" cy="782265"/>
          </a:xfrm>
          <a:prstGeom prst="rect">
            <a:avLst/>
          </a:prstGeom>
        </p:spPr>
      </p:pic>
      <p:sp>
        <p:nvSpPr>
          <p:cNvPr id="5" name="Shape 0">
            <a:extLst>
              <a:ext uri="{FF2B5EF4-FFF2-40B4-BE49-F238E27FC236}">
                <a16:creationId xmlns:a16="http://schemas.microsoft.com/office/drawing/2014/main" id="{CE60E822-5E6A-4A1F-8649-B635C9D1EF6E}"/>
              </a:ext>
            </a:extLst>
          </p:cNvPr>
          <p:cNvSpPr/>
          <p:nvPr/>
        </p:nvSpPr>
        <p:spPr>
          <a:xfrm>
            <a:off x="301752" y="219456"/>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2200659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914400" y="-7162"/>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Filières &amp;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dynamique</a:t>
            </a: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(3/4) —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Agroalimentaire</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Filiere</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e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dinamica</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(3/4) —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Agroalimentare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 3"/>
          <p:cNvSpPr/>
          <p:nvPr/>
        </p:nvSpPr>
        <p:spPr>
          <a:xfrm>
            <a:off x="142243" y="928522"/>
            <a:ext cx="4224274" cy="2955109"/>
          </a:xfrm>
          <a:prstGeom prst="roundRect">
            <a:avLst>
              <a:gd name="adj" fmla="val 2927"/>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Agroalimentaire — fort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en</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valeur</a:t>
            </a:r>
            <a:endPar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endParaRPr>
          </a:p>
          <a:p>
            <a:pPr marL="0" marR="0" lvl="0" indent="0" algn="just" defTabSz="914400" rtl="0" eaLnBrk="1" fontAlgn="auto" latinLnBrk="0" hangingPunct="1">
              <a:lnSpc>
                <a:spcPct val="104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France</a:t>
            </a:r>
            <a:r>
              <a:rPr kumimoji="0" lang="en-US" sz="12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Savoie — </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une filière d'élevage de montagne valorisée par les labels et les circuits courts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fromages</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AOP/IGP Beaufort, Reblochon, Abondance… &amp;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vins</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de Savoie AOC
• Alpes-de-</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Hte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-Provence — 1er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bassin</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français de plantes à parfum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lavande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/lavandin)
• Alpes-Maritimes — Grasse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capitale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du parfum), olive &amp; citron de Menton
• Hautes-Alpes — arboriculture &amp;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élevage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de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montagne</a:t>
            </a:r>
            <a:r>
              <a:rPr kumimoji="0" lang="en-US" sz="125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p>
        </p:txBody>
      </p:sp>
      <p:sp>
        <p:nvSpPr>
          <p:cNvPr id="6" name="Text 4"/>
          <p:cNvSpPr/>
          <p:nvPr/>
        </p:nvSpPr>
        <p:spPr>
          <a:xfrm>
            <a:off x="4685019" y="953707"/>
            <a:ext cx="4184661" cy="2929924"/>
          </a:xfrm>
          <a:prstGeom prst="roundRect">
            <a:avLst>
              <a:gd name="adj" fmla="val 2927"/>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Agroalimentare — forte in </a:t>
            </a:r>
            <a:r>
              <a:rPr kumimoji="0" lang="en-US" sz="160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valore</a:t>
            </a:r>
            <a:endParaRPr kumimoji="0" lang="en-US" sz="16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endParaRPr>
          </a:p>
          <a:p>
            <a:pPr marL="0" marR="0" lvl="0" indent="0" algn="just" defTabSz="914400" rtl="0" eaLnBrk="1" fontAlgn="auto" latinLnBrk="0" hangingPunct="1">
              <a:lnSpc>
                <a:spcPct val="104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Francia</a:t>
            </a:r>
            <a:r>
              <a:rPr kumimoji="0" lang="en-US"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Savoia — </a:t>
            </a: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una filiera di allevamento di montagna valorizzata dai marchi di qualità e dalle filiere corte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formaggi</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DOP/IGP Beaufort, Reblochon, Abondance… e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vini</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di Savoia AOC
• Alpes-de-</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Hte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-Provence — 1°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bacino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francese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di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piante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da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profumo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lavanda</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Alpes-Maritimes — Grasse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capitale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del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profumo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olivo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&amp;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limone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di Mentone
• Hautes-Alpes —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frutticoltura</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&amp;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allevamento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di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montagna</a:t>
            </a:r>
            <a:r>
              <a:rPr kumimoji="0" lang="en-US" sz="125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endParaRPr kumimoji="0" lang="it-IT" sz="125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endParaRPr>
          </a:p>
        </p:txBody>
      </p:sp>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pic>
        <p:nvPicPr>
          <p:cNvPr id="11" name="Image 10" descr="Au Ramoneur Savoyard | Tout le patrimoine culinaire des Alpes chez vous ...">
            <a:extLst>
              <a:ext uri="{FF2B5EF4-FFF2-40B4-BE49-F238E27FC236}">
                <a16:creationId xmlns:a16="http://schemas.microsoft.com/office/drawing/2014/main" id="{DFE2914E-D0E6-1E0F-EBD2-76D43B2F5114}"/>
              </a:ext>
            </a:extLst>
          </p:cNvPr>
          <p:cNvPicPr>
            <a:picLocks noChangeAspect="1"/>
          </p:cNvPicPr>
          <p:nvPr/>
        </p:nvPicPr>
        <p:blipFill>
          <a:blip r:embed="rId3"/>
          <a:stretch>
            <a:fillRect/>
          </a:stretch>
        </p:blipFill>
        <p:spPr>
          <a:xfrm>
            <a:off x="6301533" y="130291"/>
            <a:ext cx="607715" cy="533921"/>
          </a:xfrm>
          <a:prstGeom prst="rect">
            <a:avLst/>
          </a:prstGeom>
        </p:spPr>
      </p:pic>
      <p:sp>
        <p:nvSpPr>
          <p:cNvPr id="13" name="Text 5">
            <a:extLst>
              <a:ext uri="{FF2B5EF4-FFF2-40B4-BE49-F238E27FC236}">
                <a16:creationId xmlns:a16="http://schemas.microsoft.com/office/drawing/2014/main" id="{DF7C14EA-69D7-AC15-E5A3-260EF89E3C94}"/>
              </a:ext>
            </a:extLst>
          </p:cNvPr>
          <p:cNvSpPr/>
          <p:nvPr/>
        </p:nvSpPr>
        <p:spPr>
          <a:xfrm>
            <a:off x="3264100" y="3930100"/>
            <a:ext cx="5879900" cy="253001"/>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Sources : CCI ; Rapporto Cuneo 2025 ; CCIAA Riviere di Liguria ; Chambres d’agriculture.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Image 13" descr="Icône De Fleur De Lavande, Conception De Logo Illustration de Vecteur ...">
            <a:extLst>
              <a:ext uri="{FF2B5EF4-FFF2-40B4-BE49-F238E27FC236}">
                <a16:creationId xmlns:a16="http://schemas.microsoft.com/office/drawing/2014/main" id="{FBA5A3F0-080D-AB96-457A-1ED1437BE04D}"/>
              </a:ext>
            </a:extLst>
          </p:cNvPr>
          <p:cNvPicPr>
            <a:picLocks noChangeAspect="1"/>
          </p:cNvPicPr>
          <p:nvPr/>
        </p:nvPicPr>
        <p:blipFill>
          <a:blip r:embed="rId4"/>
          <a:srcRect l="23837" t="4993" r="23466" b="10914"/>
          <a:stretch>
            <a:fillRect/>
          </a:stretch>
        </p:blipFill>
        <p:spPr>
          <a:xfrm>
            <a:off x="7054054" y="130291"/>
            <a:ext cx="316762" cy="533921"/>
          </a:xfrm>
          <a:prstGeom prst="rect">
            <a:avLst/>
          </a:prstGeom>
        </p:spPr>
      </p:pic>
      <p:pic>
        <p:nvPicPr>
          <p:cNvPr id="15" name="Image 14" descr="Olive Oil Logo Icons 1220265 Vector Art at Vecteezy">
            <a:extLst>
              <a:ext uri="{FF2B5EF4-FFF2-40B4-BE49-F238E27FC236}">
                <a16:creationId xmlns:a16="http://schemas.microsoft.com/office/drawing/2014/main" id="{5C939729-50C8-521A-5550-9C38B02CDB28}"/>
              </a:ext>
            </a:extLst>
          </p:cNvPr>
          <p:cNvPicPr>
            <a:picLocks noChangeAspect="1"/>
          </p:cNvPicPr>
          <p:nvPr/>
        </p:nvPicPr>
        <p:blipFill>
          <a:blip r:embed="rId5"/>
          <a:srcRect l="63652" t="8204" r="9728" b="56668"/>
          <a:stretch>
            <a:fillRect/>
          </a:stretch>
        </p:blipFill>
        <p:spPr>
          <a:xfrm>
            <a:off x="7558500" y="160183"/>
            <a:ext cx="475211" cy="501684"/>
          </a:xfrm>
          <a:prstGeom prst="rect">
            <a:avLst/>
          </a:prstGeom>
        </p:spPr>
      </p:pic>
      <p:pic>
        <p:nvPicPr>
          <p:cNvPr id="16" name="Image 15" descr="Gianduiotti | Piemont Cioccolato">
            <a:extLst>
              <a:ext uri="{FF2B5EF4-FFF2-40B4-BE49-F238E27FC236}">
                <a16:creationId xmlns:a16="http://schemas.microsoft.com/office/drawing/2014/main" id="{2BC37B4A-FD4B-9A1B-2880-53D3E8893A9C}"/>
              </a:ext>
            </a:extLst>
          </p:cNvPr>
          <p:cNvPicPr>
            <a:picLocks noChangeAspect="1"/>
          </p:cNvPicPr>
          <p:nvPr/>
        </p:nvPicPr>
        <p:blipFill>
          <a:blip r:embed="rId6"/>
          <a:srcRect l="14939" r="60298"/>
          <a:stretch>
            <a:fillRect/>
          </a:stretch>
        </p:blipFill>
        <p:spPr>
          <a:xfrm>
            <a:off x="5566642" y="45999"/>
            <a:ext cx="662488" cy="914400"/>
          </a:xfrm>
          <a:prstGeom prst="rect">
            <a:avLst/>
          </a:prstGeom>
        </p:spPr>
      </p:pic>
      <p:pic>
        <p:nvPicPr>
          <p:cNvPr id="17" name="Image 16" descr="Vino Langhe: tipologie e caratteristiche - Italia.it">
            <a:extLst>
              <a:ext uri="{FF2B5EF4-FFF2-40B4-BE49-F238E27FC236}">
                <a16:creationId xmlns:a16="http://schemas.microsoft.com/office/drawing/2014/main" id="{E1BF1946-68AF-D04E-7E59-D0317736812D}"/>
              </a:ext>
            </a:extLst>
          </p:cNvPr>
          <p:cNvPicPr>
            <a:picLocks noChangeAspect="1"/>
          </p:cNvPicPr>
          <p:nvPr/>
        </p:nvPicPr>
        <p:blipFill>
          <a:blip r:embed="rId7"/>
          <a:srcRect l="46377"/>
          <a:stretch>
            <a:fillRect/>
          </a:stretch>
        </p:blipFill>
        <p:spPr>
          <a:xfrm>
            <a:off x="8161499" y="163644"/>
            <a:ext cx="457194" cy="532878"/>
          </a:xfrm>
          <a:prstGeom prst="rect">
            <a:avLst/>
          </a:prstGeom>
        </p:spPr>
      </p:pic>
      <p:pic>
        <p:nvPicPr>
          <p:cNvPr id="19" name="Graphique 18" descr="Fleurs de printemps avec un papillon et une libellule">
            <a:extLst>
              <a:ext uri="{FF2B5EF4-FFF2-40B4-BE49-F238E27FC236}">
                <a16:creationId xmlns:a16="http://schemas.microsoft.com/office/drawing/2014/main" id="{FE52F021-D868-D135-89DB-9A4E0523DC7F}"/>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618693" y="130291"/>
            <a:ext cx="580390" cy="580390"/>
          </a:xfrm>
          <a:prstGeom prst="rect">
            <a:avLst/>
          </a:prstGeom>
        </p:spPr>
      </p:pic>
      <p:sp>
        <p:nvSpPr>
          <p:cNvPr id="7" name="Shape 0">
            <a:extLst>
              <a:ext uri="{FF2B5EF4-FFF2-40B4-BE49-F238E27FC236}">
                <a16:creationId xmlns:a16="http://schemas.microsoft.com/office/drawing/2014/main" id="{DC15A11E-FBAD-CC0D-AE7B-3B11FE08E3C1}"/>
              </a:ext>
            </a:extLst>
          </p:cNvPr>
          <p:cNvSpPr/>
          <p:nvPr/>
        </p:nvSpPr>
        <p:spPr>
          <a:xfrm>
            <a:off x="274320" y="231479"/>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 name="Image 1" descr="France - Free flags icons">
            <a:extLst>
              <a:ext uri="{FF2B5EF4-FFF2-40B4-BE49-F238E27FC236}">
                <a16:creationId xmlns:a16="http://schemas.microsoft.com/office/drawing/2014/main" id="{984DAEC1-0C80-FF6F-710C-153A599A7797}"/>
              </a:ext>
            </a:extLst>
          </p:cNvPr>
          <p:cNvPicPr>
            <a:picLocks noChangeAspect="1"/>
          </p:cNvPicPr>
          <p:nvPr/>
        </p:nvPicPr>
        <p:blipFill>
          <a:blip r:embed="rId9"/>
          <a:stretch>
            <a:fillRect/>
          </a:stretch>
        </p:blipFill>
        <p:spPr>
          <a:xfrm>
            <a:off x="4264572" y="867596"/>
            <a:ext cx="522393" cy="52239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58D87-7A8C-D43C-C5B2-6FDC5F6A9C15}"/>
            </a:ext>
          </a:extLst>
        </p:cNvPr>
        <p:cNvGrpSpPr/>
        <p:nvPr/>
      </p:nvGrpSpPr>
      <p:grpSpPr>
        <a:xfrm>
          <a:off x="0" y="0"/>
          <a:ext cx="0" cy="0"/>
          <a:chOff x="0" y="0"/>
          <a:chExt cx="0" cy="0"/>
        </a:xfrm>
      </p:grpSpPr>
      <p:sp>
        <p:nvSpPr>
          <p:cNvPr id="4" name="Text 2">
            <a:extLst>
              <a:ext uri="{FF2B5EF4-FFF2-40B4-BE49-F238E27FC236}">
                <a16:creationId xmlns:a16="http://schemas.microsoft.com/office/drawing/2014/main" id="{1D4FB01E-84FB-F0D5-73D0-F5EFAD884F30}"/>
              </a:ext>
            </a:extLst>
          </p:cNvPr>
          <p:cNvSpPr/>
          <p:nvPr/>
        </p:nvSpPr>
        <p:spPr>
          <a:xfrm>
            <a:off x="914400" y="-7162"/>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Filières &amp;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dynamique</a:t>
            </a: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(3/4) —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Agroalimentaire</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Filiere</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e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dinamica</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(3/4) —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Agroalimentare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 3">
            <a:extLst>
              <a:ext uri="{FF2B5EF4-FFF2-40B4-BE49-F238E27FC236}">
                <a16:creationId xmlns:a16="http://schemas.microsoft.com/office/drawing/2014/main" id="{202FA64D-1355-12AC-DBFC-EFC3DB2ED320}"/>
              </a:ext>
            </a:extLst>
          </p:cNvPr>
          <p:cNvSpPr/>
          <p:nvPr/>
        </p:nvSpPr>
        <p:spPr>
          <a:xfrm>
            <a:off x="142243" y="928523"/>
            <a:ext cx="4335736" cy="2831820"/>
          </a:xfrm>
          <a:prstGeom prst="roundRect">
            <a:avLst>
              <a:gd name="adj" fmla="val 2927"/>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Agroalimentaire — fort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en</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valeur</a:t>
            </a:r>
            <a:endPar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endParaRP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Italie</a:t>
            </a:r>
            <a:r>
              <a:rPr kumimoji="0" lang="en-US"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Cuneo — export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agro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record 4,2 Md€ (~18 000 exploitations,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vins</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des Langhe, 18 DOC/DOCG ; France 1er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marché</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Turin — pôle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gastronomique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chocolat</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(gianduja), vermouth de Turin, café (Lavazza), Salone del Gusto / Terra Madre (Slow Food)
• Imperia — 1re province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italienne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pour la floriculture (Riviera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dei</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Fiori, ~6 000 exploitations)</a:t>
            </a:r>
          </a:p>
        </p:txBody>
      </p:sp>
      <p:sp>
        <p:nvSpPr>
          <p:cNvPr id="6" name="Text 4">
            <a:extLst>
              <a:ext uri="{FF2B5EF4-FFF2-40B4-BE49-F238E27FC236}">
                <a16:creationId xmlns:a16="http://schemas.microsoft.com/office/drawing/2014/main" id="{D6A6A9F3-B994-9B40-A17E-CBE0D81811C6}"/>
              </a:ext>
            </a:extLst>
          </p:cNvPr>
          <p:cNvSpPr/>
          <p:nvPr/>
        </p:nvSpPr>
        <p:spPr>
          <a:xfrm>
            <a:off x="4741379" y="928974"/>
            <a:ext cx="4128301" cy="2831369"/>
          </a:xfrm>
          <a:prstGeom prst="roundRect">
            <a:avLst>
              <a:gd name="adj" fmla="val 2927"/>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Agroalimentare — forte in </a:t>
            </a:r>
            <a:r>
              <a:rPr kumimoji="0" lang="en-US" sz="160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valore</a:t>
            </a:r>
            <a:r>
              <a:rPr kumimoji="0" lang="en-US" sz="16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6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Italia</a:t>
            </a:r>
            <a:r>
              <a:rPr kumimoji="0" lang="en-US" sz="12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Cuneo — export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agro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record 4,2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Mld</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(~18 000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aziende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vini</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delle Langhe, 18 DOC/DOCG ; Francia 1°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mercato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Torino — polo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gastronomico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cioccolato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gianduia</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vermouth di Torino, caffè (Lavazza), Salone del Gusto / Terra Madre (Slow Food)
• Imperia — 1ª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provincia</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italiana</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per la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floricoltura</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(Riviera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dei</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Fiori, ~6 000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aziende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t>
            </a:r>
            <a:endPar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endParaRPr>
          </a:p>
        </p:txBody>
      </p:sp>
      <p:sp>
        <p:nvSpPr>
          <p:cNvPr id="25" name="Slide Number Placeholder 0">
            <a:extLst>
              <a:ext uri="{FF2B5EF4-FFF2-40B4-BE49-F238E27FC236}">
                <a16:creationId xmlns:a16="http://schemas.microsoft.com/office/drawing/2014/main" id="{991428D6-C58C-60E5-E8FA-3B76804B02D4}"/>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pic>
        <p:nvPicPr>
          <p:cNvPr id="11" name="Image 10" descr="Au Ramoneur Savoyard | Tout le patrimoine culinaire des Alpes chez vous ...">
            <a:extLst>
              <a:ext uri="{FF2B5EF4-FFF2-40B4-BE49-F238E27FC236}">
                <a16:creationId xmlns:a16="http://schemas.microsoft.com/office/drawing/2014/main" id="{B5CC5B91-7D28-3078-C7D6-E2BA2DF96795}"/>
              </a:ext>
            </a:extLst>
          </p:cNvPr>
          <p:cNvPicPr>
            <a:picLocks noChangeAspect="1"/>
          </p:cNvPicPr>
          <p:nvPr/>
        </p:nvPicPr>
        <p:blipFill>
          <a:blip r:embed="rId3"/>
          <a:stretch>
            <a:fillRect/>
          </a:stretch>
        </p:blipFill>
        <p:spPr>
          <a:xfrm>
            <a:off x="6301533" y="130291"/>
            <a:ext cx="607715" cy="533921"/>
          </a:xfrm>
          <a:prstGeom prst="rect">
            <a:avLst/>
          </a:prstGeom>
        </p:spPr>
      </p:pic>
      <p:sp>
        <p:nvSpPr>
          <p:cNvPr id="13" name="Text 5">
            <a:extLst>
              <a:ext uri="{FF2B5EF4-FFF2-40B4-BE49-F238E27FC236}">
                <a16:creationId xmlns:a16="http://schemas.microsoft.com/office/drawing/2014/main" id="{3AFAE33B-8899-E6CD-3351-C1CCA441BA3E}"/>
              </a:ext>
            </a:extLst>
          </p:cNvPr>
          <p:cNvSpPr/>
          <p:nvPr/>
        </p:nvSpPr>
        <p:spPr>
          <a:xfrm>
            <a:off x="3514392" y="3855398"/>
            <a:ext cx="5879900" cy="253001"/>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Sources : CCI ; Rapporto Cuneo 2025 ; CCIAA Riviere di Liguria ; Chambres d’agriculture.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Image 13" descr="Icône De Fleur De Lavande, Conception De Logo Illustration de Vecteur ...">
            <a:extLst>
              <a:ext uri="{FF2B5EF4-FFF2-40B4-BE49-F238E27FC236}">
                <a16:creationId xmlns:a16="http://schemas.microsoft.com/office/drawing/2014/main" id="{B16B8C74-90D2-5E1A-3043-927B44F96311}"/>
              </a:ext>
            </a:extLst>
          </p:cNvPr>
          <p:cNvPicPr>
            <a:picLocks noChangeAspect="1"/>
          </p:cNvPicPr>
          <p:nvPr/>
        </p:nvPicPr>
        <p:blipFill>
          <a:blip r:embed="rId4"/>
          <a:srcRect l="23837" t="4993" r="23466" b="10914"/>
          <a:stretch>
            <a:fillRect/>
          </a:stretch>
        </p:blipFill>
        <p:spPr>
          <a:xfrm>
            <a:off x="7054054" y="130291"/>
            <a:ext cx="316762" cy="533921"/>
          </a:xfrm>
          <a:prstGeom prst="rect">
            <a:avLst/>
          </a:prstGeom>
        </p:spPr>
      </p:pic>
      <p:pic>
        <p:nvPicPr>
          <p:cNvPr id="15" name="Image 14" descr="Olive Oil Logo Icons 1220265 Vector Art at Vecteezy">
            <a:extLst>
              <a:ext uri="{FF2B5EF4-FFF2-40B4-BE49-F238E27FC236}">
                <a16:creationId xmlns:a16="http://schemas.microsoft.com/office/drawing/2014/main" id="{62D30212-3D5A-EA1A-FD47-FE09333E57BE}"/>
              </a:ext>
            </a:extLst>
          </p:cNvPr>
          <p:cNvPicPr>
            <a:picLocks noChangeAspect="1"/>
          </p:cNvPicPr>
          <p:nvPr/>
        </p:nvPicPr>
        <p:blipFill>
          <a:blip r:embed="rId5"/>
          <a:srcRect l="63652" t="8204" r="9728" b="56668"/>
          <a:stretch>
            <a:fillRect/>
          </a:stretch>
        </p:blipFill>
        <p:spPr>
          <a:xfrm>
            <a:off x="7558500" y="160183"/>
            <a:ext cx="475211" cy="501684"/>
          </a:xfrm>
          <a:prstGeom prst="rect">
            <a:avLst/>
          </a:prstGeom>
        </p:spPr>
      </p:pic>
      <p:pic>
        <p:nvPicPr>
          <p:cNvPr id="16" name="Image 15" descr="Gianduiotti | Piemont Cioccolato">
            <a:extLst>
              <a:ext uri="{FF2B5EF4-FFF2-40B4-BE49-F238E27FC236}">
                <a16:creationId xmlns:a16="http://schemas.microsoft.com/office/drawing/2014/main" id="{CAB02279-3157-60DA-C8CA-0385E8B80090}"/>
              </a:ext>
            </a:extLst>
          </p:cNvPr>
          <p:cNvPicPr>
            <a:picLocks noChangeAspect="1"/>
          </p:cNvPicPr>
          <p:nvPr/>
        </p:nvPicPr>
        <p:blipFill>
          <a:blip r:embed="rId6"/>
          <a:srcRect l="14939" r="60298"/>
          <a:stretch>
            <a:fillRect/>
          </a:stretch>
        </p:blipFill>
        <p:spPr>
          <a:xfrm>
            <a:off x="5575151" y="0"/>
            <a:ext cx="662488" cy="914400"/>
          </a:xfrm>
          <a:prstGeom prst="rect">
            <a:avLst/>
          </a:prstGeom>
        </p:spPr>
      </p:pic>
      <p:pic>
        <p:nvPicPr>
          <p:cNvPr id="17" name="Image 16" descr="Vino Langhe: tipologie e caratteristiche - Italia.it">
            <a:extLst>
              <a:ext uri="{FF2B5EF4-FFF2-40B4-BE49-F238E27FC236}">
                <a16:creationId xmlns:a16="http://schemas.microsoft.com/office/drawing/2014/main" id="{CBB9C4E4-AD12-A874-12DE-C46E7B908447}"/>
              </a:ext>
            </a:extLst>
          </p:cNvPr>
          <p:cNvPicPr>
            <a:picLocks noChangeAspect="1"/>
          </p:cNvPicPr>
          <p:nvPr/>
        </p:nvPicPr>
        <p:blipFill>
          <a:blip r:embed="rId7"/>
          <a:srcRect l="46377"/>
          <a:stretch>
            <a:fillRect/>
          </a:stretch>
        </p:blipFill>
        <p:spPr>
          <a:xfrm>
            <a:off x="8161499" y="163644"/>
            <a:ext cx="457194" cy="532878"/>
          </a:xfrm>
          <a:prstGeom prst="rect">
            <a:avLst/>
          </a:prstGeom>
        </p:spPr>
      </p:pic>
      <p:pic>
        <p:nvPicPr>
          <p:cNvPr id="19" name="Graphique 18" descr="Fleurs de printemps avec un papillon et une libellule">
            <a:extLst>
              <a:ext uri="{FF2B5EF4-FFF2-40B4-BE49-F238E27FC236}">
                <a16:creationId xmlns:a16="http://schemas.microsoft.com/office/drawing/2014/main" id="{6CB5EC2D-0C09-DBE9-29AB-EFBAD47543A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618693" y="130291"/>
            <a:ext cx="580390" cy="580390"/>
          </a:xfrm>
          <a:prstGeom prst="rect">
            <a:avLst/>
          </a:prstGeom>
        </p:spPr>
      </p:pic>
      <p:sp>
        <p:nvSpPr>
          <p:cNvPr id="7" name="Shape 0">
            <a:extLst>
              <a:ext uri="{FF2B5EF4-FFF2-40B4-BE49-F238E27FC236}">
                <a16:creationId xmlns:a16="http://schemas.microsoft.com/office/drawing/2014/main" id="{1B983972-38EC-626E-ABF7-7589E429AF90}"/>
              </a:ext>
            </a:extLst>
          </p:cNvPr>
          <p:cNvSpPr/>
          <p:nvPr/>
        </p:nvSpPr>
        <p:spPr>
          <a:xfrm>
            <a:off x="274320" y="231479"/>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 name="Image 1" descr="Flag, italy icon - Download on Iconfinder on Iconfinder">
            <a:extLst>
              <a:ext uri="{FF2B5EF4-FFF2-40B4-BE49-F238E27FC236}">
                <a16:creationId xmlns:a16="http://schemas.microsoft.com/office/drawing/2014/main" id="{438C50E0-3910-CD79-49C7-E4C3468BC3E8}"/>
              </a:ext>
            </a:extLst>
          </p:cNvPr>
          <p:cNvPicPr>
            <a:picLocks noChangeAspect="1"/>
          </p:cNvPicPr>
          <p:nvPr/>
        </p:nvPicPr>
        <p:blipFill>
          <a:blip r:embed="rId9"/>
          <a:stretch>
            <a:fillRect/>
          </a:stretch>
        </p:blipFill>
        <p:spPr>
          <a:xfrm>
            <a:off x="4363474" y="833468"/>
            <a:ext cx="522712" cy="522712"/>
          </a:xfrm>
          <a:prstGeom prst="rect">
            <a:avLst/>
          </a:prstGeom>
        </p:spPr>
      </p:pic>
    </p:spTree>
    <p:extLst>
      <p:ext uri="{BB962C8B-B14F-4D97-AF65-F5344CB8AC3E}">
        <p14:creationId xmlns:p14="http://schemas.microsoft.com/office/powerpoint/2010/main" val="1649586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96319-A88C-FDFE-F9B3-6D13F6E469F3}"/>
            </a:ext>
          </a:extLst>
        </p:cNvPr>
        <p:cNvGrpSpPr/>
        <p:nvPr/>
      </p:nvGrpSpPr>
      <p:grpSpPr>
        <a:xfrm>
          <a:off x="0" y="0"/>
          <a:ext cx="0" cy="0"/>
          <a:chOff x="0" y="0"/>
          <a:chExt cx="0" cy="0"/>
        </a:xfrm>
      </p:grpSpPr>
      <p:pic>
        <p:nvPicPr>
          <p:cNvPr id="5" name="Image 4" descr="Parceria Fundacred e Ampesc: juntos promovendo o acesso à educação - Ampesc">
            <a:extLst>
              <a:ext uri="{FF2B5EF4-FFF2-40B4-BE49-F238E27FC236}">
                <a16:creationId xmlns:a16="http://schemas.microsoft.com/office/drawing/2014/main" id="{6F470DC7-1CEA-1066-EB06-BBDB4097BADB}"/>
              </a:ext>
            </a:extLst>
          </p:cNvPr>
          <p:cNvPicPr>
            <a:picLocks noChangeAspect="1"/>
          </p:cNvPicPr>
          <p:nvPr/>
        </p:nvPicPr>
        <p:blipFill>
          <a:blip r:embed="rId3"/>
          <a:srcRect l="22720" t="7961" r="27967" b="7868"/>
          <a:stretch>
            <a:fillRect/>
          </a:stretch>
        </p:blipFill>
        <p:spPr>
          <a:xfrm>
            <a:off x="5564868" y="3088211"/>
            <a:ext cx="1859623" cy="1587048"/>
          </a:xfrm>
          <a:prstGeom prst="rect">
            <a:avLst/>
          </a:prstGeom>
        </p:spPr>
      </p:pic>
      <p:sp>
        <p:nvSpPr>
          <p:cNvPr id="3" name="Shape 1">
            <a:extLst>
              <a:ext uri="{FF2B5EF4-FFF2-40B4-BE49-F238E27FC236}">
                <a16:creationId xmlns:a16="http://schemas.microsoft.com/office/drawing/2014/main" id="{A856EC30-BD25-2035-5AA7-8F0B86F6987D}"/>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1F925F59-6F9F-4439-D899-01D508F3F7A2}"/>
              </a:ext>
            </a:extLst>
          </p:cNvPr>
          <p:cNvSpPr/>
          <p:nvPr/>
        </p:nvSpPr>
        <p:spPr>
          <a:xfrm>
            <a:off x="1188720" y="0"/>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Filières &amp;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dynamique</a:t>
            </a: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(4/4) — Services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Filiere e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dinamica</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(4/4) — Servizi</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5">
            <a:extLst>
              <a:ext uri="{FF2B5EF4-FFF2-40B4-BE49-F238E27FC236}">
                <a16:creationId xmlns:a16="http://schemas.microsoft.com/office/drawing/2014/main" id="{F1ED3B5F-78E2-2E02-535C-BD3CC83E6578}"/>
              </a:ext>
            </a:extLst>
          </p:cNvPr>
          <p:cNvSpPr/>
          <p:nvPr/>
        </p:nvSpPr>
        <p:spPr>
          <a:xfrm>
            <a:off x="137160" y="926424"/>
            <a:ext cx="4349115" cy="1978702"/>
          </a:xfrm>
          <a:prstGeom prst="roundRect">
            <a:avLst>
              <a:gd name="adj" fmla="val 3636"/>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Services &amp; emploi — segment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porteur</a:t>
            </a:r>
            <a:endPar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endParaRPr>
          </a:p>
          <a:p>
            <a:pPr marL="0" marR="0" lvl="0" indent="0" algn="just" defTabSz="914400" rtl="0" eaLnBrk="1" fontAlgn="auto" latinLnBrk="0" hangingPunct="1">
              <a:lnSpc>
                <a:spcPct val="104000"/>
              </a:lnSpc>
              <a:spcBef>
                <a:spcPts val="600"/>
              </a:spcBef>
              <a:spcAft>
                <a:spcPts val="0"/>
              </a:spcAft>
              <a:buClrTx/>
              <a:buSzTx/>
              <a:buFontTx/>
              <a:buNone/>
              <a:tabLst/>
              <a:defRPr/>
            </a:pP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Cote français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croissance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démographique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(Haute-Savoie +9 000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hab</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/an, &gt;870 000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en</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2025) qui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alimente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une</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économie</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résidentielle</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et de services </a:t>
            </a:r>
            <a:r>
              <a:rPr kumimoji="0" lang="en-US"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en</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expansion</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forte population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frontalière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(canton de Genève : 114 000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frontaliers</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dont</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74 % de Haute-Savoie) ;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tertiaire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d’innovation</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autour</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de Sophia Antipolis (Alpes-Maritimes)</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p>
        </p:txBody>
      </p:sp>
      <p:sp>
        <p:nvSpPr>
          <p:cNvPr id="8" name="Text 6">
            <a:extLst>
              <a:ext uri="{FF2B5EF4-FFF2-40B4-BE49-F238E27FC236}">
                <a16:creationId xmlns:a16="http://schemas.microsoft.com/office/drawing/2014/main" id="{A2A5E70C-DD01-420D-CFA5-D527706FED55}"/>
              </a:ext>
            </a:extLst>
          </p:cNvPr>
          <p:cNvSpPr/>
          <p:nvPr/>
        </p:nvSpPr>
        <p:spPr>
          <a:xfrm>
            <a:off x="4572000" y="926424"/>
            <a:ext cx="4434840" cy="1990726"/>
          </a:xfrm>
          <a:prstGeom prst="roundRect">
            <a:avLst>
              <a:gd name="adj" fmla="val 3636"/>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Servizi e occupazione — </a:t>
            </a:r>
            <a:r>
              <a:rPr kumimoji="0" lang="en-US" sz="160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segmento</a:t>
            </a:r>
            <a:r>
              <a:rPr kumimoji="0" lang="en-US" sz="16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r>
              <a:rPr kumimoji="0" lang="en-US" sz="160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trainante</a:t>
            </a:r>
            <a:endParaRPr kumimoji="0" lang="en-US" sz="16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endParaRPr>
          </a:p>
          <a:p>
            <a:pPr marL="0" marR="0" lvl="0" indent="0" algn="just" defTabSz="914400" rtl="0" eaLnBrk="1" fontAlgn="auto" latinLnBrk="0" hangingPunct="1">
              <a:lnSpc>
                <a:spcPct val="104000"/>
              </a:lnSpc>
              <a:spcBef>
                <a:spcPts val="600"/>
              </a:spcBef>
              <a:spcAft>
                <a:spcPts val="0"/>
              </a:spcAft>
              <a:buClrTx/>
              <a:buSzTx/>
              <a:buFontTx/>
              <a:buNone/>
              <a:tabLst/>
              <a:defRPr/>
            </a:pP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Lato </a:t>
            </a:r>
            <a:r>
              <a:rPr kumimoji="0" lang="en-US"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francese</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crescita</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demografica</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(Alta Savoia +9 000 ab./anno, &gt;870 000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nel</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2025)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che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alimenta</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un’economia</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residenziale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dei</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servizi</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in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espansione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forte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pendolarismo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transfrontaliero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(Ginevra: 114 000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frontalieri</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74 %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dall’Alta</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Savoia);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terziario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dell’innovazione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attorno</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 Sophia Antipolis (Alpi </a:t>
            </a:r>
            <a:r>
              <a:rPr kumimoji="0" lang="en-US"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Marittime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t>
            </a: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p>
          <a:p>
            <a:pPr marL="0" marR="0" lvl="0" indent="0" algn="just" defTabSz="914400" rtl="0" eaLnBrk="1" fontAlgn="auto" latinLnBrk="0" hangingPunct="1">
              <a:lnSpc>
                <a:spcPct val="104000"/>
              </a:lnSpc>
              <a:spcBef>
                <a:spcPts val="60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77C32BA1-33DA-C8BF-924A-FE3FCC2BB402}"/>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6" name="Shape 0">
            <a:extLst>
              <a:ext uri="{FF2B5EF4-FFF2-40B4-BE49-F238E27FC236}">
                <a16:creationId xmlns:a16="http://schemas.microsoft.com/office/drawing/2014/main" id="{6F49C19F-59B4-FE39-A654-5CAD9AE79E41}"/>
              </a:ext>
            </a:extLst>
          </p:cNvPr>
          <p:cNvSpPr/>
          <p:nvPr/>
        </p:nvSpPr>
        <p:spPr>
          <a:xfrm>
            <a:off x="274320" y="231479"/>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 name="Image 1" descr="France - Free flags icons">
            <a:extLst>
              <a:ext uri="{FF2B5EF4-FFF2-40B4-BE49-F238E27FC236}">
                <a16:creationId xmlns:a16="http://schemas.microsoft.com/office/drawing/2014/main" id="{1673D2CC-AF08-D235-B982-DA52EAD873DF}"/>
              </a:ext>
            </a:extLst>
          </p:cNvPr>
          <p:cNvPicPr>
            <a:picLocks noChangeAspect="1"/>
          </p:cNvPicPr>
          <p:nvPr/>
        </p:nvPicPr>
        <p:blipFill>
          <a:blip r:embed="rId4"/>
          <a:stretch>
            <a:fillRect/>
          </a:stretch>
        </p:blipFill>
        <p:spPr>
          <a:xfrm>
            <a:off x="4264572" y="867596"/>
            <a:ext cx="522393" cy="522393"/>
          </a:xfrm>
          <a:prstGeom prst="rect">
            <a:avLst/>
          </a:prstGeom>
        </p:spPr>
      </p:pic>
    </p:spTree>
    <p:extLst>
      <p:ext uri="{BB962C8B-B14F-4D97-AF65-F5344CB8AC3E}">
        <p14:creationId xmlns:p14="http://schemas.microsoft.com/office/powerpoint/2010/main" val="30029997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C9CA4-A8FC-DB28-837A-747D435C091B}"/>
            </a:ext>
          </a:extLst>
        </p:cNvPr>
        <p:cNvGrpSpPr/>
        <p:nvPr/>
      </p:nvGrpSpPr>
      <p:grpSpPr>
        <a:xfrm>
          <a:off x="0" y="0"/>
          <a:ext cx="0" cy="0"/>
          <a:chOff x="0" y="0"/>
          <a:chExt cx="0" cy="0"/>
        </a:xfrm>
      </p:grpSpPr>
      <p:pic>
        <p:nvPicPr>
          <p:cNvPr id="5" name="Image 4" descr="Parceria Fundacred e Ampesc: juntos promovendo o acesso à educação - Ampesc">
            <a:extLst>
              <a:ext uri="{FF2B5EF4-FFF2-40B4-BE49-F238E27FC236}">
                <a16:creationId xmlns:a16="http://schemas.microsoft.com/office/drawing/2014/main" id="{2E1918BF-DA6B-E4D3-68AA-B51F112BF3AA}"/>
              </a:ext>
            </a:extLst>
          </p:cNvPr>
          <p:cNvPicPr>
            <a:picLocks noChangeAspect="1"/>
          </p:cNvPicPr>
          <p:nvPr/>
        </p:nvPicPr>
        <p:blipFill>
          <a:blip r:embed="rId3"/>
          <a:srcRect l="22720" t="7961" r="27967" b="7868"/>
          <a:stretch>
            <a:fillRect/>
          </a:stretch>
        </p:blipFill>
        <p:spPr>
          <a:xfrm>
            <a:off x="5657850" y="3259272"/>
            <a:ext cx="1859623" cy="1587048"/>
          </a:xfrm>
          <a:prstGeom prst="rect">
            <a:avLst/>
          </a:prstGeom>
        </p:spPr>
      </p:pic>
      <p:sp>
        <p:nvSpPr>
          <p:cNvPr id="3" name="Shape 1">
            <a:extLst>
              <a:ext uri="{FF2B5EF4-FFF2-40B4-BE49-F238E27FC236}">
                <a16:creationId xmlns:a16="http://schemas.microsoft.com/office/drawing/2014/main" id="{7BBABCE8-9E48-2148-1D8B-2370A6416011}"/>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DF195201-5AEE-7449-F824-8BDE57251EDD}"/>
              </a:ext>
            </a:extLst>
          </p:cNvPr>
          <p:cNvSpPr/>
          <p:nvPr/>
        </p:nvSpPr>
        <p:spPr>
          <a:xfrm>
            <a:off x="1188720" y="0"/>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Filières &amp;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dynamique</a:t>
            </a: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(4/4) — Services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Filiere e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dinamica</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(4/4) — Servizi</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5">
            <a:extLst>
              <a:ext uri="{FF2B5EF4-FFF2-40B4-BE49-F238E27FC236}">
                <a16:creationId xmlns:a16="http://schemas.microsoft.com/office/drawing/2014/main" id="{629C6FC4-3DBD-8E6D-96CF-87DC2B9D4077}"/>
              </a:ext>
            </a:extLst>
          </p:cNvPr>
          <p:cNvSpPr/>
          <p:nvPr/>
        </p:nvSpPr>
        <p:spPr>
          <a:xfrm>
            <a:off x="137160" y="926424"/>
            <a:ext cx="4244340" cy="2093002"/>
          </a:xfrm>
          <a:prstGeom prst="roundRect">
            <a:avLst>
              <a:gd name="adj" fmla="val 3636"/>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Services &amp; emploi — segment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porteur</a:t>
            </a:r>
            <a:endPar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endParaRPr>
          </a:p>
          <a:p>
            <a:pPr marL="0" marR="0" lvl="0" indent="0" algn="just" defTabSz="914400" rtl="0" eaLnBrk="1" fontAlgn="auto" latinLnBrk="0" hangingPunct="1">
              <a:lnSpc>
                <a:spcPct val="104000"/>
              </a:lnSpc>
              <a:spcBef>
                <a:spcPts val="600"/>
              </a:spcBef>
              <a:spcAft>
                <a:spcPts val="0"/>
              </a:spcAft>
              <a:buClrTx/>
              <a:buSzTx/>
              <a:buFontTx/>
              <a:buNone/>
              <a:tabLst/>
              <a:defRPr/>
            </a:pP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fr-FR"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Côté italien</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le marché du travail est plutôt solide : chômage à 2,8 % dans le Cuneo et emploi en hausse de +4,3 % à Imperia en 2024, bien au-dessus des moyennes nationales (</a:t>
            </a:r>
            <a:r>
              <a:rPr kumimoji="0" lang="fr-FR" b="0" i="1"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Camere</a:t>
            </a:r>
            <a:r>
              <a:rPr kumimoji="0" lang="fr-FR" b="0" i="1"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di </a:t>
            </a:r>
            <a:r>
              <a:rPr kumimoji="0" lang="fr-FR" b="0" i="1"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commercio</a:t>
            </a:r>
            <a:r>
              <a:rPr kumimoji="0" lang="fr-FR" b="0" i="1"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2024-2025</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La </a:t>
            </a:r>
            <a:r>
              <a:rPr kumimoji="0" lang="fr-FR"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silver </a:t>
            </a:r>
            <a:r>
              <a:rPr kumimoji="0" lang="fr-FR"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economy</a:t>
            </a:r>
            <a:r>
              <a:rPr kumimoji="0" lang="fr-FR"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et les </a:t>
            </a:r>
            <a:r>
              <a:rPr kumimoji="0" lang="fr-FR"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services de proximité </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sont les segments les plus dynamiques, qui compensent en partie les à-coups de l’industrie.</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 6">
            <a:extLst>
              <a:ext uri="{FF2B5EF4-FFF2-40B4-BE49-F238E27FC236}">
                <a16:creationId xmlns:a16="http://schemas.microsoft.com/office/drawing/2014/main" id="{3337AC41-DC4F-0E5F-92EA-07431CED13C2}"/>
              </a:ext>
            </a:extLst>
          </p:cNvPr>
          <p:cNvSpPr/>
          <p:nvPr/>
        </p:nvSpPr>
        <p:spPr>
          <a:xfrm>
            <a:off x="4572000" y="956324"/>
            <a:ext cx="4434840" cy="2093002"/>
          </a:xfrm>
          <a:prstGeom prst="roundRect">
            <a:avLst>
              <a:gd name="adj" fmla="val 3636"/>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Servizi e occupazione — </a:t>
            </a:r>
            <a:r>
              <a:rPr kumimoji="0" lang="en-US" sz="160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segmento</a:t>
            </a:r>
            <a:r>
              <a:rPr kumimoji="0" lang="en-US" sz="16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r>
              <a:rPr kumimoji="0" lang="en-US" sz="160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trainante</a:t>
            </a:r>
            <a:endParaRPr kumimoji="0" lang="en-US" sz="16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endParaRPr>
          </a:p>
          <a:p>
            <a:pPr marL="0" marR="0" lvl="0" indent="0" algn="just" defTabSz="914400" rtl="0" eaLnBrk="1" fontAlgn="auto" latinLnBrk="0" hangingPunct="1">
              <a:lnSpc>
                <a:spcPct val="104000"/>
              </a:lnSpc>
              <a:spcBef>
                <a:spcPts val="600"/>
              </a:spcBef>
              <a:spcAft>
                <a:spcPts val="0"/>
              </a:spcAft>
              <a:buClrTx/>
              <a:buSzTx/>
              <a:buFontTx/>
              <a:buNone/>
              <a:tabLst/>
              <a:defRPr/>
            </a:pP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it-IT"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Lato</a:t>
            </a: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it-IT"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italiano</a:t>
            </a: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il mercato del lavoro è abbastanza solido: disoccupazione al 2,8% nella provincia di Cuneo e occupazione in aumento del +4,3% a Imperia nel 2024, ben al di sopra delle medie nazionali (Camere di commercio, 2024-2025). La </a:t>
            </a:r>
            <a:r>
              <a:rPr kumimoji="0" lang="it-IT"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silver economy </a:t>
            </a: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e i </a:t>
            </a:r>
            <a:r>
              <a:rPr kumimoji="0" lang="it-IT"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servizi alla persona </a:t>
            </a: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sono i segmenti più dinamici, che compensano in parte le fluttuazioni del settore industriale.</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0479CC68-35E4-5CAA-16E9-157B96A432E1}"/>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6" name="Shape 0">
            <a:extLst>
              <a:ext uri="{FF2B5EF4-FFF2-40B4-BE49-F238E27FC236}">
                <a16:creationId xmlns:a16="http://schemas.microsoft.com/office/drawing/2014/main" id="{76D67236-5D9A-65D7-1EF8-86C0D3DCC822}"/>
              </a:ext>
            </a:extLst>
          </p:cNvPr>
          <p:cNvSpPr/>
          <p:nvPr/>
        </p:nvSpPr>
        <p:spPr>
          <a:xfrm>
            <a:off x="274320" y="231479"/>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 name="Image 1" descr="Flag, italy icon - Download on Iconfinder on Iconfinder">
            <a:extLst>
              <a:ext uri="{FF2B5EF4-FFF2-40B4-BE49-F238E27FC236}">
                <a16:creationId xmlns:a16="http://schemas.microsoft.com/office/drawing/2014/main" id="{5F941D24-5F0D-A6AA-826F-978F44A4F96E}"/>
              </a:ext>
            </a:extLst>
          </p:cNvPr>
          <p:cNvPicPr>
            <a:picLocks noChangeAspect="1"/>
          </p:cNvPicPr>
          <p:nvPr/>
        </p:nvPicPr>
        <p:blipFill>
          <a:blip r:embed="rId4"/>
          <a:stretch>
            <a:fillRect/>
          </a:stretch>
        </p:blipFill>
        <p:spPr>
          <a:xfrm>
            <a:off x="4215394" y="758017"/>
            <a:ext cx="522712" cy="522712"/>
          </a:xfrm>
          <a:prstGeom prst="rect">
            <a:avLst/>
          </a:prstGeom>
        </p:spPr>
      </p:pic>
    </p:spTree>
    <p:extLst>
      <p:ext uri="{BB962C8B-B14F-4D97-AF65-F5344CB8AC3E}">
        <p14:creationId xmlns:p14="http://schemas.microsoft.com/office/powerpoint/2010/main" val="217119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p:cNvSpPr/>
          <p:nvPr/>
        </p:nvSpPr>
        <p:spPr>
          <a:xfrm>
            <a:off x="914400" y="109728"/>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Panorama par territoire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Panoramica per territorio</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graphicFrame>
        <p:nvGraphicFramePr>
          <p:cNvPr id="6" name="Table 0">
            <a:extLst>
              <a:ext uri="{FF2B5EF4-FFF2-40B4-BE49-F238E27FC236}">
                <a16:creationId xmlns:a16="http://schemas.microsoft.com/office/drawing/2014/main" id="{79FCAA5A-6EC0-5306-1AEF-9DAC0510AB56}"/>
              </a:ext>
            </a:extLst>
          </p:cNvPr>
          <p:cNvGraphicFramePr>
            <a:graphicFrameLocks noGrp="1"/>
          </p:cNvGraphicFramePr>
          <p:nvPr>
            <p:extLst>
              <p:ext uri="{D42A27DB-BD31-4B8C-83A1-F6EECF244321}">
                <p14:modId xmlns:p14="http://schemas.microsoft.com/office/powerpoint/2010/main" val="458202283"/>
              </p:ext>
            </p:extLst>
          </p:nvPr>
        </p:nvGraphicFramePr>
        <p:xfrm>
          <a:off x="137160" y="1019228"/>
          <a:ext cx="8641079" cy="4028259"/>
        </p:xfrm>
        <a:graphic>
          <a:graphicData uri="http://schemas.openxmlformats.org/drawingml/2006/table">
            <a:tbl>
              <a:tblPr/>
              <a:tblGrid>
                <a:gridCol w="2045473">
                  <a:extLst>
                    <a:ext uri="{9D8B030D-6E8A-4147-A177-3AD203B41FA5}">
                      <a16:colId xmlns:a16="http://schemas.microsoft.com/office/drawing/2014/main" val="20000"/>
                    </a:ext>
                  </a:extLst>
                </a:gridCol>
                <a:gridCol w="2191578">
                  <a:extLst>
                    <a:ext uri="{9D8B030D-6E8A-4147-A177-3AD203B41FA5}">
                      <a16:colId xmlns:a16="http://schemas.microsoft.com/office/drawing/2014/main" val="20001"/>
                    </a:ext>
                  </a:extLst>
                </a:gridCol>
                <a:gridCol w="2428129">
                  <a:extLst>
                    <a:ext uri="{9D8B030D-6E8A-4147-A177-3AD203B41FA5}">
                      <a16:colId xmlns:a16="http://schemas.microsoft.com/office/drawing/2014/main" val="20002"/>
                    </a:ext>
                  </a:extLst>
                </a:gridCol>
                <a:gridCol w="1975899">
                  <a:extLst>
                    <a:ext uri="{9D8B030D-6E8A-4147-A177-3AD203B41FA5}">
                      <a16:colId xmlns:a16="http://schemas.microsoft.com/office/drawing/2014/main" val="20003"/>
                    </a:ext>
                  </a:extLst>
                </a:gridCol>
              </a:tblGrid>
              <a:tr h="413323">
                <a:tc>
                  <a:txBody>
                    <a:bodyPr/>
                    <a:lstStyle/>
                    <a:p>
                      <a:pPr marL="0" indent="0" algn="ctr">
                        <a:buNone/>
                      </a:pPr>
                      <a:r>
                        <a:rPr lang="en-US" sz="1200" b="1" dirty="0">
                          <a:solidFill>
                            <a:srgbClr val="FFFFFF"/>
                          </a:solidFill>
                          <a:latin typeface="Calibri" pitchFamily="34" charset="0"/>
                          <a:ea typeface="Calibri" pitchFamily="34" charset="-122"/>
                          <a:cs typeface="Calibri" pitchFamily="34" charset="-120"/>
                        </a:rPr>
                        <a:t>Territoire / Territorio</a:t>
                      </a:r>
                      <a:endParaRPr lang="en-US" sz="120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2">
                        <a:lumMod val="50000"/>
                      </a:schemeClr>
                    </a:solidFill>
                  </a:tcPr>
                </a:tc>
                <a:tc>
                  <a:txBody>
                    <a:bodyPr/>
                    <a:lstStyle/>
                    <a:p>
                      <a:pPr marL="0" indent="0" algn="ctr">
                        <a:buNone/>
                      </a:pPr>
                      <a:r>
                        <a:rPr lang="en-US" sz="1200" b="1" dirty="0">
                          <a:solidFill>
                            <a:srgbClr val="FFFFFF"/>
                          </a:solidFill>
                          <a:latin typeface="Calibri" pitchFamily="34" charset="0"/>
                          <a:ea typeface="Calibri" pitchFamily="34" charset="-122"/>
                          <a:cs typeface="Calibri" pitchFamily="34" charset="-120"/>
                        </a:rPr>
                        <a:t>Filières / Filiere</a:t>
                      </a:r>
                      <a:endParaRPr lang="en-US" sz="120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2">
                        <a:lumMod val="50000"/>
                      </a:schemeClr>
                    </a:solidFill>
                  </a:tcPr>
                </a:tc>
                <a:tc>
                  <a:txBody>
                    <a:bodyPr/>
                    <a:lstStyle/>
                    <a:p>
                      <a:pPr marL="0" indent="0" algn="ctr">
                        <a:buNone/>
                      </a:pPr>
                      <a:r>
                        <a:rPr lang="en-US" sz="1200" b="1" dirty="0">
                          <a:solidFill>
                            <a:srgbClr val="FFFFFF"/>
                          </a:solidFill>
                          <a:latin typeface="Calibri" pitchFamily="34" charset="0"/>
                          <a:ea typeface="Calibri" pitchFamily="34" charset="-122"/>
                          <a:cs typeface="Calibri" pitchFamily="34" charset="-120"/>
                        </a:rPr>
                        <a:t>Repère chiffré / Dato chiave</a:t>
                      </a:r>
                      <a:endParaRPr lang="en-US" sz="120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2">
                        <a:lumMod val="50000"/>
                      </a:schemeClr>
                    </a:solidFill>
                  </a:tcPr>
                </a:tc>
                <a:tc>
                  <a:txBody>
                    <a:bodyPr/>
                    <a:lstStyle/>
                    <a:p>
                      <a:pPr marL="0" indent="0" algn="ctr">
                        <a:buNone/>
                      </a:pPr>
                      <a:r>
                        <a:rPr lang="en-US" sz="1200" b="1" dirty="0">
                          <a:solidFill>
                            <a:srgbClr val="FFFFFF"/>
                          </a:solidFill>
                          <a:latin typeface="Calibri" pitchFamily="34" charset="0"/>
                          <a:ea typeface="Calibri" pitchFamily="34" charset="-122"/>
                          <a:cs typeface="Calibri" pitchFamily="34" charset="-120"/>
                        </a:rPr>
                        <a:t>Dynamique / Dinamica</a:t>
                      </a:r>
                      <a:endParaRPr lang="en-US" sz="120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464715">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Savoie / Haute-Savoie (FR)</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CF3D6"/>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Décolletage, tourisme, agro AOP</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&gt;600 ind. décolletage · 34,1 M nuitées/an</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Industrie modernisée ; services ↑</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464715">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Hautes-Alpes (FR)</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CF3D6"/>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Tourisme, agriculture de montagne</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22 M nuitées · 5 M touristes · 1,3 Md€</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Tourisme 4 saisons (+10 % en 10 ans)</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464715">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Alpes-de-Hte-Provence (FR)</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CF3D6"/>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Tourisme, PPAM/lavande, résidentiel</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2,4 M visiteurs · 10 % des emplois</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Économie résidentielle</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464715">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Alpes-Maritimes (FR)</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CF3D6"/>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Tourisme, tech (Sophia Antipolis), parfum</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11,5 M touristes (54 % étr.) · Nice 14,8 M pax</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Tourisme international ; tertiaire</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64715">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Vallée d’Aoste / Valle d’Aosta (IT)</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4F1DC"/>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Tourisme, sidérurgie, hydroélec.</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PIB 4,82 Md€ · ~4 M nuitées (125 000 hab.)</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Tourisme moteur ; acier export</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464715">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Turin / Torino — Piémont (IT)</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4F1DC"/>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Auto, aérospatial, ICT</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675 start-up · 7,58 M présences (+6,9 %)</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Bascule aéro &amp; tech</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6"/>
                  </a:ext>
                </a:extLst>
              </a:tr>
              <a:tr h="413323">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Cuneo — Piémont (IT)</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4F1DC"/>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Agroalimentaire, vins des Langhe</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PIB 23,4 Md€ · export agro 4,2 Md€</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Agro record · chômage 2,8 %</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r h="413323">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Imperia — Ligurie / Liguria (IT)</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E4F1DC"/>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Floriculture, tourisme, olive</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~6 000 exploit. florales · 1re prov. IT</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tc>
                  <a:txBody>
                    <a:bodyPr/>
                    <a:lstStyle/>
                    <a:p>
                      <a:pPr marL="0" indent="0" algn="l">
                        <a:buNone/>
                      </a:pPr>
                      <a:r>
                        <a:rPr lang="en-US" sz="1250" dirty="0">
                          <a:solidFill>
                            <a:srgbClr val="404040"/>
                          </a:solidFill>
                          <a:latin typeface="Calibri" pitchFamily="34" charset="0"/>
                          <a:ea typeface="Calibri" pitchFamily="34" charset="-122"/>
                          <a:cs typeface="Calibri" pitchFamily="34" charset="-120"/>
                        </a:rPr>
                        <a:t>Leader floral · emploi +4,3 %</a:t>
                      </a:r>
                      <a:endParaRPr lang="en-US" sz="1250" dirty="0">
                        <a:latin typeface="Calibri" charset="0"/>
                        <a:ea typeface="Calibri" charset="0"/>
                        <a:cs typeface="Calibri" charset="0"/>
                      </a:endParaRPr>
                    </a:p>
                  </a:txBody>
                  <a:tcPr marL="25400" marR="25400" marT="25400" marB="25400" anchor="ctr">
                    <a:lnL w="6350" cap="flat" cmpd="sng" algn="ctr">
                      <a:solidFill>
                        <a:srgbClr val="D9D9D9"/>
                      </a:solidFill>
                      <a:prstDash val="solid"/>
                      <a:round/>
                      <a:headEnd type="none" w="med" len="med"/>
                      <a:tailEnd type="none" w="med" len="med"/>
                    </a:lnL>
                    <a:lnR w="6350" cap="flat" cmpd="sng" algn="ctr">
                      <a:solidFill>
                        <a:srgbClr val="D9D9D9"/>
                      </a:solidFill>
                      <a:prstDash val="solid"/>
                      <a:round/>
                      <a:headEnd type="none" w="med" len="med"/>
                      <a:tailEnd type="none" w="med" len="med"/>
                    </a:lnR>
                    <a:lnT w="6350" cap="flat" cmpd="sng" algn="ctr">
                      <a:solidFill>
                        <a:srgbClr val="D9D9D9"/>
                      </a:solidFill>
                      <a:prstDash val="solid"/>
                      <a:round/>
                      <a:headEnd type="none" w="med" len="med"/>
                      <a:tailEnd type="none" w="med" len="med"/>
                    </a:lnT>
                    <a:lnB w="6350"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0008"/>
                  </a:ext>
                </a:extLst>
              </a:tr>
            </a:tbl>
          </a:graphicData>
        </a:graphic>
      </p:graphicFrame>
      <p:sp>
        <p:nvSpPr>
          <p:cNvPr id="5" name="Shape 0">
            <a:extLst>
              <a:ext uri="{FF2B5EF4-FFF2-40B4-BE49-F238E27FC236}">
                <a16:creationId xmlns:a16="http://schemas.microsoft.com/office/drawing/2014/main" id="{7C7AFD95-C7DC-4CA5-BC6D-EE57DE003CD5}"/>
              </a:ext>
            </a:extLst>
          </p:cNvPr>
          <p:cNvSpPr/>
          <p:nvPr/>
        </p:nvSpPr>
        <p:spPr>
          <a:xfrm>
            <a:off x="274320" y="231479"/>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5" name="Google Shape;210;g106ce52c137_0_73">
            <a:extLst>
              <a:ext uri="{FF2B5EF4-FFF2-40B4-BE49-F238E27FC236}">
                <a16:creationId xmlns:a16="http://schemas.microsoft.com/office/drawing/2014/main" id="{C1045102-9618-B816-2F20-B3DAD49EC6F8}"/>
              </a:ext>
            </a:extLst>
          </p:cNvPr>
          <p:cNvSpPr txBox="1">
            <a:spLocks noGrp="1"/>
          </p:cNvSpPr>
          <p:nvPr>
            <p:ph type="sldNum" idx="4294967295"/>
          </p:nvPr>
        </p:nvSpPr>
        <p:spPr>
          <a:xfrm>
            <a:off x="8460121" y="4629873"/>
            <a:ext cx="363673" cy="273825"/>
          </a:xfrm>
          <a:prstGeom prst="rect">
            <a:avLst/>
          </a:prstGeom>
          <a:noFill/>
          <a:ln>
            <a:noFill/>
          </a:ln>
        </p:spPr>
        <p:txBody>
          <a:bodyPr spcFirstLastPara="1" wrap="square" lIns="0" tIns="0" rIns="0" bIns="27000" anchor="b" anchorCtr="0">
            <a:noAutofit/>
          </a:bodyPr>
          <a:lstStyle>
            <a:lvl1pPr algn="r">
              <a:defRPr/>
            </a:lvl1pPr>
          </a:lstStyle>
          <a:p>
            <a:pPr>
              <a:buClr>
                <a:srgbClr val="898989"/>
              </a:buClr>
              <a:buSzPts val="1200"/>
              <a:buFont typeface="Arial"/>
              <a:buNone/>
            </a:pPr>
            <a:fld id="{00000000-1234-1234-1234-123412341234}" type="slidenum">
              <a:rPr lang="fr-FR" sz="900">
                <a:solidFill>
                  <a:srgbClr val="929E9E"/>
                </a:solidFill>
                <a:ea typeface="Calibri"/>
                <a:cs typeface="Calibri"/>
                <a:sym typeface="Calibri"/>
              </a:rPr>
              <a:pPr>
                <a:buClr>
                  <a:srgbClr val="898989"/>
                </a:buClr>
                <a:buSzPts val="1200"/>
                <a:buFont typeface="Arial"/>
                <a:buNone/>
              </a:pPr>
              <a:t>2</a:t>
            </a:fld>
            <a:endParaRPr lang="fr-FR" sz="900">
              <a:solidFill>
                <a:srgbClr val="929E9E"/>
              </a:solidFill>
              <a:ea typeface="Calibri"/>
              <a:cs typeface="Calibri"/>
              <a:sym typeface="Calibri"/>
            </a:endParaRPr>
          </a:p>
        </p:txBody>
      </p:sp>
      <p:sp>
        <p:nvSpPr>
          <p:cNvPr id="9" name="Rectangle 6">
            <a:extLst>
              <a:ext uri="{FF2B5EF4-FFF2-40B4-BE49-F238E27FC236}">
                <a16:creationId xmlns:a16="http://schemas.microsoft.com/office/drawing/2014/main" id="{D9A5A3F9-1D21-FF3B-4CA2-2ED83C8D7797}"/>
              </a:ext>
            </a:extLst>
          </p:cNvPr>
          <p:cNvSpPr>
            <a:spLocks noChangeArrowheads="1"/>
          </p:cNvSpPr>
          <p:nvPr/>
        </p:nvSpPr>
        <p:spPr bwMode="auto">
          <a:xfrm>
            <a:off x="5025224" y="2845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0" name="Google Shape;131;g106ce52c137_0_1">
            <a:extLst>
              <a:ext uri="{FF2B5EF4-FFF2-40B4-BE49-F238E27FC236}">
                <a16:creationId xmlns:a16="http://schemas.microsoft.com/office/drawing/2014/main" id="{D42DC1CE-2BB5-E147-9337-470183917BCC}"/>
              </a:ext>
            </a:extLst>
          </p:cNvPr>
          <p:cNvSpPr txBox="1"/>
          <p:nvPr/>
        </p:nvSpPr>
        <p:spPr>
          <a:xfrm>
            <a:off x="1151079" y="93714"/>
            <a:ext cx="7490878" cy="1107965"/>
          </a:xfrm>
          <a:prstGeom prst="rect">
            <a:avLst/>
          </a:prstGeom>
          <a:noFill/>
          <a:ln>
            <a:noFill/>
          </a:ln>
        </p:spPr>
        <p:txBody>
          <a:bodyPr spcFirstLastPara="1" wrap="square" lIns="68569" tIns="34275" rIns="68569" bIns="34275" anchor="t" anchorCtr="0">
            <a:spAutoFit/>
          </a:bodyPr>
          <a:lstStyle/>
          <a:p>
            <a:pPr>
              <a:buClr>
                <a:srgbClr val="550505"/>
              </a:buClr>
              <a:buSzPts val="7560"/>
            </a:pPr>
            <a:r>
              <a:rPr lang="fr-FR" sz="3375" dirty="0">
                <a:solidFill>
                  <a:srgbClr val="E0218A"/>
                </a:solidFill>
                <a:latin typeface="+mj-lt"/>
              </a:rPr>
              <a:t>Bienvenue !</a:t>
            </a:r>
          </a:p>
          <a:p>
            <a:pPr>
              <a:buClr>
                <a:srgbClr val="550505"/>
              </a:buClr>
              <a:buSzPts val="7560"/>
            </a:pPr>
            <a:r>
              <a:rPr lang="fr-FR" sz="3375" dirty="0">
                <a:solidFill>
                  <a:srgbClr val="3AB493"/>
                </a:solidFill>
                <a:latin typeface="+mj-lt"/>
              </a:rPr>
              <a:t>Benvenuti!</a:t>
            </a:r>
          </a:p>
        </p:txBody>
      </p:sp>
      <p:pic>
        <p:nvPicPr>
          <p:cNvPr id="8" name="Image 7">
            <a:extLst>
              <a:ext uri="{FF2B5EF4-FFF2-40B4-BE49-F238E27FC236}">
                <a16:creationId xmlns:a16="http://schemas.microsoft.com/office/drawing/2014/main" id="{872B0845-C0BC-C84B-9476-59B8292A02AE}"/>
              </a:ext>
            </a:extLst>
          </p:cNvPr>
          <p:cNvPicPr>
            <a:picLocks noChangeAspect="1"/>
          </p:cNvPicPr>
          <p:nvPr/>
        </p:nvPicPr>
        <p:blipFill>
          <a:blip r:embed="rId3"/>
          <a:stretch>
            <a:fillRect/>
          </a:stretch>
        </p:blipFill>
        <p:spPr>
          <a:xfrm>
            <a:off x="482408" y="3256092"/>
            <a:ext cx="2044700" cy="990600"/>
          </a:xfrm>
          <a:prstGeom prst="rect">
            <a:avLst/>
          </a:prstGeom>
        </p:spPr>
      </p:pic>
      <p:sp>
        <p:nvSpPr>
          <p:cNvPr id="12" name="ZoneTexte 11">
            <a:extLst>
              <a:ext uri="{FF2B5EF4-FFF2-40B4-BE49-F238E27FC236}">
                <a16:creationId xmlns:a16="http://schemas.microsoft.com/office/drawing/2014/main" id="{9D5912C3-F9C1-A541-AD4A-D5FF728C246D}"/>
              </a:ext>
            </a:extLst>
          </p:cNvPr>
          <p:cNvSpPr txBox="1"/>
          <p:nvPr/>
        </p:nvSpPr>
        <p:spPr>
          <a:xfrm>
            <a:off x="77821" y="1471483"/>
            <a:ext cx="3682521" cy="738664"/>
          </a:xfrm>
          <a:prstGeom prst="rect">
            <a:avLst/>
          </a:prstGeom>
          <a:noFill/>
        </p:spPr>
        <p:txBody>
          <a:bodyPr wrap="square" rtlCol="0">
            <a:spAutoFit/>
          </a:bodyPr>
          <a:lstStyle/>
          <a:p>
            <a:pPr algn="ctr"/>
            <a:r>
              <a:rPr lang="fr-FR" altLang="fr-FR" b="1" dirty="0">
                <a:solidFill>
                  <a:srgbClr val="FF3399"/>
                </a:solidFill>
                <a:ea typeface="ＭＳ Ｐゴシック" panose="020B0600070205080204" pitchFamily="34" charset="-128"/>
                <a:cs typeface="Calibri Light" panose="020F0302020204030204" pitchFamily="34" charset="0"/>
              </a:rPr>
              <a:t>En attendant la connexion de l’ensemble des participants… quelques questions pour mieux vous connaître </a:t>
            </a:r>
          </a:p>
        </p:txBody>
      </p:sp>
      <p:sp>
        <p:nvSpPr>
          <p:cNvPr id="13" name="ZoneTexte 12">
            <a:extLst>
              <a:ext uri="{FF2B5EF4-FFF2-40B4-BE49-F238E27FC236}">
                <a16:creationId xmlns:a16="http://schemas.microsoft.com/office/drawing/2014/main" id="{BC9AB544-77CA-EF4E-B7C7-4353756BBE8D}"/>
              </a:ext>
            </a:extLst>
          </p:cNvPr>
          <p:cNvSpPr txBox="1"/>
          <p:nvPr/>
        </p:nvSpPr>
        <p:spPr>
          <a:xfrm>
            <a:off x="248106" y="2222481"/>
            <a:ext cx="3512236" cy="738664"/>
          </a:xfrm>
          <a:prstGeom prst="rect">
            <a:avLst/>
          </a:prstGeom>
          <a:noFill/>
        </p:spPr>
        <p:txBody>
          <a:bodyPr wrap="square" rtlCol="0">
            <a:spAutoFit/>
          </a:bodyPr>
          <a:lstStyle/>
          <a:p>
            <a:pPr algn="ctr"/>
            <a:r>
              <a:rPr lang="it-IT" altLang="fr-FR" b="1" dirty="0">
                <a:solidFill>
                  <a:srgbClr val="3AB493"/>
                </a:solidFill>
                <a:ea typeface="ＭＳ Ｐゴシック" panose="020B0600070205080204" pitchFamily="34" charset="-128"/>
                <a:cs typeface="Calibri Light" panose="020F0302020204030204" pitchFamily="34" charset="0"/>
              </a:rPr>
              <a:t>Mentre aspettiamo che tutti i partecipanti si connettano... Alcune domande per conoscervi meglio </a:t>
            </a:r>
          </a:p>
        </p:txBody>
      </p:sp>
      <p:sp>
        <p:nvSpPr>
          <p:cNvPr id="3" name="Rectangle 2">
            <a:extLst>
              <a:ext uri="{FF2B5EF4-FFF2-40B4-BE49-F238E27FC236}">
                <a16:creationId xmlns:a16="http://schemas.microsoft.com/office/drawing/2014/main" id="{5CE0AE08-EC98-A246-8309-41C6E26EF388}"/>
              </a:ext>
            </a:extLst>
          </p:cNvPr>
          <p:cNvSpPr/>
          <p:nvPr/>
        </p:nvSpPr>
        <p:spPr>
          <a:xfrm>
            <a:off x="2922943" y="3597503"/>
            <a:ext cx="5537178" cy="523220"/>
          </a:xfrm>
          <a:prstGeom prst="rect">
            <a:avLst/>
          </a:prstGeom>
        </p:spPr>
        <p:txBody>
          <a:bodyPr wrap="square">
            <a:spAutoFit/>
          </a:bodyPr>
          <a:lstStyle/>
          <a:p>
            <a:r>
              <a:rPr lang="fr-FR" b="1" dirty="0"/>
              <a:t>SLIDO</a:t>
            </a:r>
          </a:p>
          <a:p>
            <a:endParaRPr lang="fr-FR" b="1" dirty="0"/>
          </a:p>
        </p:txBody>
      </p:sp>
      <p:pic>
        <p:nvPicPr>
          <p:cNvPr id="6" name="Image 5" descr="atelier 6">
            <a:extLst>
              <a:ext uri="{FF2B5EF4-FFF2-40B4-BE49-F238E27FC236}">
                <a16:creationId xmlns:a16="http://schemas.microsoft.com/office/drawing/2014/main" id="{5AE24DAE-0776-36E8-C08D-1CB093EDCE16}"/>
              </a:ext>
            </a:extLst>
          </p:cNvPr>
          <p:cNvPicPr>
            <a:picLocks noChangeAspect="1"/>
          </p:cNvPicPr>
          <p:nvPr/>
        </p:nvPicPr>
        <p:blipFill>
          <a:blip r:embed="rId4"/>
          <a:stretch>
            <a:fillRect/>
          </a:stretch>
        </p:blipFill>
        <p:spPr>
          <a:xfrm>
            <a:off x="4054998" y="856584"/>
            <a:ext cx="5123792" cy="2882133"/>
          </a:xfrm>
          <a:prstGeom prst="rect">
            <a:avLst/>
          </a:prstGeom>
        </p:spPr>
      </p:pic>
      <p:pic>
        <p:nvPicPr>
          <p:cNvPr id="2" name="Image 1">
            <a:extLst>
              <a:ext uri="{FF2B5EF4-FFF2-40B4-BE49-F238E27FC236}">
                <a16:creationId xmlns:a16="http://schemas.microsoft.com/office/drawing/2014/main" id="{10D4F8F6-C56E-3F6C-4CAB-6DD7A6EE792B}"/>
              </a:ext>
            </a:extLst>
          </p:cNvPr>
          <p:cNvPicPr>
            <a:picLocks noChangeAspect="1"/>
          </p:cNvPicPr>
          <p:nvPr/>
        </p:nvPicPr>
        <p:blipFill>
          <a:blip r:embed="rId5"/>
          <a:stretch>
            <a:fillRect/>
          </a:stretch>
        </p:blipFill>
        <p:spPr>
          <a:xfrm>
            <a:off x="6982827" y="3974728"/>
            <a:ext cx="970279" cy="970279"/>
          </a:xfrm>
          <a:prstGeom prst="rect">
            <a:avLst/>
          </a:prstGeom>
        </p:spPr>
      </p:pic>
      <p:sp>
        <p:nvSpPr>
          <p:cNvPr id="7" name="ZoneTexte 6">
            <a:extLst>
              <a:ext uri="{FF2B5EF4-FFF2-40B4-BE49-F238E27FC236}">
                <a16:creationId xmlns:a16="http://schemas.microsoft.com/office/drawing/2014/main" id="{8D49EAAE-67BB-47BA-5200-77255078F223}"/>
              </a:ext>
            </a:extLst>
          </p:cNvPr>
          <p:cNvSpPr txBox="1"/>
          <p:nvPr/>
        </p:nvSpPr>
        <p:spPr>
          <a:xfrm>
            <a:off x="2630758" y="4072817"/>
            <a:ext cx="4248419" cy="523220"/>
          </a:xfrm>
          <a:prstGeom prst="rect">
            <a:avLst/>
          </a:prstGeom>
          <a:noFill/>
        </p:spPr>
        <p:txBody>
          <a:bodyPr wrap="square">
            <a:spAutoFit/>
          </a:bodyPr>
          <a:lstStyle/>
          <a:p>
            <a:r>
              <a:rPr lang="fr-FR" dirty="0">
                <a:hlinkClick r:id="rId6"/>
              </a:rPr>
              <a:t>https://app.sli.do/event/bg7Mr7HrA5f5nb7u7V7Z9N</a:t>
            </a:r>
            <a:endParaRPr lang="fr-FR" dirty="0"/>
          </a:p>
          <a:p>
            <a:endParaRPr lang="fr-FR" dirty="0"/>
          </a:p>
        </p:txBody>
      </p:sp>
    </p:spTree>
    <p:extLst>
      <p:ext uri="{BB962C8B-B14F-4D97-AF65-F5344CB8AC3E}">
        <p14:creationId xmlns:p14="http://schemas.microsoft.com/office/powerpoint/2010/main" val="229602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4475E-D707-8A62-1DA3-24ED122F157A}"/>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AC6C3D56-C548-CB40-0EE8-B8C24D2BCED4}"/>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415F5614-1770-F599-0D1F-77B951EC3FA7}"/>
              </a:ext>
            </a:extLst>
          </p:cNvPr>
          <p:cNvSpPr/>
          <p:nvPr/>
        </p:nvSpPr>
        <p:spPr>
          <a:xfrm>
            <a:off x="1188720" y="-55259"/>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Les flux transalpins — une interdépendance concrète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I </a:t>
            </a:r>
            <a:r>
              <a:rPr kumimoji="0" lang="fr-FR"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flussi</a:t>
            </a:r>
            <a:r>
              <a:rPr kumimoji="0" lang="fr-FR"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t>
            </a:r>
            <a:r>
              <a:rPr kumimoji="0" lang="fr-FR"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transalpini</a:t>
            </a:r>
            <a:r>
              <a:rPr kumimoji="0" lang="fr-FR"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 </a:t>
            </a:r>
            <a:r>
              <a:rPr kumimoji="0" lang="fr-FR"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un’interdipendenza</a:t>
            </a:r>
            <a:r>
              <a:rPr kumimoji="0" lang="fr-FR"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t>
            </a:r>
            <a:r>
              <a:rPr kumimoji="0" lang="fr-FR"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concreta</a:t>
            </a:r>
            <a:r>
              <a:rPr kumimoji="0" lang="fr-FR"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t>
            </a:r>
            <a:endParaRPr kumimoji="0" lang="en-US" sz="2000" b="0" i="0" u="none" strike="noStrike" kern="1200" cap="none" spc="0" normalizeH="0" baseline="0" noProof="0" dirty="0">
              <a:ln>
                <a:noFill/>
              </a:ln>
              <a:solidFill>
                <a:srgbClr val="3AB493"/>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2E1BFD85-D0A4-6EB5-2668-4C115FB62FBD}"/>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 xmlns:ma14="http://schemas.microsoft.com/office/mac/drawingml/2011/main"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9" name="ZoneTexte 8">
            <a:extLst>
              <a:ext uri="{FF2B5EF4-FFF2-40B4-BE49-F238E27FC236}">
                <a16:creationId xmlns:a16="http://schemas.microsoft.com/office/drawing/2014/main" id="{CC593E5C-5094-0C03-FE62-A990264F84E0}"/>
              </a:ext>
            </a:extLst>
          </p:cNvPr>
          <p:cNvSpPr txBox="1"/>
          <p:nvPr/>
        </p:nvSpPr>
        <p:spPr>
          <a:xfrm>
            <a:off x="96063" y="855590"/>
            <a:ext cx="4379874" cy="3108864"/>
          </a:xfrm>
          <a:prstGeom prst="rect">
            <a:avLst/>
          </a:prstGeom>
          <a:solidFill>
            <a:srgbClr val="FCF3D6"/>
          </a:solidFill>
        </p:spPr>
        <p:txBody>
          <a:bodyPr wrap="square">
            <a:spAutoFit/>
          </a:bodyPr>
          <a:lstStyle/>
          <a:p>
            <a:pPr marL="0" marR="0" lvl="0" indent="0" algn="just" defTabSz="914400" rtl="0" eaLnBrk="1" fontAlgn="auto" latinLnBrk="0" hangingPunct="1">
              <a:lnSpc>
                <a:spcPct val="115000"/>
              </a:lnSpc>
              <a:spcBef>
                <a:spcPts val="0"/>
              </a:spcBef>
              <a:spcAft>
                <a:spcPts val="650"/>
              </a:spcAft>
              <a:buClrTx/>
              <a:buSzTx/>
              <a:buFontTx/>
              <a:buNone/>
              <a:tabLst/>
              <a:defRPr/>
            </a:pPr>
            <a:r>
              <a:rPr kumimoji="0" lang="fr-FR"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Pour montrer que </a:t>
            </a:r>
            <a:r>
              <a:rPr kumimoji="0" lang="fr-FR" sz="1300" b="1"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les deux versants forment bien un même espace</a:t>
            </a:r>
            <a:r>
              <a:rPr kumimoji="0" lang="fr-FR"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 quelques ordres de grandeur : </a:t>
            </a:r>
          </a:p>
          <a:p>
            <a:pPr marL="171450" marR="0" lvl="0" indent="-171450" algn="just" defTabSz="914400" rtl="0" eaLnBrk="1" fontAlgn="auto" latinLnBrk="0" hangingPunct="1">
              <a:lnSpc>
                <a:spcPct val="115000"/>
              </a:lnSpc>
              <a:spcBef>
                <a:spcPts val="0"/>
              </a:spcBef>
              <a:spcAft>
                <a:spcPts val="650"/>
              </a:spcAft>
              <a:buClrTx/>
              <a:buSzTx/>
              <a:buFont typeface="Arial" panose="020B0604020202020204" pitchFamily="34" charset="0"/>
              <a:buChar char="•"/>
              <a:tabLst/>
              <a:defRPr/>
            </a:pPr>
            <a:r>
              <a:rPr lang="fr-FR" sz="1300" kern="1200" dirty="0">
                <a:solidFill>
                  <a:prstClr val="black"/>
                </a:solidFill>
                <a:latin typeface="Calibri"/>
                <a:ea typeface="Arial" panose="020B0604020202020204" pitchFamily="34" charset="0"/>
                <a:cs typeface="+mn-cs"/>
              </a:rPr>
              <a:t>E</a:t>
            </a:r>
            <a:r>
              <a:rPr kumimoji="0" lang="fr-FR" sz="1300" b="0" i="0" u="none" strike="noStrike" kern="1200" cap="none" spc="0" normalizeH="0" baseline="0" noProof="0" dirty="0" err="1">
                <a:ln>
                  <a:noFill/>
                </a:ln>
                <a:solidFill>
                  <a:prstClr val="black"/>
                </a:solidFill>
                <a:effectLst/>
                <a:uLnTx/>
                <a:uFillTx/>
                <a:latin typeface="Calibri"/>
                <a:ea typeface="Arial" panose="020B0604020202020204" pitchFamily="34" charset="0"/>
                <a:cs typeface="+mn-cs"/>
              </a:rPr>
              <a:t>nviron</a:t>
            </a:r>
            <a:r>
              <a:rPr kumimoji="0" lang="fr-FR"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 </a:t>
            </a:r>
            <a:r>
              <a:rPr kumimoji="0" lang="fr-FR" sz="1300" b="1" i="0" u="none" strike="noStrike" kern="1200" cap="none" spc="0" normalizeH="0" baseline="0" noProof="0" dirty="0">
                <a:ln>
                  <a:noFill/>
                </a:ln>
                <a:solidFill>
                  <a:srgbClr val="E0218A"/>
                </a:solidFill>
                <a:effectLst/>
                <a:uLnTx/>
                <a:uFillTx/>
                <a:latin typeface="Calibri"/>
                <a:ea typeface="Arial" panose="020B0604020202020204" pitchFamily="34" charset="0"/>
                <a:cs typeface="+mn-cs"/>
              </a:rPr>
              <a:t>4 000 travailleurs</a:t>
            </a:r>
            <a:r>
              <a:rPr kumimoji="0" lang="fr-FR" sz="1300" b="1" i="0" u="none" strike="noStrike" kern="1200" cap="none" spc="0" normalizeH="0" baseline="0" noProof="0" dirty="0">
                <a:ln>
                  <a:noFill/>
                </a:ln>
                <a:solidFill>
                  <a:srgbClr val="FF0000"/>
                </a:solidFill>
                <a:effectLst/>
                <a:uLnTx/>
                <a:uFillTx/>
                <a:latin typeface="Calibri"/>
                <a:ea typeface="Arial" panose="020B0604020202020204" pitchFamily="34" charset="0"/>
                <a:cs typeface="+mn-cs"/>
              </a:rPr>
              <a:t> </a:t>
            </a:r>
            <a:r>
              <a:rPr kumimoji="0" lang="fr-FR" sz="1300" b="1" i="0" u="none" strike="noStrike" kern="1200" cap="none" spc="0" normalizeH="0" baseline="0" noProof="0" dirty="0">
                <a:ln>
                  <a:noFill/>
                </a:ln>
                <a:solidFill>
                  <a:srgbClr val="E0218A"/>
                </a:solidFill>
                <a:effectLst/>
                <a:uLnTx/>
                <a:uFillTx/>
                <a:latin typeface="Calibri"/>
                <a:ea typeface="Arial" panose="020B0604020202020204" pitchFamily="34" charset="0"/>
                <a:cs typeface="+mn-cs"/>
              </a:rPr>
              <a:t>franchissent chaque jour la frontière franco-italienne</a:t>
            </a:r>
            <a:r>
              <a:rPr kumimoji="0" lang="fr-FR"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 </a:t>
            </a:r>
            <a:r>
              <a:rPr kumimoji="0" lang="fr-FR" sz="1300" b="1" i="0" u="none" strike="noStrike" kern="1200" cap="none" spc="0" normalizeH="0" baseline="0" noProof="0" dirty="0">
                <a:ln>
                  <a:noFill/>
                </a:ln>
                <a:solidFill>
                  <a:srgbClr val="E0218A"/>
                </a:solidFill>
                <a:effectLst/>
                <a:uLnTx/>
                <a:uFillTx/>
                <a:latin typeface="Calibri"/>
                <a:ea typeface="Arial" panose="020B0604020202020204" pitchFamily="34" charset="0"/>
                <a:cs typeface="+mn-cs"/>
              </a:rPr>
              <a:t>pour se rendre au travail</a:t>
            </a:r>
            <a:r>
              <a:rPr kumimoji="0" lang="fr-FR"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 et près de 7 millions d’Italiens se rendent en France chaque année pour tourisme ou travail </a:t>
            </a:r>
            <a:r>
              <a:rPr kumimoji="0" lang="fr-FR" sz="1300" b="0" i="1"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(Ambassade de FR en Italie, 2026)</a:t>
            </a:r>
            <a:r>
              <a:rPr kumimoji="0" lang="fr-FR"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 </a:t>
            </a:r>
          </a:p>
          <a:p>
            <a:pPr marL="171450" marR="0" lvl="0" indent="-171450" algn="just" defTabSz="914400" rtl="0" eaLnBrk="1" fontAlgn="auto" latinLnBrk="0" hangingPunct="1">
              <a:lnSpc>
                <a:spcPct val="115000"/>
              </a:lnSpc>
              <a:spcBef>
                <a:spcPts val="0"/>
              </a:spcBef>
              <a:spcAft>
                <a:spcPts val="650"/>
              </a:spcAft>
              <a:buClrTx/>
              <a:buSzTx/>
              <a:buFont typeface="Arial" panose="020B0604020202020204" pitchFamily="34" charset="0"/>
              <a:buChar char="•"/>
              <a:tabLst/>
              <a:defRPr/>
            </a:pPr>
            <a:r>
              <a:rPr kumimoji="0" lang="fr-FR"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Les tunnels du Fréjus (dont la seconde galerie autoroutière est désormais ouverte) et du Mont-Blanc constituent les artères de ces échanges, appelés à se renforcer avec le corridor ferroviaire Turin-Lyon </a:t>
            </a:r>
            <a:r>
              <a:rPr kumimoji="0" lang="fr-FR" sz="1300" b="0" i="1"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(Il Sole 24 Ore, 2025)</a:t>
            </a:r>
            <a:r>
              <a:rPr kumimoji="0" lang="fr-FR"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 </a:t>
            </a:r>
          </a:p>
          <a:p>
            <a:pPr marL="171450" marR="0" lvl="0" indent="-171450" algn="just" defTabSz="914400" rtl="0" eaLnBrk="1" fontAlgn="auto" latinLnBrk="0" hangingPunct="1">
              <a:lnSpc>
                <a:spcPct val="115000"/>
              </a:lnSpc>
              <a:spcBef>
                <a:spcPts val="0"/>
              </a:spcBef>
              <a:spcAft>
                <a:spcPts val="650"/>
              </a:spcAft>
              <a:buClrTx/>
              <a:buSzTx/>
              <a:buFont typeface="Arial" panose="020B0604020202020204" pitchFamily="34" charset="0"/>
              <a:buChar char="•"/>
              <a:tabLst/>
              <a:defRPr/>
            </a:pPr>
            <a:r>
              <a:rPr kumimoji="0" lang="fr-FR"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Signe concret de cette intégration : la France est le premier marché d’exportation de l’agroalimentaire de Cuneo.</a:t>
            </a:r>
          </a:p>
        </p:txBody>
      </p:sp>
      <p:sp>
        <p:nvSpPr>
          <p:cNvPr id="11" name="ZoneTexte 10">
            <a:extLst>
              <a:ext uri="{FF2B5EF4-FFF2-40B4-BE49-F238E27FC236}">
                <a16:creationId xmlns:a16="http://schemas.microsoft.com/office/drawing/2014/main" id="{C4FF1FD2-AE4B-1C45-ECE7-D2AFE8E9381C}"/>
              </a:ext>
            </a:extLst>
          </p:cNvPr>
          <p:cNvSpPr txBox="1"/>
          <p:nvPr/>
        </p:nvSpPr>
        <p:spPr>
          <a:xfrm>
            <a:off x="4572000" y="855590"/>
            <a:ext cx="4475937" cy="3568990"/>
          </a:xfrm>
          <a:prstGeom prst="rect">
            <a:avLst/>
          </a:prstGeom>
          <a:solidFill>
            <a:srgbClr val="E4F1DC"/>
          </a:solidFill>
        </p:spPr>
        <p:txBody>
          <a:bodyPr wrap="square">
            <a:spAutoFit/>
          </a:bodyPr>
          <a:lstStyle/>
          <a:p>
            <a:pPr marL="0" marR="0" lvl="0" indent="0" algn="just" defTabSz="914400" rtl="0" eaLnBrk="1" fontAlgn="auto" latinLnBrk="0" hangingPunct="1">
              <a:lnSpc>
                <a:spcPct val="115000"/>
              </a:lnSpc>
              <a:spcBef>
                <a:spcPts val="0"/>
              </a:spcBef>
              <a:spcAft>
                <a:spcPts val="650"/>
              </a:spcAft>
              <a:buClrTx/>
              <a:buSzTx/>
              <a:buFontTx/>
              <a:buNone/>
              <a:tabLst/>
              <a:defRPr/>
            </a:pPr>
            <a:r>
              <a:rPr kumimoji="0" lang="it-IT"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Per dimostrare che </a:t>
            </a:r>
            <a:r>
              <a:rPr kumimoji="0" lang="it-IT" sz="1300" b="1"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i due versanti costituiscono effettivamente un unico spazio</a:t>
            </a:r>
            <a:r>
              <a:rPr kumimoji="0" lang="it-IT"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 ecco alcuni dati di riferimento: </a:t>
            </a:r>
          </a:p>
          <a:p>
            <a:pPr marL="171450" marR="0" lvl="0" indent="-171450" algn="just" defTabSz="914400" rtl="0" eaLnBrk="1" fontAlgn="auto" latinLnBrk="0" hangingPunct="1">
              <a:lnSpc>
                <a:spcPct val="115000"/>
              </a:lnSpc>
              <a:spcBef>
                <a:spcPts val="0"/>
              </a:spcBef>
              <a:spcAft>
                <a:spcPts val="650"/>
              </a:spcAft>
              <a:buClrTx/>
              <a:buSzTx/>
              <a:buFont typeface="Arial" panose="020B0604020202020204" pitchFamily="34" charset="0"/>
              <a:buChar char="•"/>
              <a:tabLst/>
              <a:defRPr/>
            </a:pPr>
            <a:r>
              <a:rPr lang="it-IT" sz="1300" kern="1200" dirty="0">
                <a:solidFill>
                  <a:prstClr val="black"/>
                </a:solidFill>
                <a:latin typeface="Calibri"/>
                <a:ea typeface="Arial" panose="020B0604020202020204" pitchFamily="34" charset="0"/>
                <a:cs typeface="+mn-cs"/>
              </a:rPr>
              <a:t>C</a:t>
            </a:r>
            <a:r>
              <a:rPr kumimoji="0" lang="it-IT"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irca </a:t>
            </a:r>
            <a:r>
              <a:rPr kumimoji="0" lang="it-IT" sz="1300" b="1" i="0" u="none" strike="noStrike" kern="1200" cap="none" spc="0" normalizeH="0" baseline="0" noProof="0" dirty="0">
                <a:ln>
                  <a:noFill/>
                </a:ln>
                <a:solidFill>
                  <a:srgbClr val="3AB493"/>
                </a:solidFill>
                <a:effectLst/>
                <a:uLnTx/>
                <a:uFillTx/>
                <a:latin typeface="Calibri"/>
                <a:ea typeface="Arial" panose="020B0604020202020204" pitchFamily="34" charset="0"/>
                <a:cs typeface="+mn-cs"/>
              </a:rPr>
              <a:t>4.000 lavoratori attraversano ogni giorno il confine franco-italiano per recarsi al lavoro</a:t>
            </a:r>
            <a:r>
              <a:rPr kumimoji="0" lang="it-IT"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 e quasi 7 milioni di italiani si recano in Francia ogni anno per turismo o per lavoro (</a:t>
            </a:r>
            <a:r>
              <a:rPr kumimoji="0" lang="it-IT" sz="1300" b="0" i="1"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Ambasciata di Francia in Italia, 2026</a:t>
            </a:r>
            <a:r>
              <a:rPr kumimoji="0" lang="it-IT"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 </a:t>
            </a:r>
          </a:p>
          <a:p>
            <a:pPr marL="171450" marR="0" lvl="0" indent="-171450" algn="just" defTabSz="914400" rtl="0" eaLnBrk="1" fontAlgn="auto" latinLnBrk="0" hangingPunct="1">
              <a:lnSpc>
                <a:spcPct val="115000"/>
              </a:lnSpc>
              <a:spcBef>
                <a:spcPts val="0"/>
              </a:spcBef>
              <a:spcAft>
                <a:spcPts val="650"/>
              </a:spcAft>
              <a:buClrTx/>
              <a:buSzTx/>
              <a:buFont typeface="Arial" panose="020B0604020202020204" pitchFamily="34" charset="0"/>
              <a:buChar char="•"/>
              <a:tabLst/>
              <a:defRPr/>
            </a:pPr>
            <a:r>
              <a:rPr kumimoji="0" lang="it-IT"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I trafori / gallerie del Fréjus (la cui seconda galleria autostradale è ormai aperta) e del Monte Bianco costituiscono le arterie di questi scambi, destinati a rafforzarsi con il corridoio ferroviario Torino-Lione (</a:t>
            </a:r>
            <a:r>
              <a:rPr kumimoji="0" lang="it-IT" sz="1300" b="0" i="1"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Il Sole 24 Ore, 2025</a:t>
            </a:r>
            <a:r>
              <a:rPr kumimoji="0" lang="it-IT"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a:t>
            </a:r>
          </a:p>
          <a:p>
            <a:pPr marL="171450" marR="0" lvl="0" indent="-171450" algn="just" defTabSz="914400" rtl="0" eaLnBrk="1" fontAlgn="auto" latinLnBrk="0" hangingPunct="1">
              <a:lnSpc>
                <a:spcPct val="115000"/>
              </a:lnSpc>
              <a:spcBef>
                <a:spcPts val="0"/>
              </a:spcBef>
              <a:spcAft>
                <a:spcPts val="650"/>
              </a:spcAft>
              <a:buClrTx/>
              <a:buSzTx/>
              <a:buFont typeface="Arial" panose="020B0604020202020204" pitchFamily="34" charset="0"/>
              <a:buChar char="•"/>
              <a:tabLst/>
              <a:defRPr/>
            </a:pPr>
            <a:r>
              <a:rPr kumimoji="0" lang="it-IT" sz="1300" b="0" i="0" u="none" strike="noStrike" kern="1200" cap="none" spc="0" normalizeH="0" baseline="0" noProof="0" dirty="0">
                <a:ln>
                  <a:noFill/>
                </a:ln>
                <a:solidFill>
                  <a:prstClr val="black"/>
                </a:solidFill>
                <a:effectLst/>
                <a:uLnTx/>
                <a:uFillTx/>
                <a:latin typeface="Calibri"/>
                <a:ea typeface="Arial" panose="020B0604020202020204" pitchFamily="34" charset="0"/>
                <a:cs typeface="+mn-cs"/>
              </a:rPr>
              <a:t>Segno concreto di questa integrazione: la Francia è il primo mercato di esportazione dei prodotti agroalimentari di Cuneo.</a:t>
            </a:r>
          </a:p>
        </p:txBody>
      </p:sp>
      <p:pic>
        <p:nvPicPr>
          <p:cNvPr id="5" name="Image 4" descr="graphique polyligne sous loupe, icône d'analyse de données 10398690 Art ...">
            <a:extLst>
              <a:ext uri="{FF2B5EF4-FFF2-40B4-BE49-F238E27FC236}">
                <a16:creationId xmlns:a16="http://schemas.microsoft.com/office/drawing/2014/main" id="{EB0F6328-32C8-FE5B-E970-3219B42FD12D}"/>
              </a:ext>
            </a:extLst>
          </p:cNvPr>
          <p:cNvPicPr>
            <a:picLocks noChangeAspect="1"/>
          </p:cNvPicPr>
          <p:nvPr/>
        </p:nvPicPr>
        <p:blipFill>
          <a:blip r:embed="rId3"/>
          <a:stretch>
            <a:fillRect/>
          </a:stretch>
        </p:blipFill>
        <p:spPr>
          <a:xfrm>
            <a:off x="6989509" y="23198"/>
            <a:ext cx="757486" cy="757486"/>
          </a:xfrm>
          <a:prstGeom prst="rect">
            <a:avLst/>
          </a:prstGeom>
        </p:spPr>
      </p:pic>
      <p:sp>
        <p:nvSpPr>
          <p:cNvPr id="6" name="Shape 0">
            <a:extLst>
              <a:ext uri="{FF2B5EF4-FFF2-40B4-BE49-F238E27FC236}">
                <a16:creationId xmlns:a16="http://schemas.microsoft.com/office/drawing/2014/main" id="{597CAF3B-11E9-E84D-0CAD-E139A3F9426D}"/>
              </a:ext>
            </a:extLst>
          </p:cNvPr>
          <p:cNvSpPr/>
          <p:nvPr/>
        </p:nvSpPr>
        <p:spPr>
          <a:xfrm>
            <a:off x="274320" y="231479"/>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26439468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1051560" y="-51134"/>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Acteurs &amp;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compétences</a:t>
            </a: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 Autorités &amp; consulaires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Attori e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competenze</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 Enti pubblici e consolari</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 3"/>
          <p:cNvSpPr/>
          <p:nvPr/>
        </p:nvSpPr>
        <p:spPr>
          <a:xfrm>
            <a:off x="133565" y="914590"/>
            <a:ext cx="7387118" cy="585458"/>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Point clé — </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 répartition des compétences économiques diffère entre la France et l’Italie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Punto chiave — </a:t>
            </a:r>
            <a:r>
              <a:rPr kumimoji="0" lang="it-IT" b="0"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La ripartizione delle competenze in materia economica differisce tra Francia e Italia</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 4"/>
          <p:cNvSpPr/>
          <p:nvPr/>
        </p:nvSpPr>
        <p:spPr>
          <a:xfrm>
            <a:off x="133564" y="1589113"/>
            <a:ext cx="4305930" cy="2842650"/>
          </a:xfrm>
          <a:prstGeom prst="roundRect">
            <a:avLst>
              <a:gd name="adj" fmla="val 2222"/>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France
</a:t>
            </a:r>
            <a:r>
              <a:rPr kumimoji="0" lang="fr-FR" sz="1300" b="0"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La compétence de développement économique est partagée entre plusieurs niveaux (dont la Région en chef de file depuis la loi </a:t>
            </a:r>
            <a:r>
              <a:rPr kumimoji="0" lang="fr-FR" sz="1300" b="0" i="0" u="none" strike="noStrike" kern="1200" cap="none" spc="0" normalizeH="0" baseline="0" noProof="0" dirty="0" err="1">
                <a:ln>
                  <a:noFill/>
                </a:ln>
                <a:solidFill>
                  <a:prstClr val="black"/>
                </a:solidFill>
                <a:effectLst/>
                <a:uLnTx/>
                <a:uFillTx/>
                <a:latin typeface="Calibri" pitchFamily="34" charset="0"/>
                <a:ea typeface="Calibri" pitchFamily="34" charset="-122"/>
                <a:cs typeface="Calibri" pitchFamily="34" charset="-120"/>
              </a:rPr>
              <a:t>NOTRe</a:t>
            </a:r>
            <a:r>
              <a:rPr kumimoji="0" lang="fr-FR" sz="1300" b="0"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 et s’appuie sur un réseau consulaire spécialisé en trois branches. </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fr-FR"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endParaRP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Autorités</a:t>
            </a:r>
            <a:r>
              <a:rPr kumimoji="0" lang="en-US"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locales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Région : chef de file du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développement</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économique
• Département, EPCI, communes</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Structures consulaires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Trois réseaux distincts : CCI (commerce/industrie), CMA (artisanat), Chambre d’agriculture</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5"/>
          <p:cNvSpPr/>
          <p:nvPr/>
        </p:nvSpPr>
        <p:spPr>
          <a:xfrm>
            <a:off x="4578144" y="1586155"/>
            <a:ext cx="4302333" cy="2839575"/>
          </a:xfrm>
          <a:prstGeom prst="roundRect">
            <a:avLst>
              <a:gd name="adj" fmla="val 2222"/>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Francia
</a:t>
            </a:r>
            <a:r>
              <a:rPr kumimoji="0" lang="it-IT" sz="1300" b="0"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La competenza in materia di sviluppo economico è ripartita tra diversi livelli (tra cui la Regione, che riveste un ruolo di primo piano sin dall’entrata in vigore della legge NOTRe) e si avvale di una rete consolare specializzata in tre settori. </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it-IT" sz="13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endParaRP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Enti locali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Regione :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capofila</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dello</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sviluppo</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economico</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Dipartimento</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EPCI,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comuni</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3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Strutture consolari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Tre </a:t>
            </a:r>
            <a:r>
              <a:rPr kumimoji="0" lang="it-IT"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reti distinte: CCI (commercio/industria), CMA (artigianato), Camera dell’agricoltura</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pic>
        <p:nvPicPr>
          <p:cNvPr id="8" name="Image 7" descr="LOGO CCI SAVOIE | HESILMA">
            <a:extLst>
              <a:ext uri="{FF2B5EF4-FFF2-40B4-BE49-F238E27FC236}">
                <a16:creationId xmlns:a16="http://schemas.microsoft.com/office/drawing/2014/main" id="{0BA314A2-E0F3-7E81-3533-777F540FEEDB}"/>
              </a:ext>
            </a:extLst>
          </p:cNvPr>
          <p:cNvPicPr>
            <a:picLocks noChangeAspect="1"/>
          </p:cNvPicPr>
          <p:nvPr/>
        </p:nvPicPr>
        <p:blipFill>
          <a:blip r:embed="rId3"/>
          <a:srcRect t="10570" r="8561" b="17484"/>
          <a:stretch>
            <a:fillRect/>
          </a:stretch>
        </p:blipFill>
        <p:spPr>
          <a:xfrm>
            <a:off x="4043652" y="4571708"/>
            <a:ext cx="1340005" cy="410018"/>
          </a:xfrm>
          <a:prstGeom prst="rect">
            <a:avLst/>
          </a:prstGeom>
        </p:spPr>
      </p:pic>
      <p:pic>
        <p:nvPicPr>
          <p:cNvPr id="9" name="Image 8" descr="Les partenaires du PACTE pour le Climat">
            <a:extLst>
              <a:ext uri="{FF2B5EF4-FFF2-40B4-BE49-F238E27FC236}">
                <a16:creationId xmlns:a16="http://schemas.microsoft.com/office/drawing/2014/main" id="{B02D3143-72DE-EF01-8C9E-AB6BC6BC25A3}"/>
              </a:ext>
            </a:extLst>
          </p:cNvPr>
          <p:cNvPicPr>
            <a:picLocks noChangeAspect="1"/>
          </p:cNvPicPr>
          <p:nvPr/>
        </p:nvPicPr>
        <p:blipFill>
          <a:blip r:embed="rId4"/>
          <a:stretch>
            <a:fillRect/>
          </a:stretch>
        </p:blipFill>
        <p:spPr>
          <a:xfrm>
            <a:off x="3322109" y="4409935"/>
            <a:ext cx="562400" cy="733565"/>
          </a:xfrm>
          <a:prstGeom prst="rect">
            <a:avLst/>
          </a:prstGeom>
        </p:spPr>
      </p:pic>
      <p:pic>
        <p:nvPicPr>
          <p:cNvPr id="12" name="Image 11" descr="Chambre d'agriculture des Alpes-de-Haute-Provence - Chambre d ...">
            <a:extLst>
              <a:ext uri="{FF2B5EF4-FFF2-40B4-BE49-F238E27FC236}">
                <a16:creationId xmlns:a16="http://schemas.microsoft.com/office/drawing/2014/main" id="{B894D60A-6541-0AD8-B0A8-D759A4B172A2}"/>
              </a:ext>
            </a:extLst>
          </p:cNvPr>
          <p:cNvPicPr>
            <a:picLocks noChangeAspect="1"/>
          </p:cNvPicPr>
          <p:nvPr/>
        </p:nvPicPr>
        <p:blipFill>
          <a:blip r:embed="rId5"/>
          <a:stretch>
            <a:fillRect/>
          </a:stretch>
        </p:blipFill>
        <p:spPr>
          <a:xfrm>
            <a:off x="5397458" y="4442706"/>
            <a:ext cx="1708574" cy="670569"/>
          </a:xfrm>
          <a:prstGeom prst="rect">
            <a:avLst/>
          </a:prstGeom>
        </p:spPr>
      </p:pic>
      <p:pic>
        <p:nvPicPr>
          <p:cNvPr id="13" name="Image 12" descr="France - Free flags icons">
            <a:extLst>
              <a:ext uri="{FF2B5EF4-FFF2-40B4-BE49-F238E27FC236}">
                <a16:creationId xmlns:a16="http://schemas.microsoft.com/office/drawing/2014/main" id="{0E407885-FC41-6553-6758-9B3B8DBF4EBE}"/>
              </a:ext>
            </a:extLst>
          </p:cNvPr>
          <p:cNvPicPr>
            <a:picLocks noChangeAspect="1"/>
          </p:cNvPicPr>
          <p:nvPr/>
        </p:nvPicPr>
        <p:blipFill>
          <a:blip r:embed="rId6"/>
          <a:stretch>
            <a:fillRect/>
          </a:stretch>
        </p:blipFill>
        <p:spPr>
          <a:xfrm>
            <a:off x="7749844" y="917784"/>
            <a:ext cx="522393" cy="522393"/>
          </a:xfrm>
          <a:prstGeom prst="rect">
            <a:avLst/>
          </a:prstGeom>
        </p:spPr>
      </p:pic>
      <p:sp>
        <p:nvSpPr>
          <p:cNvPr id="10" name="Shape 0">
            <a:extLst>
              <a:ext uri="{FF2B5EF4-FFF2-40B4-BE49-F238E27FC236}">
                <a16:creationId xmlns:a16="http://schemas.microsoft.com/office/drawing/2014/main" id="{7FB59808-2148-9567-BA6D-32984EDF7B27}"/>
              </a:ext>
            </a:extLst>
          </p:cNvPr>
          <p:cNvSpPr/>
          <p:nvPr/>
        </p:nvSpPr>
        <p:spPr>
          <a:xfrm>
            <a:off x="274320" y="231479"/>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 name="Image 1" descr="LES TROPHEES DU COMMERCE">
            <a:extLst>
              <a:ext uri="{FF2B5EF4-FFF2-40B4-BE49-F238E27FC236}">
                <a16:creationId xmlns:a16="http://schemas.microsoft.com/office/drawing/2014/main" id="{E142A38F-4802-5462-446E-C7BF3930D669}"/>
              </a:ext>
            </a:extLst>
          </p:cNvPr>
          <p:cNvPicPr>
            <a:picLocks noChangeAspect="1"/>
          </p:cNvPicPr>
          <p:nvPr/>
        </p:nvPicPr>
        <p:blipFill>
          <a:blip r:embed="rId7"/>
          <a:stretch>
            <a:fillRect/>
          </a:stretch>
        </p:blipFill>
        <p:spPr>
          <a:xfrm>
            <a:off x="7284889" y="4425730"/>
            <a:ext cx="1250950" cy="68754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742C5-8EEC-6523-B8C6-6839F5FE10C1}"/>
            </a:ext>
          </a:extLst>
        </p:cNvPr>
        <p:cNvGrpSpPr/>
        <p:nvPr/>
      </p:nvGrpSpPr>
      <p:grpSpPr>
        <a:xfrm>
          <a:off x="0" y="0"/>
          <a:ext cx="0" cy="0"/>
          <a:chOff x="0" y="0"/>
          <a:chExt cx="0" cy="0"/>
        </a:xfrm>
      </p:grpSpPr>
      <p:sp>
        <p:nvSpPr>
          <p:cNvPr id="4" name="Text 2">
            <a:extLst>
              <a:ext uri="{FF2B5EF4-FFF2-40B4-BE49-F238E27FC236}">
                <a16:creationId xmlns:a16="http://schemas.microsoft.com/office/drawing/2014/main" id="{E2347C99-2A86-6909-6026-32087D5C7CCE}"/>
              </a:ext>
            </a:extLst>
          </p:cNvPr>
          <p:cNvSpPr/>
          <p:nvPr/>
        </p:nvSpPr>
        <p:spPr>
          <a:xfrm>
            <a:off x="961300" y="4539"/>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Acteurs &amp;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compétences</a:t>
            </a: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 Autorités &amp; consulaires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Attori e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competenze</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 Enti pubblici e consolari</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 3">
            <a:extLst>
              <a:ext uri="{FF2B5EF4-FFF2-40B4-BE49-F238E27FC236}">
                <a16:creationId xmlns:a16="http://schemas.microsoft.com/office/drawing/2014/main" id="{C582F150-FF04-75D2-7825-A9CFA14AE8FE}"/>
              </a:ext>
            </a:extLst>
          </p:cNvPr>
          <p:cNvSpPr/>
          <p:nvPr/>
        </p:nvSpPr>
        <p:spPr>
          <a:xfrm>
            <a:off x="181136" y="940745"/>
            <a:ext cx="7442289" cy="470064"/>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Point clé — </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 répartition des compétences économiques diffère entre la France et l’Italie</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Punto chiave — </a:t>
            </a:r>
            <a:r>
              <a:rPr kumimoji="0" lang="it-IT" b="0"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La ripartizione delle competenze in materia economica differisce tra Francia e Italia</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 4">
            <a:extLst>
              <a:ext uri="{FF2B5EF4-FFF2-40B4-BE49-F238E27FC236}">
                <a16:creationId xmlns:a16="http://schemas.microsoft.com/office/drawing/2014/main" id="{37CF811D-9EB9-C69B-AF49-971D76C54738}"/>
              </a:ext>
            </a:extLst>
          </p:cNvPr>
          <p:cNvSpPr/>
          <p:nvPr/>
        </p:nvSpPr>
        <p:spPr>
          <a:xfrm>
            <a:off x="181136" y="1521741"/>
            <a:ext cx="4581706" cy="2779778"/>
          </a:xfrm>
          <a:prstGeom prst="roundRect">
            <a:avLst>
              <a:gd name="adj" fmla="val 2222"/>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Italie
</a:t>
            </a:r>
            <a:r>
              <a:rPr kumimoji="0" lang="fr-FR" sz="1300" b="0"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les Régions disposent de compétences plus larges et la Camera di </a:t>
            </a:r>
            <a:r>
              <a:rPr kumimoji="0" lang="fr-FR" sz="1300" b="0" i="0" u="none" strike="noStrike" kern="1200" cap="none" spc="0" normalizeH="0" baseline="0" noProof="0" dirty="0" err="1">
                <a:ln>
                  <a:noFill/>
                </a:ln>
                <a:solidFill>
                  <a:prstClr val="black"/>
                </a:solidFill>
                <a:effectLst/>
                <a:uLnTx/>
                <a:uFillTx/>
                <a:latin typeface="Calibri" pitchFamily="34" charset="0"/>
                <a:ea typeface="Calibri" pitchFamily="34" charset="-122"/>
                <a:cs typeface="Calibri" pitchFamily="34" charset="-120"/>
              </a:rPr>
              <a:t>commercio</a:t>
            </a:r>
            <a:r>
              <a:rPr kumimoji="0" lang="fr-FR" sz="1300" b="0"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 regroupe des fonctions unifiées.</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fr-FR"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endParaRP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3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Autorités</a:t>
            </a:r>
            <a:r>
              <a:rPr kumimoji="0" lang="en-US"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locales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Région : compétences élargies en matière de développement économique</a:t>
            </a: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Ville métropolitaine / Province, Union de communes de montagne, Communes</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Structures consulaires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Chambre de commerce à fonction unifiée (Registre des entreprises), réseau </a:t>
            </a:r>
            <a:r>
              <a:rPr kumimoji="0" lang="fr-FR"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Unioncamere</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5">
            <a:extLst>
              <a:ext uri="{FF2B5EF4-FFF2-40B4-BE49-F238E27FC236}">
                <a16:creationId xmlns:a16="http://schemas.microsoft.com/office/drawing/2014/main" id="{7EB9F5EE-AD6C-EB40-E05B-19BA430EEC05}"/>
              </a:ext>
            </a:extLst>
          </p:cNvPr>
          <p:cNvSpPr/>
          <p:nvPr/>
        </p:nvSpPr>
        <p:spPr>
          <a:xfrm>
            <a:off x="4938940" y="1544952"/>
            <a:ext cx="4023360" cy="2675388"/>
          </a:xfrm>
          <a:prstGeom prst="roundRect">
            <a:avLst>
              <a:gd name="adj" fmla="val 2222"/>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Italia
</a:t>
            </a:r>
            <a:r>
              <a:rPr kumimoji="0" lang="it-IT" sz="1300" b="0"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le Regioni dispongono di competenze più ampie e la Camera di commercio riunisce funzioni unificate</a:t>
            </a:r>
            <a:r>
              <a:rPr kumimoji="0" lang="fr-FR" sz="1300" b="0" i="0" u="none" strike="noStrike" kern="1200" cap="none" spc="0" normalizeH="0" baseline="0" noProof="0" dirty="0">
                <a:ln>
                  <a:noFill/>
                </a:ln>
                <a:solidFill>
                  <a:prstClr val="black"/>
                </a:solidFill>
                <a:effectLst/>
                <a:uLnTx/>
                <a:uFillTx/>
                <a:latin typeface="Calibri" pitchFamily="34" charset="0"/>
                <a:ea typeface="Calibri" pitchFamily="34" charset="-122"/>
                <a:cs typeface="Calibri" pitchFamily="34" charset="-120"/>
              </a:rPr>
              <a:t>.</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Enti locali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Regione : competenze estese sullo sviluppo economico
• Città metropolitana / Provincia, Unione montana, Comuni
</a:t>
            </a:r>
            <a:r>
              <a:rPr kumimoji="0" lang="en-US" sz="13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Strutture consolari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Camera di commercio a funzione unificata (Registro Imprese), rete Unioncamere</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E108BE82-7A6D-761B-3AA8-240231E6A283}"/>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pic>
        <p:nvPicPr>
          <p:cNvPr id="8" name="Image 7" descr="Unioncamere Logo">
            <a:extLst>
              <a:ext uri="{FF2B5EF4-FFF2-40B4-BE49-F238E27FC236}">
                <a16:creationId xmlns:a16="http://schemas.microsoft.com/office/drawing/2014/main" id="{724C6179-438C-898D-0F8C-3213EECD6269}"/>
              </a:ext>
            </a:extLst>
          </p:cNvPr>
          <p:cNvPicPr>
            <a:picLocks noChangeAspect="1"/>
          </p:cNvPicPr>
          <p:nvPr/>
        </p:nvPicPr>
        <p:blipFill>
          <a:blip r:embed="rId3"/>
          <a:stretch>
            <a:fillRect/>
          </a:stretch>
        </p:blipFill>
        <p:spPr>
          <a:xfrm>
            <a:off x="3948086" y="4602287"/>
            <a:ext cx="990854" cy="470064"/>
          </a:xfrm>
          <a:prstGeom prst="rect">
            <a:avLst/>
          </a:prstGeom>
        </p:spPr>
      </p:pic>
      <p:pic>
        <p:nvPicPr>
          <p:cNvPr id="10" name="Image 9" descr="Il nuovo logo istituzionale della Camera di Commercio di Cuneo - www ...">
            <a:extLst>
              <a:ext uri="{FF2B5EF4-FFF2-40B4-BE49-F238E27FC236}">
                <a16:creationId xmlns:a16="http://schemas.microsoft.com/office/drawing/2014/main" id="{1A4C22CF-AAC7-3B52-4E48-152E1A7A40AE}"/>
              </a:ext>
            </a:extLst>
          </p:cNvPr>
          <p:cNvPicPr>
            <a:picLocks noChangeAspect="1"/>
          </p:cNvPicPr>
          <p:nvPr/>
        </p:nvPicPr>
        <p:blipFill>
          <a:blip r:embed="rId4"/>
          <a:srcRect l="6373" t="31784" r="6475" b="30225"/>
          <a:stretch>
            <a:fillRect/>
          </a:stretch>
        </p:blipFill>
        <p:spPr>
          <a:xfrm>
            <a:off x="1358779" y="4551419"/>
            <a:ext cx="2501255" cy="571800"/>
          </a:xfrm>
          <a:prstGeom prst="rect">
            <a:avLst/>
          </a:prstGeom>
        </p:spPr>
      </p:pic>
      <p:pic>
        <p:nvPicPr>
          <p:cNvPr id="11" name="Image 10" descr="Flag, italy icon - Download on Iconfinder on Iconfinder">
            <a:extLst>
              <a:ext uri="{FF2B5EF4-FFF2-40B4-BE49-F238E27FC236}">
                <a16:creationId xmlns:a16="http://schemas.microsoft.com/office/drawing/2014/main" id="{7C63FAF2-2DC8-DBF5-0DC5-833BC088CA79}"/>
              </a:ext>
            </a:extLst>
          </p:cNvPr>
          <p:cNvPicPr>
            <a:picLocks noChangeAspect="1"/>
          </p:cNvPicPr>
          <p:nvPr/>
        </p:nvPicPr>
        <p:blipFill>
          <a:blip r:embed="rId5"/>
          <a:stretch>
            <a:fillRect/>
          </a:stretch>
        </p:blipFill>
        <p:spPr>
          <a:xfrm>
            <a:off x="7785221" y="918939"/>
            <a:ext cx="522712" cy="522712"/>
          </a:xfrm>
          <a:prstGeom prst="rect">
            <a:avLst/>
          </a:prstGeom>
        </p:spPr>
      </p:pic>
      <p:pic>
        <p:nvPicPr>
          <p:cNvPr id="14" name="Image 13" descr="Aucune description de photo disponible.">
            <a:extLst>
              <a:ext uri="{FF2B5EF4-FFF2-40B4-BE49-F238E27FC236}">
                <a16:creationId xmlns:a16="http://schemas.microsoft.com/office/drawing/2014/main" id="{11BD5127-3D60-B063-68ED-7A78B23779A5}"/>
              </a:ext>
            </a:extLst>
          </p:cNvPr>
          <p:cNvPicPr>
            <a:picLocks noChangeAspect="1"/>
          </p:cNvPicPr>
          <p:nvPr/>
        </p:nvPicPr>
        <p:blipFill>
          <a:blip r:embed="rId6"/>
          <a:srcRect t="36432" b="40250"/>
          <a:stretch>
            <a:fillRect/>
          </a:stretch>
        </p:blipFill>
        <p:spPr>
          <a:xfrm>
            <a:off x="5119067" y="4478385"/>
            <a:ext cx="2666154" cy="621706"/>
          </a:xfrm>
          <a:prstGeom prst="rect">
            <a:avLst/>
          </a:prstGeom>
        </p:spPr>
      </p:pic>
      <p:sp>
        <p:nvSpPr>
          <p:cNvPr id="9" name="Shape 0">
            <a:extLst>
              <a:ext uri="{FF2B5EF4-FFF2-40B4-BE49-F238E27FC236}">
                <a16:creationId xmlns:a16="http://schemas.microsoft.com/office/drawing/2014/main" id="{4625ECF5-02C5-3F90-22F5-F7AF81AF8A29}"/>
              </a:ext>
            </a:extLst>
          </p:cNvPr>
          <p:cNvSpPr/>
          <p:nvPr/>
        </p:nvSpPr>
        <p:spPr>
          <a:xfrm>
            <a:off x="274320" y="231479"/>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5752985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2"/>
          <p:cNvSpPr/>
          <p:nvPr/>
        </p:nvSpPr>
        <p:spPr>
          <a:xfrm>
            <a:off x="1051560" y="-36573"/>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Acteurs &amp;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compétences</a:t>
            </a: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 Innovation &amp; réseaux</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Attori e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competenze</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 Innovazione e reti</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pic>
        <p:nvPicPr>
          <p:cNvPr id="14" name="Image 13" descr="Mentions légales | Minalogic">
            <a:extLst>
              <a:ext uri="{FF2B5EF4-FFF2-40B4-BE49-F238E27FC236}">
                <a16:creationId xmlns:a16="http://schemas.microsoft.com/office/drawing/2014/main" id="{CAD15A41-803D-8949-F9DC-3D65A3CEC465}"/>
              </a:ext>
            </a:extLst>
          </p:cNvPr>
          <p:cNvPicPr>
            <a:picLocks noChangeAspect="1"/>
          </p:cNvPicPr>
          <p:nvPr/>
        </p:nvPicPr>
        <p:blipFill>
          <a:blip r:embed="rId3"/>
          <a:stretch>
            <a:fillRect/>
          </a:stretch>
        </p:blipFill>
        <p:spPr>
          <a:xfrm>
            <a:off x="274320" y="4281195"/>
            <a:ext cx="930682" cy="763637"/>
          </a:xfrm>
          <a:prstGeom prst="rect">
            <a:avLst/>
          </a:prstGeom>
        </p:spPr>
      </p:pic>
      <p:pic>
        <p:nvPicPr>
          <p:cNvPr id="15" name="Image 14" descr="mont-blanc-industries-logo - Rochexpo">
            <a:extLst>
              <a:ext uri="{FF2B5EF4-FFF2-40B4-BE49-F238E27FC236}">
                <a16:creationId xmlns:a16="http://schemas.microsoft.com/office/drawing/2014/main" id="{6B9F0A9E-3ABA-6EF5-F614-BF4007CAB52A}"/>
              </a:ext>
            </a:extLst>
          </p:cNvPr>
          <p:cNvPicPr>
            <a:picLocks noChangeAspect="1"/>
          </p:cNvPicPr>
          <p:nvPr/>
        </p:nvPicPr>
        <p:blipFill>
          <a:blip r:embed="rId4"/>
          <a:srcRect t="14566"/>
          <a:stretch>
            <a:fillRect/>
          </a:stretch>
        </p:blipFill>
        <p:spPr>
          <a:xfrm>
            <a:off x="1581071" y="4231178"/>
            <a:ext cx="1010921" cy="863672"/>
          </a:xfrm>
          <a:prstGeom prst="rect">
            <a:avLst/>
          </a:prstGeom>
        </p:spPr>
      </p:pic>
      <p:sp>
        <p:nvSpPr>
          <p:cNvPr id="23" name="Text 3">
            <a:extLst>
              <a:ext uri="{FF2B5EF4-FFF2-40B4-BE49-F238E27FC236}">
                <a16:creationId xmlns:a16="http://schemas.microsoft.com/office/drawing/2014/main" id="{29C2B79C-778A-6DF0-FB8E-E7C1B3830837}"/>
              </a:ext>
            </a:extLst>
          </p:cNvPr>
          <p:cNvSpPr/>
          <p:nvPr/>
        </p:nvSpPr>
        <p:spPr>
          <a:xfrm>
            <a:off x="82192" y="825034"/>
            <a:ext cx="4398367" cy="3273069"/>
          </a:xfrm>
          <a:prstGeom prst="roundRect">
            <a:avLst>
              <a:gd name="adj" fmla="val 1754"/>
            </a:avLst>
          </a:prstGeom>
          <a:solidFill>
            <a:srgbClr val="FCF3D6"/>
          </a:solidFill>
          <a:ln/>
        </p:spPr>
        <p:txBody>
          <a:bodyPr wrap="square" lIns="101600" tIns="101600" rIns="101600" bIns="101600" rtlCol="0" anchor="t"/>
          <a:lstStyle/>
          <a:p>
            <a:pPr marL="0" marR="0" lvl="0" indent="0" algn="ctr" defTabSz="914400" rtl="0" eaLnBrk="1" fontAlgn="auto" latinLnBrk="0" hangingPunct="1">
              <a:lnSpc>
                <a:spcPct val="102000"/>
              </a:lnSpc>
              <a:spcBef>
                <a:spcPts val="600"/>
              </a:spcBef>
              <a:spcAft>
                <a:spcPts val="0"/>
              </a:spcAft>
              <a:buClrTx/>
              <a:buSzTx/>
              <a:buFontTx/>
              <a:buNone/>
              <a:tabLst/>
              <a:defRPr/>
            </a:pPr>
            <a:r>
              <a:rPr kumimoji="0" lang="en-US"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Innovation — acteurs &amp; exemples phares</a:t>
            </a:r>
            <a:r>
              <a:rPr kumimoji="0" lang="en-US"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sz="13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Structures :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coté</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FR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sym typeface="Wingdings" panose="05000000000000000000" pitchFamily="2" charset="2"/>
              </a:rPr>
              <a:t></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pôles</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de compétitivité (Minalogic, Mont-Blanc Industries), clusters ; côté IT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sym typeface="Wingdings" panose="05000000000000000000" pitchFamily="2" charset="2"/>
              </a:rPr>
              <a:t></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Confindustria, distretti, poli di innovazione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Finpiemonte</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France —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Sophia Antipolis : 1re technopole d’Europe (~2 000 entreprises, 37 000 emplois, 3 500 chercheurs) · INES : R&amp;D solaire à Savoie Technolac (CEA + Univ. Savoie Mont Blanc).
</a:t>
            </a:r>
            <a:r>
              <a:rPr kumimoji="0" lang="en-US"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Italie —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CIM4.0 (Turin / Cuneo) : Industrie 4.0 &amp; fabrication additive (1 600+ entreprises) · Distretto Aerospaziale Piemonte : ~350 entreprises, ~35 000 emplois (« Città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dell’Aerospazio</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Réseaux transfrontaliers :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ALCOTRA (Secrétariat conjoint, Turin), EUSALP, Eurorégion Alpes-Méditerranée ; Politecnico di Torino ↔ Grenoble (COMMONAIR), EDIH.</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Text 4">
            <a:extLst>
              <a:ext uri="{FF2B5EF4-FFF2-40B4-BE49-F238E27FC236}">
                <a16:creationId xmlns:a16="http://schemas.microsoft.com/office/drawing/2014/main" id="{640D167D-6253-CAC8-7278-6D8EC8A3B253}"/>
              </a:ext>
            </a:extLst>
          </p:cNvPr>
          <p:cNvSpPr/>
          <p:nvPr/>
        </p:nvSpPr>
        <p:spPr>
          <a:xfrm>
            <a:off x="4663442" y="798264"/>
            <a:ext cx="4206240" cy="3273068"/>
          </a:xfrm>
          <a:prstGeom prst="roundRect">
            <a:avLst>
              <a:gd name="adj" fmla="val 1754"/>
            </a:avLst>
          </a:prstGeom>
          <a:solidFill>
            <a:srgbClr val="E4F1DC"/>
          </a:solidFill>
          <a:ln/>
        </p:spPr>
        <p:txBody>
          <a:bodyPr wrap="square" lIns="101600" tIns="101600" rIns="101600" bIns="101600" rtlCol="0" anchor="t"/>
          <a:lstStyle/>
          <a:p>
            <a:pPr marL="0" marR="0" lvl="0" indent="0" algn="ctr" defTabSz="914400" rtl="0" eaLnBrk="1" fontAlgn="auto" latinLnBrk="0" hangingPunct="1">
              <a:lnSpc>
                <a:spcPct val="102000"/>
              </a:lnSpc>
              <a:spcBef>
                <a:spcPts val="600"/>
              </a:spcBef>
              <a:spcAft>
                <a:spcPts val="0"/>
              </a:spcAft>
              <a:buClrTx/>
              <a:buSzTx/>
              <a:buFontTx/>
              <a:buNone/>
              <a:tabLst/>
              <a:defRPr/>
            </a:pPr>
            <a:r>
              <a:rPr kumimoji="0" lang="en-US"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Innovazione — attori ed esempi di punta</a:t>
            </a:r>
            <a:r>
              <a:rPr kumimoji="0" lang="en-US" sz="13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r>
              <a:rPr kumimoji="0" lang="en-US" sz="13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Strutture :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poli di competitività (Minalogic, Mont-Blanc Industries), cluster ; lato IT : Confindustria, distretti, poli di innovazione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Finpiemonte</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3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Francia —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Sophia Antipolis : 1ª tecnopoli d’Europa (~2 000 imprese, 37 000 addetti, 3 500 ricercatori) · INES : R&amp;S solare a Savoie Technolac (CEA + Univ. Savoie Mont Blanc).
</a:t>
            </a:r>
            <a:r>
              <a:rPr kumimoji="0" lang="en-US" sz="13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Italia —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CIM4.0 (Torino / Cuneo) : Industria 4.0 e manifattura additiva (1 600+ imprese) · Distretto Aerospaziale Piemonte : ~350 imprese, ~35 000 addetti (« Città </a:t>
            </a:r>
            <a:r>
              <a:rPr kumimoji="0" lang="en-US" sz="13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dell’Aerospazio</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3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Reti transfrontaliere : </a:t>
            </a:r>
            <a:r>
              <a:rPr kumimoji="0" lang="en-US"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ALCOTRA (Segretariato congiunto, Torino), EUSALP, Euroregione Alpi-Mediterraneo ; Politecnico di Torino ↔ Grenoble (COMMONAIR), EDIH.</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7" name="Image 26" descr="Sophia Antipolis 50th anniversary - Sophia-Antipolis">
            <a:extLst>
              <a:ext uri="{FF2B5EF4-FFF2-40B4-BE49-F238E27FC236}">
                <a16:creationId xmlns:a16="http://schemas.microsoft.com/office/drawing/2014/main" id="{4D3AA498-3C11-F348-380B-0BDEFF282AFC}"/>
              </a:ext>
            </a:extLst>
          </p:cNvPr>
          <p:cNvPicPr>
            <a:picLocks noChangeAspect="1"/>
          </p:cNvPicPr>
          <p:nvPr/>
        </p:nvPicPr>
        <p:blipFill>
          <a:blip r:embed="rId5"/>
          <a:srcRect l="9621" t="14583" r="9869" b="14518"/>
          <a:stretch>
            <a:fillRect/>
          </a:stretch>
        </p:blipFill>
        <p:spPr>
          <a:xfrm>
            <a:off x="4071293" y="4239733"/>
            <a:ext cx="1360400" cy="844682"/>
          </a:xfrm>
          <a:prstGeom prst="rect">
            <a:avLst/>
          </a:prstGeom>
        </p:spPr>
      </p:pic>
      <p:pic>
        <p:nvPicPr>
          <p:cNvPr id="28" name="Image 27" descr="CIM 4.0 - Fluently">
            <a:extLst>
              <a:ext uri="{FF2B5EF4-FFF2-40B4-BE49-F238E27FC236}">
                <a16:creationId xmlns:a16="http://schemas.microsoft.com/office/drawing/2014/main" id="{641CFDC1-2EDD-E627-97D4-5AED50FDE4DA}"/>
              </a:ext>
            </a:extLst>
          </p:cNvPr>
          <p:cNvPicPr>
            <a:picLocks noChangeAspect="1"/>
          </p:cNvPicPr>
          <p:nvPr/>
        </p:nvPicPr>
        <p:blipFill>
          <a:blip r:embed="rId6"/>
          <a:stretch>
            <a:fillRect/>
          </a:stretch>
        </p:blipFill>
        <p:spPr>
          <a:xfrm>
            <a:off x="2800505" y="4417046"/>
            <a:ext cx="1220047" cy="677804"/>
          </a:xfrm>
          <a:prstGeom prst="rect">
            <a:avLst/>
          </a:prstGeom>
        </p:spPr>
      </p:pic>
      <p:pic>
        <p:nvPicPr>
          <p:cNvPr id="29" name="Image 28" descr="Move to reality: decolla a Torino la Città dell’Aerospazio - Interiorissimi">
            <a:extLst>
              <a:ext uri="{FF2B5EF4-FFF2-40B4-BE49-F238E27FC236}">
                <a16:creationId xmlns:a16="http://schemas.microsoft.com/office/drawing/2014/main" id="{E68B9D7D-1076-323B-C2FC-DE7F7B515C7E}"/>
              </a:ext>
            </a:extLst>
          </p:cNvPr>
          <p:cNvPicPr>
            <a:picLocks noChangeAspect="1"/>
          </p:cNvPicPr>
          <p:nvPr/>
        </p:nvPicPr>
        <p:blipFill>
          <a:blip r:embed="rId7"/>
          <a:srcRect r="72837" b="58696"/>
          <a:stretch>
            <a:fillRect/>
          </a:stretch>
        </p:blipFill>
        <p:spPr>
          <a:xfrm>
            <a:off x="5800663" y="4113068"/>
            <a:ext cx="780017" cy="963710"/>
          </a:xfrm>
          <a:prstGeom prst="rect">
            <a:avLst/>
          </a:prstGeom>
        </p:spPr>
      </p:pic>
      <p:pic>
        <p:nvPicPr>
          <p:cNvPr id="30" name="Image 29" descr="CalSol | INES - Institut National de l'Énergie Solaire">
            <a:extLst>
              <a:ext uri="{FF2B5EF4-FFF2-40B4-BE49-F238E27FC236}">
                <a16:creationId xmlns:a16="http://schemas.microsoft.com/office/drawing/2014/main" id="{12819DCE-5906-AD1C-9862-6999FD4241D5}"/>
              </a:ext>
            </a:extLst>
          </p:cNvPr>
          <p:cNvPicPr>
            <a:picLocks noChangeAspect="1"/>
          </p:cNvPicPr>
          <p:nvPr/>
        </p:nvPicPr>
        <p:blipFill>
          <a:blip r:embed="rId8"/>
          <a:stretch>
            <a:fillRect/>
          </a:stretch>
        </p:blipFill>
        <p:spPr>
          <a:xfrm>
            <a:off x="6853849" y="4258989"/>
            <a:ext cx="1695791" cy="687915"/>
          </a:xfrm>
          <a:prstGeom prst="rect">
            <a:avLst/>
          </a:prstGeom>
        </p:spPr>
      </p:pic>
      <p:sp>
        <p:nvSpPr>
          <p:cNvPr id="5" name="Shape 0">
            <a:extLst>
              <a:ext uri="{FF2B5EF4-FFF2-40B4-BE49-F238E27FC236}">
                <a16:creationId xmlns:a16="http://schemas.microsoft.com/office/drawing/2014/main" id="{0EB58699-2AFB-EDE8-2D1D-185EB4D14130}"/>
              </a:ext>
            </a:extLst>
          </p:cNvPr>
          <p:cNvSpPr/>
          <p:nvPr/>
        </p:nvSpPr>
        <p:spPr>
          <a:xfrm>
            <a:off x="274320" y="231479"/>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D8E78-BEC4-96D6-B124-D152B8B0C0AB}"/>
            </a:ext>
          </a:extLst>
        </p:cNvPr>
        <p:cNvGrpSpPr/>
        <p:nvPr/>
      </p:nvGrpSpPr>
      <p:grpSpPr>
        <a:xfrm>
          <a:off x="0" y="0"/>
          <a:ext cx="0" cy="0"/>
          <a:chOff x="0" y="0"/>
          <a:chExt cx="0" cy="0"/>
        </a:xfrm>
      </p:grpSpPr>
      <p:sp>
        <p:nvSpPr>
          <p:cNvPr id="4" name="Text 2">
            <a:extLst>
              <a:ext uri="{FF2B5EF4-FFF2-40B4-BE49-F238E27FC236}">
                <a16:creationId xmlns:a16="http://schemas.microsoft.com/office/drawing/2014/main" id="{518FCD94-ED9C-CB6E-34AF-9DCFC6A6761C}"/>
              </a:ext>
            </a:extLst>
          </p:cNvPr>
          <p:cNvSpPr/>
          <p:nvPr/>
        </p:nvSpPr>
        <p:spPr>
          <a:xfrm>
            <a:off x="1051560" y="-36573"/>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Acteurs &amp;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compétences</a:t>
            </a: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 Réseaux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thématiques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Attori e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competenze</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A0495C9E-0E17-6575-0E0E-D4BFF5502B18}"/>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23" name="Text 3">
            <a:extLst>
              <a:ext uri="{FF2B5EF4-FFF2-40B4-BE49-F238E27FC236}">
                <a16:creationId xmlns:a16="http://schemas.microsoft.com/office/drawing/2014/main" id="{32F6378A-7EE3-E6AB-63A0-644C36FD38C0}"/>
              </a:ext>
            </a:extLst>
          </p:cNvPr>
          <p:cNvSpPr/>
          <p:nvPr/>
        </p:nvSpPr>
        <p:spPr>
          <a:xfrm>
            <a:off x="82192" y="825034"/>
            <a:ext cx="4398367" cy="3470741"/>
          </a:xfrm>
          <a:prstGeom prst="roundRect">
            <a:avLst>
              <a:gd name="adj" fmla="val 1754"/>
            </a:avLst>
          </a:prstGeom>
          <a:solidFill>
            <a:srgbClr val="FCF3D6"/>
          </a:solidFill>
          <a:ln/>
        </p:spPr>
        <p:txBody>
          <a:bodyPr wrap="square" lIns="101600" tIns="101600" rIns="101600" bIns="101600" rtlCol="0" anchor="t"/>
          <a:lstStyle/>
          <a:p>
            <a:pPr algn="ctr">
              <a:lnSpc>
                <a:spcPct val="102000"/>
              </a:lnSpc>
              <a:spcBef>
                <a:spcPts val="600"/>
              </a:spcBef>
              <a:buClrTx/>
              <a:defRPr/>
            </a:pPr>
            <a:r>
              <a:rPr lang="en-US" sz="1300" b="1" kern="1200" dirty="0">
                <a:solidFill>
                  <a:srgbClr val="E0218A"/>
                </a:solidFill>
                <a:latin typeface="Calibri" pitchFamily="34" charset="0"/>
                <a:ea typeface="Calibri" pitchFamily="34" charset="-122"/>
                <a:cs typeface="Calibri" pitchFamily="34" charset="-120"/>
              </a:rPr>
              <a:t>Economie </a:t>
            </a:r>
            <a:r>
              <a:rPr lang="en-US" sz="1300" b="1" kern="1200" dirty="0" err="1">
                <a:solidFill>
                  <a:srgbClr val="E0218A"/>
                </a:solidFill>
                <a:latin typeface="Calibri" pitchFamily="34" charset="0"/>
                <a:ea typeface="Calibri" pitchFamily="34" charset="-122"/>
                <a:cs typeface="Calibri" pitchFamily="34" charset="-120"/>
              </a:rPr>
              <a:t>sociale</a:t>
            </a:r>
            <a:r>
              <a:rPr lang="en-US" sz="1300" b="1" kern="1200" dirty="0">
                <a:solidFill>
                  <a:srgbClr val="E0218A"/>
                </a:solidFill>
                <a:latin typeface="Calibri" pitchFamily="34" charset="0"/>
                <a:ea typeface="Calibri" pitchFamily="34" charset="-122"/>
                <a:cs typeface="Calibri" pitchFamily="34" charset="-120"/>
              </a:rPr>
              <a:t> et </a:t>
            </a:r>
            <a:r>
              <a:rPr lang="en-US" sz="1300" b="1" kern="1200" dirty="0" err="1">
                <a:solidFill>
                  <a:srgbClr val="E0218A"/>
                </a:solidFill>
                <a:latin typeface="Calibri" pitchFamily="34" charset="0"/>
                <a:ea typeface="Calibri" pitchFamily="34" charset="-122"/>
                <a:cs typeface="Calibri" pitchFamily="34" charset="-120"/>
              </a:rPr>
              <a:t>solidaire</a:t>
            </a:r>
            <a:r>
              <a:rPr lang="en-US" sz="1300" b="1" kern="1200" dirty="0">
                <a:solidFill>
                  <a:srgbClr val="E0218A"/>
                </a:solidFill>
                <a:latin typeface="Calibri" pitchFamily="34" charset="0"/>
                <a:ea typeface="Calibri" pitchFamily="34" charset="-122"/>
                <a:cs typeface="Calibri" pitchFamily="34" charset="-120"/>
              </a:rPr>
              <a:t> (ESS)</a:t>
            </a:r>
          </a:p>
          <a:p>
            <a:pPr algn="just">
              <a:lnSpc>
                <a:spcPct val="102000"/>
              </a:lnSpc>
              <a:spcBef>
                <a:spcPts val="600"/>
              </a:spcBef>
              <a:buClrTx/>
              <a:defRPr/>
            </a:pP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France </a:t>
            </a:r>
            <a:r>
              <a:rPr lang="en-US" sz="1300" kern="1200" dirty="0">
                <a:solidFill>
                  <a:schemeClr val="tx1"/>
                </a:solidFill>
                <a:latin typeface="Calibri" pitchFamily="34" charset="0"/>
                <a:ea typeface="Calibri" pitchFamily="34" charset="-122"/>
                <a:cs typeface="Calibri" pitchFamily="34" charset="-120"/>
              </a:rPr>
              <a:t>– </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hlinkClick r:id="rId3"/>
              </a:rPr>
              <a:t>RTES</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 (Réseau des </a:t>
            </a:r>
            <a:r>
              <a:rPr kumimoji="0" lang="en-US" sz="1300" i="0" u="none" strike="noStrike" kern="1200" cap="none" spc="0" normalizeH="0" baseline="0" noProof="0" dirty="0" err="1">
                <a:ln>
                  <a:noFill/>
                </a:ln>
                <a:solidFill>
                  <a:schemeClr val="tx1"/>
                </a:solidFill>
                <a:effectLst/>
                <a:uLnTx/>
                <a:uFillTx/>
                <a:latin typeface="Calibri" pitchFamily="34" charset="0"/>
                <a:ea typeface="Calibri" pitchFamily="34" charset="-122"/>
                <a:cs typeface="Calibri" pitchFamily="34" charset="-120"/>
              </a:rPr>
              <a:t>collectivités</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 </a:t>
            </a:r>
            <a:r>
              <a:rPr kumimoji="0" lang="en-US" sz="1300" i="0" u="none" strike="noStrike" kern="1200" cap="none" spc="0" normalizeH="0" baseline="0" noProof="0" dirty="0" err="1">
                <a:ln>
                  <a:noFill/>
                </a:ln>
                <a:solidFill>
                  <a:schemeClr val="tx1"/>
                </a:solidFill>
                <a:effectLst/>
                <a:uLnTx/>
                <a:uFillTx/>
                <a:latin typeface="Calibri" pitchFamily="34" charset="0"/>
                <a:ea typeface="Calibri" pitchFamily="34" charset="-122"/>
                <a:cs typeface="Calibri" pitchFamily="34" charset="-120"/>
              </a:rPr>
              <a:t>Territoriales</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 pour </a:t>
            </a:r>
            <a:r>
              <a:rPr kumimoji="0" lang="en-US" sz="1300" i="0" u="none" strike="noStrike" kern="1200" cap="none" spc="0" normalizeH="0" baseline="0" noProof="0" dirty="0" err="1">
                <a:ln>
                  <a:noFill/>
                </a:ln>
                <a:solidFill>
                  <a:schemeClr val="tx1"/>
                </a:solidFill>
                <a:effectLst/>
                <a:uLnTx/>
                <a:uFillTx/>
                <a:latin typeface="Calibri" pitchFamily="34" charset="0"/>
                <a:ea typeface="Calibri" pitchFamily="34" charset="-122"/>
                <a:cs typeface="Calibri" pitchFamily="34" charset="-120"/>
              </a:rPr>
              <a:t>une</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 </a:t>
            </a:r>
            <a:r>
              <a:rPr kumimoji="0" lang="en-US" sz="1300" i="0" u="none" strike="noStrike" kern="1200" cap="none" spc="0" normalizeH="0" baseline="0" noProof="0" dirty="0" err="1">
                <a:ln>
                  <a:noFill/>
                </a:ln>
                <a:solidFill>
                  <a:schemeClr val="tx1"/>
                </a:solidFill>
                <a:effectLst/>
                <a:uLnTx/>
                <a:uFillTx/>
                <a:latin typeface="Calibri" pitchFamily="34" charset="0"/>
                <a:ea typeface="Calibri" pitchFamily="34" charset="-122"/>
                <a:cs typeface="Calibri" pitchFamily="34" charset="-120"/>
              </a:rPr>
              <a:t>Économie</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 Sociale et </a:t>
            </a:r>
            <a:r>
              <a:rPr kumimoji="0" lang="en-US" sz="1300" i="0" u="none" strike="noStrike" kern="1200" cap="none" spc="0" normalizeH="0" baseline="0" noProof="0" dirty="0" err="1">
                <a:ln>
                  <a:noFill/>
                </a:ln>
                <a:solidFill>
                  <a:schemeClr val="tx1"/>
                </a:solidFill>
                <a:effectLst/>
                <a:uLnTx/>
                <a:uFillTx/>
                <a:latin typeface="Calibri" pitchFamily="34" charset="0"/>
                <a:ea typeface="Calibri" pitchFamily="34" charset="-122"/>
                <a:cs typeface="Calibri" pitchFamily="34" charset="-120"/>
              </a:rPr>
              <a:t>Solidaire</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 + </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hlinkClick r:id="rId4"/>
              </a:rPr>
              <a:t>AVISE</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
Italie – </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hlinkClick r:id="rId5">
                  <a:extLst>
                    <a:ext uri="{A12FA001-AC4F-418D-AE19-62706E023703}">
                      <ahyp:hlinkClr xmlns:ahyp="http://schemas.microsoft.com/office/drawing/2018/hyperlinkcolor" val="tx"/>
                    </a:ext>
                  </a:extLst>
                </a:hlinkClick>
              </a:rPr>
              <a:t>RIES</a:t>
            </a:r>
            <a:r>
              <a:rPr lang="en-US" sz="1300" kern="1200" dirty="0">
                <a:solidFill>
                  <a:schemeClr val="tx1"/>
                </a:solidFill>
                <a:latin typeface="Calibri" pitchFamily="34" charset="0"/>
                <a:ea typeface="Calibri" pitchFamily="34" charset="-122"/>
                <a:cs typeface="Calibri" pitchFamily="34" charset="-120"/>
              </a:rPr>
              <a:t> </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(Rete </a:t>
            </a:r>
            <a:r>
              <a:rPr kumimoji="0" lang="en-US" sz="1300" i="0" u="none" strike="noStrike" kern="1200" cap="none" spc="0" normalizeH="0" baseline="0" noProof="0" dirty="0" err="1">
                <a:ln>
                  <a:noFill/>
                </a:ln>
                <a:solidFill>
                  <a:schemeClr val="tx1"/>
                </a:solidFill>
                <a:effectLst/>
                <a:uLnTx/>
                <a:uFillTx/>
                <a:latin typeface="Calibri" pitchFamily="34" charset="0"/>
                <a:ea typeface="Calibri" pitchFamily="34" charset="-122"/>
                <a:cs typeface="Calibri" pitchFamily="34" charset="-120"/>
              </a:rPr>
              <a:t>italiana</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 </a:t>
            </a:r>
            <a:r>
              <a:rPr kumimoji="0" lang="en-US" sz="1300" i="0" u="none" strike="noStrike" kern="1200" cap="none" spc="0" normalizeH="0" baseline="0" noProof="0" dirty="0" err="1">
                <a:ln>
                  <a:noFill/>
                </a:ln>
                <a:solidFill>
                  <a:schemeClr val="tx1"/>
                </a:solidFill>
                <a:effectLst/>
                <a:uLnTx/>
                <a:uFillTx/>
                <a:latin typeface="Calibri" pitchFamily="34" charset="0"/>
                <a:ea typeface="Calibri" pitchFamily="34" charset="-122"/>
                <a:cs typeface="Calibri" pitchFamily="34" charset="-120"/>
              </a:rPr>
              <a:t>economie</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 </a:t>
            </a:r>
            <a:r>
              <a:rPr kumimoji="0" lang="en-US" sz="1300" i="0" u="none" strike="noStrike" kern="1200" cap="none" spc="0" normalizeH="0" baseline="0" noProof="0" dirty="0" err="1">
                <a:ln>
                  <a:noFill/>
                </a:ln>
                <a:solidFill>
                  <a:schemeClr val="tx1"/>
                </a:solidFill>
                <a:effectLst/>
                <a:uLnTx/>
                <a:uFillTx/>
                <a:latin typeface="Calibri" pitchFamily="34" charset="0"/>
                <a:ea typeface="Calibri" pitchFamily="34" charset="-122"/>
                <a:cs typeface="Calibri" pitchFamily="34" charset="-120"/>
              </a:rPr>
              <a:t>solidale</a:t>
            </a:r>
            <a:r>
              <a:rPr lang="en-US" sz="1300" kern="1200" dirty="0">
                <a:solidFill>
                  <a:schemeClr val="tx1"/>
                </a:solidFill>
                <a:latin typeface="Calibri" pitchFamily="34" charset="0"/>
                <a:ea typeface="Calibri" pitchFamily="34" charset="-122"/>
                <a:cs typeface="Calibri" pitchFamily="34" charset="-120"/>
              </a:rPr>
              <a:t>)</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
</a:t>
            </a:r>
            <a:r>
              <a:rPr kumimoji="0" lang="en-US" sz="1300" i="0" u="none" strike="noStrike" kern="1200" cap="none" spc="0" normalizeH="0" baseline="0" noProof="0" dirty="0" err="1">
                <a:ln>
                  <a:noFill/>
                </a:ln>
                <a:solidFill>
                  <a:schemeClr val="tx1"/>
                </a:solidFill>
                <a:effectLst/>
                <a:uLnTx/>
                <a:uFillTx/>
                <a:latin typeface="Calibri" pitchFamily="34" charset="0"/>
                <a:ea typeface="Calibri" pitchFamily="34" charset="-122"/>
                <a:cs typeface="Calibri" pitchFamily="34" charset="-120"/>
              </a:rPr>
              <a:t>Autres</a:t>
            </a:r>
            <a:r>
              <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rPr>
              <a:t> réseaux </a:t>
            </a:r>
            <a:r>
              <a:rPr kumimoji="0" lang="en-US" sz="1300" i="0" u="none" strike="noStrike" kern="1200" cap="none" spc="0" normalizeH="0" baseline="0" noProof="0" dirty="0" err="1">
                <a:ln>
                  <a:noFill/>
                </a:ln>
                <a:solidFill>
                  <a:schemeClr val="tx1"/>
                </a:solidFill>
                <a:effectLst/>
                <a:uLnTx/>
                <a:uFillTx/>
                <a:latin typeface="Calibri" pitchFamily="34" charset="0"/>
                <a:ea typeface="Calibri" pitchFamily="34" charset="-122"/>
                <a:cs typeface="Calibri" pitchFamily="34" charset="-120"/>
              </a:rPr>
              <a:t>européens</a:t>
            </a:r>
            <a:r>
              <a:rPr lang="en-US" sz="1300" kern="1200" dirty="0">
                <a:solidFill>
                  <a:schemeClr val="tx1"/>
                </a:solidFill>
                <a:latin typeface="Calibri" pitchFamily="34" charset="0"/>
                <a:ea typeface="Calibri" pitchFamily="34" charset="-122"/>
                <a:cs typeface="Calibri" pitchFamily="34" charset="-120"/>
              </a:rPr>
              <a:t> : </a:t>
            </a:r>
            <a:r>
              <a:rPr lang="en-US" sz="1300" kern="1200" dirty="0">
                <a:solidFill>
                  <a:schemeClr val="tx1"/>
                </a:solidFill>
                <a:latin typeface="Calibri" pitchFamily="34" charset="0"/>
                <a:ea typeface="Calibri" pitchFamily="34" charset="-122"/>
                <a:cs typeface="Calibri" pitchFamily="34" charset="-120"/>
                <a:hlinkClick r:id="rId6"/>
              </a:rPr>
              <a:t>https://www.avise.org/comprendre-ess/economie-sociale-solidaire-ess-acteur-europe</a:t>
            </a:r>
            <a:endParaRPr lang="en-US" sz="1300" kern="1200" dirty="0">
              <a:solidFill>
                <a:schemeClr val="tx1"/>
              </a:solidFill>
              <a:latin typeface="Calibri" pitchFamily="34" charset="0"/>
              <a:ea typeface="Calibri" pitchFamily="34" charset="-122"/>
              <a:cs typeface="Calibri" pitchFamily="34" charset="-120"/>
            </a:endParaRPr>
          </a:p>
          <a:p>
            <a:pPr algn="just">
              <a:lnSpc>
                <a:spcPct val="102000"/>
              </a:lnSpc>
              <a:spcBef>
                <a:spcPts val="600"/>
              </a:spcBef>
              <a:buClrTx/>
              <a:defRPr/>
            </a:pPr>
            <a:endParaRPr kumimoji="0" lang="en-US" sz="1300" i="0" u="none" strike="noStrike" kern="1200" cap="none" spc="0" normalizeH="0" baseline="0" noProof="0" dirty="0">
              <a:ln>
                <a:noFill/>
              </a:ln>
              <a:solidFill>
                <a:schemeClr val="tx1"/>
              </a:solidFill>
              <a:effectLst/>
              <a:uLnTx/>
              <a:uFillTx/>
              <a:latin typeface="Calibri" pitchFamily="34" charset="0"/>
              <a:ea typeface="Calibri" pitchFamily="34" charset="-122"/>
              <a:cs typeface="Calibri" pitchFamily="34" charset="-120"/>
            </a:endParaRPr>
          </a:p>
          <a:p>
            <a:pPr algn="ctr">
              <a:lnSpc>
                <a:spcPct val="102000"/>
              </a:lnSpc>
              <a:spcBef>
                <a:spcPts val="600"/>
              </a:spcBef>
              <a:buClrTx/>
              <a:defRPr/>
            </a:pPr>
            <a:r>
              <a:rPr lang="en-US" sz="1300" b="1" kern="1200" dirty="0" err="1">
                <a:solidFill>
                  <a:srgbClr val="E0218A"/>
                </a:solidFill>
                <a:latin typeface="Calibri" pitchFamily="34" charset="0"/>
                <a:ea typeface="Calibri" pitchFamily="34" charset="-122"/>
                <a:cs typeface="Calibri" pitchFamily="34" charset="-120"/>
              </a:rPr>
              <a:t>Biéconomie</a:t>
            </a:r>
            <a:r>
              <a:rPr lang="en-US" sz="1300" b="1" kern="1200" dirty="0">
                <a:solidFill>
                  <a:srgbClr val="E0218A"/>
                </a:solidFill>
                <a:latin typeface="Calibri" pitchFamily="34" charset="0"/>
                <a:ea typeface="Calibri" pitchFamily="34" charset="-122"/>
                <a:cs typeface="Calibri" pitchFamily="34" charset="-120"/>
              </a:rPr>
              <a:t> </a:t>
            </a:r>
          </a:p>
          <a:p>
            <a:pPr algn="just">
              <a:lnSpc>
                <a:spcPct val="102000"/>
              </a:lnSpc>
              <a:spcBef>
                <a:spcPts val="600"/>
              </a:spcBef>
              <a:buClrTx/>
              <a:defRPr/>
            </a:pPr>
            <a:r>
              <a:rPr kumimoji="0" lang="en-US" sz="1300" i="0" u="none" strike="noStrike" kern="1200" cap="none" spc="0" normalizeH="0" baseline="0" noProof="0" dirty="0">
                <a:ln>
                  <a:noFill/>
                </a:ln>
                <a:solidFill>
                  <a:schemeClr val="tx1"/>
                </a:solidFill>
                <a:effectLst/>
                <a:uLnTx/>
                <a:uFillTx/>
                <a:latin typeface="Calibri"/>
                <a:ea typeface="+mn-ea"/>
                <a:cs typeface="+mn-cs"/>
              </a:rPr>
              <a:t>Bioeconomy For Change : </a:t>
            </a:r>
            <a:r>
              <a:rPr kumimoji="0" lang="en-US" sz="1300" i="0" u="none" strike="noStrike" kern="1200" cap="none" spc="0" normalizeH="0" baseline="0" noProof="0" dirty="0" err="1">
                <a:ln>
                  <a:noFill/>
                </a:ln>
                <a:solidFill>
                  <a:schemeClr val="tx1"/>
                </a:solidFill>
                <a:effectLst/>
                <a:uLnTx/>
                <a:uFillTx/>
                <a:latin typeface="Calibri"/>
                <a:ea typeface="+mn-ea"/>
                <a:cs typeface="+mn-cs"/>
              </a:rPr>
              <a:t>pôle</a:t>
            </a:r>
            <a:r>
              <a:rPr kumimoji="0" lang="en-US" sz="1300" i="0" u="none" strike="noStrike" kern="1200" cap="none" spc="0" normalizeH="0" baseline="0" noProof="0" dirty="0">
                <a:ln>
                  <a:noFill/>
                </a:ln>
                <a:solidFill>
                  <a:schemeClr val="tx1"/>
                </a:solidFill>
                <a:effectLst/>
                <a:uLnTx/>
                <a:uFillTx/>
                <a:latin typeface="Calibri"/>
                <a:ea typeface="+mn-ea"/>
                <a:cs typeface="+mn-cs"/>
              </a:rPr>
              <a:t> de </a:t>
            </a:r>
            <a:r>
              <a:rPr kumimoji="0" lang="en-US" sz="1300" i="0" u="none" strike="noStrike" kern="1200" cap="none" spc="0" normalizeH="0" baseline="0" noProof="0" dirty="0" err="1">
                <a:ln>
                  <a:noFill/>
                </a:ln>
                <a:solidFill>
                  <a:schemeClr val="tx1"/>
                </a:solidFill>
                <a:effectLst/>
                <a:uLnTx/>
                <a:uFillTx/>
                <a:latin typeface="Calibri"/>
                <a:ea typeface="+mn-ea"/>
                <a:cs typeface="+mn-cs"/>
              </a:rPr>
              <a:t>compétitivité</a:t>
            </a:r>
            <a:r>
              <a:rPr kumimoji="0" lang="en-US" sz="1300" i="0" u="none" strike="noStrike" kern="1200" cap="none" spc="0" normalizeH="0" baseline="0" noProof="0" dirty="0">
                <a:ln>
                  <a:noFill/>
                </a:ln>
                <a:solidFill>
                  <a:schemeClr val="tx1"/>
                </a:solidFill>
                <a:effectLst/>
                <a:uLnTx/>
                <a:uFillTx/>
                <a:latin typeface="Calibri"/>
                <a:ea typeface="+mn-ea"/>
                <a:cs typeface="+mn-cs"/>
              </a:rPr>
              <a:t> sur la bioéconomie. </a:t>
            </a:r>
          </a:p>
          <a:p>
            <a:pPr algn="just">
              <a:lnSpc>
                <a:spcPct val="102000"/>
              </a:lnSpc>
              <a:spcBef>
                <a:spcPts val="600"/>
              </a:spcBef>
              <a:buClrTx/>
              <a:defRPr/>
            </a:pPr>
            <a:r>
              <a:rPr kumimoji="0" lang="en-US" sz="1300" i="0" u="none" strike="noStrike" kern="1200" cap="none" spc="0" normalizeH="0" baseline="0" noProof="0" dirty="0">
                <a:ln>
                  <a:noFill/>
                </a:ln>
                <a:solidFill>
                  <a:schemeClr val="tx1"/>
                </a:solidFill>
                <a:effectLst/>
                <a:uLnTx/>
                <a:uFillTx/>
                <a:latin typeface="Calibri"/>
                <a:ea typeface="+mn-ea"/>
                <a:cs typeface="+mn-cs"/>
              </a:rPr>
              <a:t>Italie : </a:t>
            </a:r>
            <a:r>
              <a:rPr kumimoji="0" lang="en-US" sz="1300" i="0" u="none" strike="noStrike" kern="1200" cap="none" spc="0" normalizeH="0" baseline="0" noProof="0" dirty="0">
                <a:ln>
                  <a:noFill/>
                </a:ln>
                <a:solidFill>
                  <a:schemeClr val="tx1"/>
                </a:solidFill>
                <a:effectLst/>
                <a:uLnTx/>
                <a:uFillTx/>
                <a:latin typeface="Calibri"/>
                <a:ea typeface="+mn-ea"/>
                <a:cs typeface="+mn-cs"/>
                <a:hlinkClick r:id="rId7"/>
              </a:rPr>
              <a:t>SPRING </a:t>
            </a:r>
            <a:r>
              <a:rPr lang="en-US" sz="1300" kern="1200" dirty="0">
                <a:solidFill>
                  <a:schemeClr val="tx1"/>
                </a:solidFill>
                <a:latin typeface="Calibri"/>
                <a:ea typeface="+mn-ea"/>
                <a:cs typeface="+mn-cs"/>
                <a:hlinkClick r:id="rId7"/>
              </a:rPr>
              <a:t>-</a:t>
            </a:r>
            <a:r>
              <a:rPr kumimoji="0" lang="en-US" sz="1300" i="0" u="none" strike="noStrike" kern="1200" cap="none" spc="0" normalizeH="0" baseline="0" noProof="0" dirty="0">
                <a:ln>
                  <a:noFill/>
                </a:ln>
                <a:solidFill>
                  <a:schemeClr val="tx1"/>
                </a:solidFill>
                <a:effectLst/>
                <a:uLnTx/>
                <a:uFillTx/>
                <a:latin typeface="Calibri"/>
                <a:ea typeface="+mn-ea"/>
                <a:cs typeface="+mn-cs"/>
                <a:hlinkClick r:id="rId7"/>
              </a:rPr>
              <a:t> Cluster Italiano della </a:t>
            </a:r>
            <a:r>
              <a:rPr kumimoji="0" lang="en-US" sz="1300" i="0" u="none" strike="noStrike" kern="1200" cap="none" spc="0" normalizeH="0" baseline="0" noProof="0" dirty="0" err="1">
                <a:ln>
                  <a:noFill/>
                </a:ln>
                <a:solidFill>
                  <a:schemeClr val="tx1"/>
                </a:solidFill>
                <a:effectLst/>
                <a:uLnTx/>
                <a:uFillTx/>
                <a:latin typeface="Calibri"/>
                <a:ea typeface="+mn-ea"/>
                <a:cs typeface="+mn-cs"/>
                <a:hlinkClick r:id="rId7"/>
              </a:rPr>
              <a:t>Bioeconomia</a:t>
            </a:r>
            <a:r>
              <a:rPr kumimoji="0" lang="en-US" sz="1300" i="0" u="none" strike="noStrike" kern="1200" cap="none" spc="0" normalizeH="0" baseline="0" noProof="0" dirty="0">
                <a:ln>
                  <a:noFill/>
                </a:ln>
                <a:solidFill>
                  <a:schemeClr val="tx1"/>
                </a:solidFill>
                <a:effectLst/>
                <a:uLnTx/>
                <a:uFillTx/>
                <a:latin typeface="Calibri"/>
                <a:ea typeface="+mn-ea"/>
                <a:cs typeface="+mn-cs"/>
                <a:hlinkClick r:id="rId7"/>
              </a:rPr>
              <a:t> </a:t>
            </a:r>
            <a:r>
              <a:rPr kumimoji="0" lang="en-US" sz="1300" i="0" u="none" strike="noStrike" kern="1200" cap="none" spc="0" normalizeH="0" baseline="0" noProof="0" dirty="0" err="1">
                <a:ln>
                  <a:noFill/>
                </a:ln>
                <a:solidFill>
                  <a:schemeClr val="tx1"/>
                </a:solidFill>
                <a:effectLst/>
                <a:uLnTx/>
                <a:uFillTx/>
                <a:latin typeface="Calibri"/>
                <a:ea typeface="+mn-ea"/>
                <a:cs typeface="+mn-cs"/>
                <a:hlinkClick r:id="rId7"/>
              </a:rPr>
              <a:t>Circolare</a:t>
            </a:r>
            <a:endParaRPr kumimoji="0" lang="en-US" sz="1300" i="0" u="none" strike="noStrike" kern="1200" cap="none" spc="0" normalizeH="0" baseline="0" noProof="0" dirty="0">
              <a:ln>
                <a:noFill/>
              </a:ln>
              <a:solidFill>
                <a:schemeClr val="tx1"/>
              </a:solidFill>
              <a:effectLst/>
              <a:uLnTx/>
              <a:uFillTx/>
              <a:latin typeface="Calibri"/>
              <a:ea typeface="+mn-ea"/>
              <a:cs typeface="+mn-cs"/>
            </a:endParaRPr>
          </a:p>
          <a:p>
            <a:pPr algn="just">
              <a:lnSpc>
                <a:spcPct val="102000"/>
              </a:lnSpc>
              <a:spcBef>
                <a:spcPts val="600"/>
              </a:spcBef>
              <a:buClrTx/>
              <a:defRPr/>
            </a:pPr>
            <a:r>
              <a:rPr kumimoji="0" lang="en-US" sz="1300" i="0" u="none" strike="noStrike" kern="1200" cap="none" spc="0" normalizeH="0" baseline="0" noProof="0" dirty="0">
                <a:ln>
                  <a:noFill/>
                </a:ln>
                <a:solidFill>
                  <a:schemeClr val="tx1"/>
                </a:solidFill>
                <a:effectLst/>
                <a:uLnTx/>
                <a:uFillTx/>
                <a:latin typeface="Calibri"/>
                <a:ea typeface="+mn-ea"/>
                <a:cs typeface="+mn-cs"/>
              </a:rPr>
              <a:t>Europe : </a:t>
            </a:r>
            <a:r>
              <a:rPr kumimoji="0" lang="en-US" sz="1300" i="0" u="none" strike="noStrike" kern="1200" cap="none" spc="0" normalizeH="0" baseline="0" noProof="0" dirty="0">
                <a:ln>
                  <a:noFill/>
                </a:ln>
                <a:solidFill>
                  <a:schemeClr val="tx1"/>
                </a:solidFill>
                <a:effectLst/>
                <a:uLnTx/>
                <a:uFillTx/>
                <a:latin typeface="Calibri"/>
                <a:ea typeface="+mn-ea"/>
                <a:cs typeface="+mn-cs"/>
                <a:hlinkClick r:id="rId8"/>
              </a:rPr>
              <a:t>European Bioeconomy Network </a:t>
            </a:r>
            <a:r>
              <a:rPr kumimoji="0" lang="en-US" sz="1300" i="0" u="none" strike="noStrike" kern="1200" cap="none" spc="0" normalizeH="0" baseline="0" noProof="0" dirty="0">
                <a:ln>
                  <a:noFill/>
                </a:ln>
                <a:solidFill>
                  <a:schemeClr val="tx1"/>
                </a:solidFill>
                <a:effectLst/>
                <a:uLnTx/>
                <a:uFillTx/>
                <a:latin typeface="Calibri"/>
                <a:ea typeface="+mn-ea"/>
                <a:cs typeface="+mn-cs"/>
              </a:rPr>
              <a:t>(</a:t>
            </a:r>
            <a:r>
              <a:rPr kumimoji="0" lang="en-US" sz="1300" i="0" u="none" strike="noStrike" kern="1200" cap="none" spc="0" normalizeH="0" baseline="0" noProof="0" dirty="0" err="1">
                <a:ln>
                  <a:noFill/>
                </a:ln>
                <a:solidFill>
                  <a:schemeClr val="tx1"/>
                </a:solidFill>
                <a:effectLst/>
                <a:uLnTx/>
                <a:uFillTx/>
                <a:latin typeface="Calibri"/>
                <a:ea typeface="+mn-ea"/>
                <a:cs typeface="+mn-cs"/>
              </a:rPr>
              <a:t>EuBioNet</a:t>
            </a:r>
            <a:r>
              <a:rPr kumimoji="0" lang="en-US" sz="1300" i="0" u="none" strike="noStrike" kern="1200" cap="none" spc="0" normalizeH="0" baseline="0" noProof="0" dirty="0">
                <a:ln>
                  <a:noFill/>
                </a:ln>
                <a:solidFill>
                  <a:schemeClr val="tx1"/>
                </a:solidFill>
                <a:effectLst/>
                <a:uLnTx/>
                <a:uFillTx/>
                <a:latin typeface="Calibri"/>
                <a:ea typeface="+mn-ea"/>
                <a:cs typeface="+mn-cs"/>
              </a:rPr>
              <a:t>) </a:t>
            </a:r>
          </a:p>
        </p:txBody>
      </p:sp>
      <p:sp>
        <p:nvSpPr>
          <p:cNvPr id="26" name="Text 4">
            <a:extLst>
              <a:ext uri="{FF2B5EF4-FFF2-40B4-BE49-F238E27FC236}">
                <a16:creationId xmlns:a16="http://schemas.microsoft.com/office/drawing/2014/main" id="{F5BAD50C-D454-10A0-AE38-1A789E2D2ACA}"/>
              </a:ext>
            </a:extLst>
          </p:cNvPr>
          <p:cNvSpPr/>
          <p:nvPr/>
        </p:nvSpPr>
        <p:spPr>
          <a:xfrm>
            <a:off x="4663443" y="825033"/>
            <a:ext cx="4206240" cy="3470741"/>
          </a:xfrm>
          <a:prstGeom prst="roundRect">
            <a:avLst>
              <a:gd name="adj" fmla="val 1754"/>
            </a:avLst>
          </a:prstGeom>
          <a:solidFill>
            <a:srgbClr val="E4F1DC"/>
          </a:solidFill>
          <a:ln/>
        </p:spPr>
        <p:txBody>
          <a:bodyPr wrap="square" lIns="101600" tIns="101600" rIns="101600" bIns="101600" rtlCol="0" anchor="t"/>
          <a:lstStyle/>
          <a:p>
            <a:pPr algn="ctr">
              <a:lnSpc>
                <a:spcPct val="102000"/>
              </a:lnSpc>
              <a:spcBef>
                <a:spcPts val="600"/>
              </a:spcBef>
              <a:buClrTx/>
              <a:defRPr/>
            </a:pPr>
            <a:r>
              <a:rPr lang="it" sz="1300" b="1" kern="1200" dirty="0">
                <a:solidFill>
                  <a:srgbClr val="E0218A"/>
                </a:solidFill>
                <a:latin typeface="Calibri" pitchFamily="34" charset="0"/>
                <a:ea typeface="Calibri" pitchFamily="34" charset="-122"/>
                <a:cs typeface="Calibri" pitchFamily="34" charset="-120"/>
              </a:rPr>
              <a:t>Economia Sociale e Solidale (SSE)</a:t>
            </a:r>
          </a:p>
          <a:p>
            <a:pPr algn="just">
              <a:lnSpc>
                <a:spcPct val="102000"/>
              </a:lnSpc>
              <a:spcBef>
                <a:spcPts val="600"/>
              </a:spcBef>
              <a:buClrTx/>
              <a:defRPr/>
            </a:pPr>
            <a:r>
              <a:rPr lang="it" sz="1300" kern="1200" dirty="0">
                <a:solidFill>
                  <a:schemeClr val="tx1"/>
                </a:solidFill>
                <a:latin typeface="Calibri" pitchFamily="34" charset="0"/>
                <a:ea typeface="Calibri" pitchFamily="34" charset="-122"/>
                <a:cs typeface="Calibri" pitchFamily="34" charset="-120"/>
              </a:rPr>
              <a:t>Francia – </a:t>
            </a:r>
            <a:r>
              <a:rPr lang="it" sz="1300" kern="1200" dirty="0">
                <a:solidFill>
                  <a:schemeClr val="tx1"/>
                </a:solidFill>
                <a:latin typeface="Calibri" pitchFamily="34" charset="0"/>
                <a:ea typeface="Calibri" pitchFamily="34" charset="-122"/>
                <a:cs typeface="Calibri" pitchFamily="34" charset="-120"/>
                <a:hlinkClick r:id="rId3"/>
              </a:rPr>
              <a:t>RTES</a:t>
            </a:r>
            <a:r>
              <a:rPr lang="it" sz="1300" kern="1200" dirty="0">
                <a:solidFill>
                  <a:schemeClr val="tx1"/>
                </a:solidFill>
                <a:latin typeface="Calibri" pitchFamily="34" charset="0"/>
                <a:ea typeface="Calibri" pitchFamily="34" charset="-122"/>
                <a:cs typeface="Calibri" pitchFamily="34" charset="-120"/>
              </a:rPr>
              <a:t> (Rete delle Autorità Locali per un'Economia Sociale e Solidale) + </a:t>
            </a:r>
            <a:r>
              <a:rPr lang="it" sz="1300" kern="1200" dirty="0">
                <a:solidFill>
                  <a:schemeClr val="tx1"/>
                </a:solidFill>
                <a:latin typeface="Calibri" pitchFamily="34" charset="0"/>
                <a:ea typeface="Calibri" pitchFamily="34" charset="-122"/>
                <a:cs typeface="Calibri" pitchFamily="34" charset="-120"/>
                <a:hlinkClick r:id="rId4"/>
              </a:rPr>
              <a:t>AVISE</a:t>
            </a:r>
            <a:r>
              <a:rPr lang="it" sz="1300" kern="1200" dirty="0">
                <a:solidFill>
                  <a:schemeClr val="tx1"/>
                </a:solidFill>
                <a:latin typeface="Calibri" pitchFamily="34" charset="0"/>
                <a:ea typeface="Calibri" pitchFamily="34" charset="-122"/>
                <a:cs typeface="Calibri" pitchFamily="34" charset="-120"/>
              </a:rPr>
              <a:t>
Italia – </a:t>
            </a:r>
            <a:r>
              <a:rPr lang="it" sz="1300" kern="1200" dirty="0">
                <a:solidFill>
                  <a:schemeClr val="tx1"/>
                </a:solidFill>
                <a:latin typeface="Calibri" pitchFamily="34" charset="0"/>
                <a:ea typeface="Calibri" pitchFamily="34" charset="-122"/>
                <a:cs typeface="Calibri" pitchFamily="34" charset="-120"/>
                <a:hlinkClick r:id="rId5">
                  <a:extLst>
                    <a:ext uri="{A12FA001-AC4F-418D-AE19-62706E023703}">
                      <ahyp:hlinkClr xmlns:ahyp="http://schemas.microsoft.com/office/drawing/2018/hyperlinkcolor" val="tx"/>
                    </a:ext>
                  </a:extLst>
                </a:hlinkClick>
              </a:rPr>
              <a:t>RIES</a:t>
            </a:r>
            <a:r>
              <a:rPr lang="it" sz="1300" kern="1200" dirty="0">
                <a:solidFill>
                  <a:schemeClr val="tx1"/>
                </a:solidFill>
                <a:latin typeface="Calibri" pitchFamily="34" charset="0"/>
                <a:ea typeface="Calibri" pitchFamily="34" charset="-122"/>
                <a:cs typeface="Calibri" pitchFamily="34" charset="-120"/>
              </a:rPr>
              <a:t> (Rete italiana economia solidale)
Altre reti europee: </a:t>
            </a:r>
            <a:r>
              <a:rPr lang="it" sz="1300" kern="1200" dirty="0">
                <a:solidFill>
                  <a:schemeClr val="tx1"/>
                </a:solidFill>
                <a:latin typeface="Calibri" pitchFamily="34" charset="0"/>
                <a:ea typeface="Calibri" pitchFamily="34" charset="-122"/>
                <a:cs typeface="Calibri" pitchFamily="34" charset="-120"/>
                <a:hlinkClick r:id="rId6"/>
              </a:rPr>
              <a:t>https://www.avise.org/comprendre-ess/economie-sociale-solidaire-ess-acteur-europe</a:t>
            </a:r>
            <a:endParaRPr lang="en-US" sz="1300" kern="1200" dirty="0">
              <a:solidFill>
                <a:schemeClr val="tx1"/>
              </a:solidFill>
              <a:latin typeface="Calibri" pitchFamily="34" charset="0"/>
              <a:ea typeface="Calibri" pitchFamily="34" charset="-122"/>
              <a:cs typeface="Calibri" pitchFamily="34" charset="-120"/>
            </a:endParaRPr>
          </a:p>
          <a:p>
            <a:pPr algn="just">
              <a:lnSpc>
                <a:spcPct val="102000"/>
              </a:lnSpc>
              <a:spcBef>
                <a:spcPts val="600"/>
              </a:spcBef>
              <a:buClrTx/>
              <a:defRPr/>
            </a:pPr>
            <a:endParaRPr lang="en-US" sz="1300" kern="1200" dirty="0">
              <a:solidFill>
                <a:schemeClr val="tx1"/>
              </a:solidFill>
              <a:latin typeface="Calibri" pitchFamily="34" charset="0"/>
              <a:ea typeface="Calibri" pitchFamily="34" charset="-122"/>
              <a:cs typeface="Calibri" pitchFamily="34" charset="-120"/>
            </a:endParaRPr>
          </a:p>
          <a:p>
            <a:pPr algn="ctr">
              <a:lnSpc>
                <a:spcPct val="102000"/>
              </a:lnSpc>
              <a:spcBef>
                <a:spcPts val="600"/>
              </a:spcBef>
              <a:buClrTx/>
              <a:defRPr/>
            </a:pPr>
            <a:r>
              <a:rPr lang="it" sz="1300" b="1" kern="1200" dirty="0">
                <a:solidFill>
                  <a:srgbClr val="E0218A"/>
                </a:solidFill>
                <a:latin typeface="Calibri" pitchFamily="34" charset="0"/>
                <a:ea typeface="Calibri" pitchFamily="34" charset="-122"/>
                <a:cs typeface="Calibri" pitchFamily="34" charset="-120"/>
              </a:rPr>
              <a:t>Bieconomia </a:t>
            </a:r>
          </a:p>
          <a:p>
            <a:pPr algn="just">
              <a:lnSpc>
                <a:spcPct val="102000"/>
              </a:lnSpc>
              <a:spcBef>
                <a:spcPts val="600"/>
              </a:spcBef>
              <a:buClrTx/>
              <a:defRPr/>
            </a:pPr>
            <a:r>
              <a:rPr lang="en-US" sz="1300" kern="1200" dirty="0">
                <a:solidFill>
                  <a:schemeClr val="tx1"/>
                </a:solidFill>
                <a:latin typeface="Calibri"/>
              </a:rPr>
              <a:t>Bioeconomy For Change </a:t>
            </a:r>
            <a:r>
              <a:rPr lang="it" sz="1300" kern="1200" dirty="0">
                <a:solidFill>
                  <a:schemeClr val="tx1"/>
                </a:solidFill>
                <a:latin typeface="Calibri"/>
              </a:rPr>
              <a:t>: cluster sulla competitività sulla bioeconomia. </a:t>
            </a:r>
          </a:p>
          <a:p>
            <a:pPr algn="just">
              <a:lnSpc>
                <a:spcPct val="102000"/>
              </a:lnSpc>
              <a:spcBef>
                <a:spcPts val="600"/>
              </a:spcBef>
              <a:buClrTx/>
              <a:defRPr/>
            </a:pPr>
            <a:r>
              <a:rPr lang="it" sz="1300" kern="1200" dirty="0">
                <a:solidFill>
                  <a:schemeClr val="tx1"/>
                </a:solidFill>
                <a:latin typeface="Calibri"/>
              </a:rPr>
              <a:t>Italie : </a:t>
            </a:r>
            <a:r>
              <a:rPr lang="it" sz="1300" kern="1200" dirty="0">
                <a:solidFill>
                  <a:schemeClr val="tx1"/>
                </a:solidFill>
                <a:latin typeface="Calibri"/>
                <a:hlinkClick r:id="rId7"/>
              </a:rPr>
              <a:t>SPRING - Cluster Italiano della Bioeconomia Circolare</a:t>
            </a:r>
            <a:endParaRPr lang="en-US" sz="1300" kern="1200" dirty="0">
              <a:solidFill>
                <a:schemeClr val="tx1"/>
              </a:solidFill>
              <a:latin typeface="Calibri"/>
            </a:endParaRPr>
          </a:p>
          <a:p>
            <a:pPr algn="just">
              <a:lnSpc>
                <a:spcPct val="102000"/>
              </a:lnSpc>
              <a:spcBef>
                <a:spcPts val="600"/>
              </a:spcBef>
              <a:buClrTx/>
              <a:defRPr/>
            </a:pPr>
            <a:r>
              <a:rPr lang="it" sz="1300" kern="1200" dirty="0">
                <a:solidFill>
                  <a:schemeClr val="tx1"/>
                </a:solidFill>
                <a:latin typeface="Calibri"/>
              </a:rPr>
              <a:t>Europa : </a:t>
            </a:r>
            <a:r>
              <a:rPr lang="it" sz="1300" kern="1200" dirty="0">
                <a:solidFill>
                  <a:schemeClr val="tx1"/>
                </a:solidFill>
                <a:latin typeface="Calibri"/>
                <a:hlinkClick r:id="rId8"/>
              </a:rPr>
              <a:t>Rete Europea di Bioeconomia </a:t>
            </a:r>
            <a:r>
              <a:rPr lang="it" sz="1300" kern="1200" dirty="0">
                <a:solidFill>
                  <a:schemeClr val="tx1"/>
                </a:solidFill>
                <a:latin typeface="Calibri"/>
              </a:rPr>
              <a:t>(EuBioNet) </a:t>
            </a:r>
            <a:r>
              <a:rPr kumimoji="0" lang="en-US" sz="13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hape 0">
            <a:extLst>
              <a:ext uri="{FF2B5EF4-FFF2-40B4-BE49-F238E27FC236}">
                <a16:creationId xmlns:a16="http://schemas.microsoft.com/office/drawing/2014/main" id="{4A818E3C-4C48-F729-401B-21A4A55F2677}"/>
              </a:ext>
            </a:extLst>
          </p:cNvPr>
          <p:cNvSpPr/>
          <p:nvPr/>
        </p:nvSpPr>
        <p:spPr>
          <a:xfrm>
            <a:off x="274320" y="231479"/>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467501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p:cNvSpPr/>
          <p:nvPr/>
        </p:nvSpPr>
        <p:spPr>
          <a:xfrm>
            <a:off x="1051560" y="-53001"/>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Acteurs &amp; </a:t>
            </a:r>
            <a:r>
              <a:rPr kumimoji="0" lang="en-US" sz="20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compétences</a:t>
            </a: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 Focus formation</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Attori e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competenze</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 Focus formazione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 3"/>
          <p:cNvSpPr/>
          <p:nvPr/>
        </p:nvSpPr>
        <p:spPr>
          <a:xfrm>
            <a:off x="137160" y="841248"/>
            <a:ext cx="4434839" cy="642366"/>
          </a:xfrm>
          <a:prstGeom prst="roundRect">
            <a:avLst>
              <a:gd name="adj" fmla="val 7500"/>
            </a:avLst>
          </a:prstGeom>
          <a:solidFill>
            <a:schemeClr val="bg1">
              <a:lumMod val="95000"/>
            </a:schemeClr>
          </a:solidFill>
          <a:ln/>
        </p:spPr>
        <p:txBody>
          <a:bodyPr wrap="square" lIns="88900" tIns="88900" rIns="88900" bIns="88900" rtlCol="0" anchor="ctr"/>
          <a:lstStyle/>
          <a:p>
            <a:pPr marL="0" marR="0" lvl="0" indent="0" algn="ctr" defTabSz="914400" rtl="0" eaLnBrk="1" fontAlgn="auto" latinLnBrk="0" hangingPunct="1">
              <a:lnSpc>
                <a:spcPct val="103000"/>
              </a:lnSpc>
              <a:spcBef>
                <a:spcPts val="0"/>
              </a:spcBef>
              <a:spcAft>
                <a:spcPts val="0"/>
              </a:spcAft>
              <a:buClrTx/>
              <a:buSzTx/>
              <a:buFontTx/>
              <a:buNone/>
              <a:tabLst/>
              <a:defRPr/>
            </a:pPr>
            <a:r>
              <a:rPr kumimoji="0" lang="en-US" b="1"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La formation relie les filières (quels besoins de </a:t>
            </a:r>
            <a:r>
              <a:rPr kumimoji="0" lang="en-US" b="1" i="1"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compétences</a:t>
            </a:r>
            <a:r>
              <a:rPr kumimoji="0" lang="en-US" b="1"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 ; qui </a:t>
            </a:r>
            <a:r>
              <a:rPr kumimoji="0" lang="en-US" b="1" i="1"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forme</a:t>
            </a:r>
            <a:r>
              <a:rPr kumimoji="0" lang="en-US" b="1"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les </a:t>
            </a:r>
            <a:r>
              <a:rPr kumimoji="0" lang="en-US" b="1" i="1"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acteurs</a:t>
            </a:r>
            <a:r>
              <a:rPr kumimoji="0" lang="en-US" b="1"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endParaRPr kumimoji="0" lang="en-US" b="1" i="1" u="none" strike="noStrike" kern="1200" cap="none" spc="0" normalizeH="0" baseline="0" noProof="0" dirty="0">
              <a:ln>
                <a:noFill/>
              </a:ln>
              <a:solidFill>
                <a:srgbClr val="3AB493"/>
              </a:solidFill>
              <a:effectLst/>
              <a:highlight>
                <a:srgbClr val="FFFF00"/>
              </a:highlight>
              <a:uLnTx/>
              <a:uFillTx/>
              <a:latin typeface="Calibri" pitchFamily="34" charset="0"/>
              <a:ea typeface="Calibri" pitchFamily="34" charset="-122"/>
              <a:cs typeface="Calibri" pitchFamily="34" charset="-120"/>
            </a:endParaRPr>
          </a:p>
        </p:txBody>
      </p:sp>
      <p:sp>
        <p:nvSpPr>
          <p:cNvPr id="6" name="Text 4"/>
          <p:cNvSpPr/>
          <p:nvPr/>
        </p:nvSpPr>
        <p:spPr>
          <a:xfrm>
            <a:off x="301752" y="1643068"/>
            <a:ext cx="3314751" cy="1654936"/>
          </a:xfrm>
          <a:prstGeom prst="roundRect">
            <a:avLst>
              <a:gd name="adj" fmla="val 3158"/>
            </a:avLst>
          </a:prstGeom>
          <a:solidFill>
            <a:srgbClr val="FCF3D6"/>
          </a:solidFill>
          <a:ln/>
        </p:spPr>
        <p:txBody>
          <a:bodyPr wrap="square" lIns="88900" tIns="88900" rIns="88900" bIns="88900" rtlCol="0" anchor="t"/>
          <a:lstStyle/>
          <a:p>
            <a:pPr marL="0" marR="0" lvl="0" indent="0" algn="just" defTabSz="914400" rtl="0" eaLnBrk="1" fontAlgn="auto" latinLnBrk="0" hangingPunct="1">
              <a:lnSpc>
                <a:spcPct val="103000"/>
              </a:lnSpc>
              <a:spcBef>
                <a:spcPts val="0"/>
              </a:spcBef>
              <a:spcAft>
                <a:spcPts val="0"/>
              </a:spcAft>
              <a:buClrTx/>
              <a:buSzTx/>
              <a:buFontTx/>
              <a:buNone/>
              <a:tabLst/>
              <a:defRPr/>
            </a:pPr>
            <a:r>
              <a:rPr kumimoji="0" lang="en-US"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Trois besoins, ancrés dans nos filières
</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Mutations industrielles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décolletage (Vallée de l’Arve), auto → aéro (Turin)
</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Saisonnalité du tourisme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sécuriser les parcours (montagne « 4 saisons »)
</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Filières de précision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main-d’œuvre qualifiée (mécatronique, aérospatial)</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5"/>
          <p:cNvSpPr/>
          <p:nvPr/>
        </p:nvSpPr>
        <p:spPr>
          <a:xfrm>
            <a:off x="5452872" y="1658773"/>
            <a:ext cx="3416807" cy="1654936"/>
          </a:xfrm>
          <a:prstGeom prst="roundRect">
            <a:avLst>
              <a:gd name="adj" fmla="val 3158"/>
            </a:avLst>
          </a:prstGeom>
          <a:solidFill>
            <a:srgbClr val="E4F1DC"/>
          </a:solidFill>
          <a:ln/>
        </p:spPr>
        <p:txBody>
          <a:bodyPr wrap="square" lIns="88900" tIns="88900" rIns="88900" bIns="88900" rtlCol="0" anchor="t"/>
          <a:lstStyle/>
          <a:p>
            <a:pPr marL="0" marR="0" lvl="0" indent="0" algn="just" defTabSz="914400" rtl="0" eaLnBrk="1" fontAlgn="auto" latinLnBrk="0" hangingPunct="1">
              <a:lnSpc>
                <a:spcPct val="103000"/>
              </a:lnSpc>
              <a:spcBef>
                <a:spcPts val="0"/>
              </a:spcBef>
              <a:spcAft>
                <a:spcPts val="0"/>
              </a:spcAft>
              <a:buClrTx/>
              <a:buSzTx/>
              <a:buFontTx/>
              <a:buNone/>
              <a:tabLst/>
              <a:defRPr/>
            </a:pPr>
            <a:r>
              <a:rPr kumimoji="0" lang="en-US"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Tre bisogni, ancorati alle nostre filiere
</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Trasformazioni industriali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tornitura (Valle dell’Arve), auto → aerospazio (Torino)
</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Stagionalità del turismo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percorsi sicuri (montagna « 4 stagioni »)
</a:t>
            </a:r>
            <a:r>
              <a:rPr kumimoji="0" lang="en-US"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Filiere di precisione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manodopera qualificata (meccatronica, aerospazio)</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 6"/>
          <p:cNvSpPr/>
          <p:nvPr/>
        </p:nvSpPr>
        <p:spPr>
          <a:xfrm>
            <a:off x="137160" y="3577681"/>
            <a:ext cx="8567928" cy="1449141"/>
          </a:xfrm>
          <a:prstGeom prst="roundRect">
            <a:avLst>
              <a:gd name="adj" fmla="val 6000"/>
            </a:avLst>
          </a:prstGeom>
          <a:solidFill>
            <a:srgbClr val="F6E1A8"/>
          </a:solidFill>
          <a:ln/>
        </p:spPr>
        <p:txBody>
          <a:bodyPr wrap="square" lIns="88900" tIns="88900" rIns="88900" bIns="88900" rtlCol="0" anchor="ctr"/>
          <a:lstStyle/>
          <a:p>
            <a:pPr marL="0" marR="0" lvl="0" indent="0" algn="l" defTabSz="914400" rtl="0" eaLnBrk="1" fontAlgn="auto" latinLnBrk="0" hangingPunct="1">
              <a:lnSpc>
                <a:spcPct val="103000"/>
              </a:lnSpc>
              <a:spcBef>
                <a:spcPts val="0"/>
              </a:spcBef>
              <a:spcAft>
                <a:spcPts val="0"/>
              </a:spcAft>
              <a:buClrTx/>
              <a:buSzTx/>
              <a:buFontTx/>
              <a:buNone/>
              <a:tabLst/>
              <a:defRPr/>
            </a:pPr>
            <a:r>
              <a:rPr kumimoji="0" lang="en-US"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Angle transfrontalier —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co-formation et mobilité des apprentis (Erasmus+), bilinguisme FR/IT : un thème structurant d’ALCOTRA (Priorité « éducation-formation-bilinguisme », 38,3 M€). Relais : EUSALP – Groupe d’action 3, Campus des métiers (FR) / ITS Academy (IT).
</a:t>
            </a:r>
            <a:r>
              <a:rPr kumimoji="0" lang="en-US"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Angolo transfrontaliero — </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co-formazione e mobilità degli apprendisti (Erasmus+), bilinguismo FR/IT: tema strutturante di ALCOTRA (Priorità « istruzione-formazione-bilinguismo », 38,3 M€). Riferimenti: EUSALP – Gruppo d’azione 3, Campus des métiers (FR) / ITS Academy (IT).</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pic>
        <p:nvPicPr>
          <p:cNvPr id="9" name="Image 8" descr="Google Classroom Vectores, Iconos, Gráficos y Fondos para Descargar Gratis">
            <a:extLst>
              <a:ext uri="{FF2B5EF4-FFF2-40B4-BE49-F238E27FC236}">
                <a16:creationId xmlns:a16="http://schemas.microsoft.com/office/drawing/2014/main" id="{F38F14F9-A9B5-B216-BF15-5C22973D6153}"/>
              </a:ext>
            </a:extLst>
          </p:cNvPr>
          <p:cNvPicPr>
            <a:picLocks noChangeAspect="1"/>
          </p:cNvPicPr>
          <p:nvPr/>
        </p:nvPicPr>
        <p:blipFill>
          <a:blip r:embed="rId3"/>
          <a:stretch>
            <a:fillRect/>
          </a:stretch>
        </p:blipFill>
        <p:spPr>
          <a:xfrm>
            <a:off x="3676849" y="1939248"/>
            <a:ext cx="1715676" cy="1207008"/>
          </a:xfrm>
          <a:prstGeom prst="rect">
            <a:avLst/>
          </a:prstGeom>
        </p:spPr>
      </p:pic>
      <p:sp>
        <p:nvSpPr>
          <p:cNvPr id="11" name="Text 3">
            <a:extLst>
              <a:ext uri="{FF2B5EF4-FFF2-40B4-BE49-F238E27FC236}">
                <a16:creationId xmlns:a16="http://schemas.microsoft.com/office/drawing/2014/main" id="{575005E7-2B1C-531C-EEB8-F3C8D26030F6}"/>
              </a:ext>
            </a:extLst>
          </p:cNvPr>
          <p:cNvSpPr/>
          <p:nvPr/>
        </p:nvSpPr>
        <p:spPr>
          <a:xfrm>
            <a:off x="4660395" y="808907"/>
            <a:ext cx="4209286" cy="674707"/>
          </a:xfrm>
          <a:prstGeom prst="roundRect">
            <a:avLst>
              <a:gd name="adj" fmla="val 7500"/>
            </a:avLst>
          </a:prstGeom>
          <a:solidFill>
            <a:schemeClr val="bg1">
              <a:lumMod val="95000"/>
            </a:schemeClr>
          </a:solidFill>
          <a:ln/>
        </p:spPr>
        <p:txBody>
          <a:bodyPr wrap="square" lIns="88900" tIns="88900" rIns="88900" bIns="88900" rtlCol="0" anchor="ctr"/>
          <a:lstStyle/>
          <a:p>
            <a:pPr marL="0" marR="0" lvl="0" indent="0" algn="ctr" defTabSz="914400" rtl="0" eaLnBrk="1" fontAlgn="auto" latinLnBrk="0" hangingPunct="1">
              <a:lnSpc>
                <a:spcPct val="103000"/>
              </a:lnSpc>
              <a:spcBef>
                <a:spcPts val="0"/>
              </a:spcBef>
              <a:spcAft>
                <a:spcPts val="0"/>
              </a:spcAft>
              <a:buClrTx/>
              <a:buSzTx/>
              <a:buFontTx/>
              <a:buNone/>
              <a:tabLst/>
              <a:defRPr/>
            </a:pPr>
            <a:r>
              <a:rPr kumimoji="0" lang="en-US" b="1" i="1"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La formazione collega le filiere (quali fabbisogni di competenze?), chi forma </a:t>
            </a:r>
            <a:r>
              <a:rPr kumimoji="0" lang="en-US" b="1" i="1"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gli</a:t>
            </a:r>
            <a:r>
              <a:rPr kumimoji="0" lang="en-US" b="1" i="1"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b="1" i="1"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attori</a:t>
            </a:r>
            <a:r>
              <a:rPr kumimoji="0" lang="en-US" b="1" i="1"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lang="en-US" b="1" i="1" kern="1200" dirty="0">
                <a:solidFill>
                  <a:srgbClr val="E0218A"/>
                </a:solidFill>
                <a:latin typeface="Calibri" pitchFamily="34" charset="0"/>
                <a:ea typeface="Calibri" pitchFamily="34" charset="-122"/>
                <a:cs typeface="Calibri" pitchFamily="34" charset="-120"/>
              </a:rPr>
              <a:t>?</a:t>
            </a:r>
            <a:endParaRPr kumimoji="0" lang="en-US" b="1" i="1" u="none" strike="noStrike" kern="1200" cap="none" spc="0" normalizeH="0" baseline="0" noProof="0" dirty="0">
              <a:ln>
                <a:noFill/>
              </a:ln>
              <a:solidFill>
                <a:srgbClr val="E0218A"/>
              </a:solidFill>
              <a:effectLst/>
              <a:uLnTx/>
              <a:uFillTx/>
              <a:latin typeface="Calibri"/>
              <a:ea typeface="+mn-ea"/>
              <a:cs typeface="+mn-cs"/>
            </a:endParaRPr>
          </a:p>
        </p:txBody>
      </p:sp>
      <p:sp>
        <p:nvSpPr>
          <p:cNvPr id="10" name="Shape 0">
            <a:extLst>
              <a:ext uri="{FF2B5EF4-FFF2-40B4-BE49-F238E27FC236}">
                <a16:creationId xmlns:a16="http://schemas.microsoft.com/office/drawing/2014/main" id="{3780746F-8213-BF1D-05CB-DBD95F5BFCB0}"/>
              </a:ext>
            </a:extLst>
          </p:cNvPr>
          <p:cNvSpPr/>
          <p:nvPr/>
        </p:nvSpPr>
        <p:spPr>
          <a:xfrm>
            <a:off x="274320" y="231479"/>
            <a:ext cx="475488" cy="475488"/>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A8F39-546E-BA33-8D8A-627F042A75A1}"/>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C69B7EFC-6E4A-9F51-384B-53AA4C6241F9}"/>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58CC1550-955F-357C-CFBF-BE897FCFE094}"/>
              </a:ext>
            </a:extLst>
          </p:cNvPr>
          <p:cNvSpPr/>
          <p:nvPr/>
        </p:nvSpPr>
        <p:spPr>
          <a:xfrm>
            <a:off x="1051560" y="-29924"/>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E0218A"/>
                </a:solidFill>
                <a:latin typeface="Calibri Light" pitchFamily="34" charset="0"/>
                <a:ea typeface="Calibri Light" pitchFamily="34" charset="-122"/>
                <a:cs typeface="Calibri Light" pitchFamily="34" charset="-120"/>
              </a:rPr>
              <a:t>Vision prospective : les </a:t>
            </a:r>
            <a:r>
              <a:rPr lang="en-US" sz="2000" b="1" kern="1200" dirty="0" err="1">
                <a:solidFill>
                  <a:srgbClr val="E0218A"/>
                </a:solidFill>
                <a:latin typeface="Calibri Light" pitchFamily="34" charset="0"/>
                <a:ea typeface="Calibri Light" pitchFamily="34" charset="-122"/>
                <a:cs typeface="Calibri Light" pitchFamily="34" charset="-120"/>
              </a:rPr>
              <a:t>nouvelles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formes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d’économie</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err="1">
                <a:solidFill>
                  <a:srgbClr val="3AB493"/>
                </a:solidFill>
                <a:latin typeface="Calibri Light" pitchFamily="34" charset="0"/>
                <a:ea typeface="+mn-ea"/>
                <a:cs typeface="Calibri Light" pitchFamily="34" charset="-120"/>
              </a:rPr>
              <a:t>Visione</a:t>
            </a:r>
            <a:r>
              <a:rPr lang="en-US" sz="2000" b="1" kern="1200" dirty="0">
                <a:solidFill>
                  <a:srgbClr val="3AB493"/>
                </a:solidFill>
                <a:latin typeface="Calibri Light" pitchFamily="34" charset="0"/>
                <a:ea typeface="+mn-ea"/>
                <a:cs typeface="Calibri Light" pitchFamily="34" charset="-120"/>
              </a:rPr>
              <a:t> </a:t>
            </a:r>
            <a:r>
              <a:rPr lang="en-US" sz="2000" b="1" kern="1200" dirty="0" err="1">
                <a:solidFill>
                  <a:srgbClr val="3AB493"/>
                </a:solidFill>
                <a:latin typeface="Calibri Light" pitchFamily="34" charset="0"/>
                <a:ea typeface="+mn-ea"/>
                <a:cs typeface="Calibri Light" pitchFamily="34" charset="-120"/>
              </a:rPr>
              <a:t>prospettiva</a:t>
            </a:r>
            <a:r>
              <a:rPr lang="en-US" sz="2000" b="1" kern="1200" dirty="0">
                <a:solidFill>
                  <a:srgbClr val="3AB493"/>
                </a:solidFill>
                <a:latin typeface="Calibri Light" pitchFamily="34" charset="0"/>
                <a:ea typeface="+mn-ea"/>
                <a:cs typeface="Calibri Light" pitchFamily="34" charset="-120"/>
              </a:rPr>
              <a:t> : le </a:t>
            </a:r>
            <a:r>
              <a:rPr lang="en-US" sz="2000" b="1" kern="1200" dirty="0" err="1">
                <a:solidFill>
                  <a:srgbClr val="3AB493"/>
                </a:solidFill>
                <a:latin typeface="Calibri Light" pitchFamily="34" charset="0"/>
                <a:ea typeface="+mn-ea"/>
                <a:cs typeface="Calibri Light" pitchFamily="34" charset="-120"/>
              </a:rPr>
              <a:t>nuove</a:t>
            </a:r>
            <a:r>
              <a:rPr lang="en-US" sz="2000" b="1" kern="1200" dirty="0">
                <a:solidFill>
                  <a:srgbClr val="3AB493"/>
                </a:solidFill>
                <a:latin typeface="Calibri Light" pitchFamily="34" charset="0"/>
                <a:ea typeface="+mn-ea"/>
                <a:cs typeface="Calibri Light" pitchFamily="34" charset="-120"/>
              </a:rPr>
              <a:t> </a:t>
            </a:r>
            <a:r>
              <a:rPr lang="en-US" sz="2000" b="1" kern="1200" dirty="0" err="1">
                <a:solidFill>
                  <a:srgbClr val="3AB493"/>
                </a:solidFill>
                <a:latin typeface="Calibri Light" pitchFamily="34" charset="0"/>
                <a:ea typeface="+mn-ea"/>
                <a:cs typeface="Calibri Light" pitchFamily="34" charset="-120"/>
              </a:rPr>
              <a:t>forme</a:t>
            </a:r>
            <a:r>
              <a:rPr lang="en-US" sz="2000" b="1" kern="1200" dirty="0">
                <a:solidFill>
                  <a:srgbClr val="3AB493"/>
                </a:solidFill>
                <a:latin typeface="Calibri Light" pitchFamily="34" charset="0"/>
                <a:ea typeface="+mn-ea"/>
                <a:cs typeface="Calibri Light" pitchFamily="34" charset="-120"/>
              </a:rPr>
              <a:t> di </a:t>
            </a:r>
            <a:r>
              <a:rPr lang="en-US" sz="2000" b="1" kern="1200" dirty="0" err="1">
                <a:solidFill>
                  <a:srgbClr val="3AB493"/>
                </a:solidFill>
                <a:latin typeface="Calibri Light" pitchFamily="34" charset="0"/>
                <a:ea typeface="+mn-ea"/>
                <a:cs typeface="Calibri Light" pitchFamily="34" charset="-120"/>
              </a:rPr>
              <a:t>economia</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8EBCE8CA-0709-7B41-56A5-29F31A4F9BCC}"/>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7" name="Shape 0">
            <a:extLst>
              <a:ext uri="{FF2B5EF4-FFF2-40B4-BE49-F238E27FC236}">
                <a16:creationId xmlns:a16="http://schemas.microsoft.com/office/drawing/2014/main" id="{A4E9B417-F977-27A3-6C56-7322AF3D49D4}"/>
              </a:ext>
            </a:extLst>
          </p:cNvPr>
          <p:cNvSpPr/>
          <p:nvPr/>
        </p:nvSpPr>
        <p:spPr>
          <a:xfrm>
            <a:off x="164384" y="123290"/>
            <a:ext cx="585629" cy="607973"/>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2" name="Text 3">
            <a:extLst>
              <a:ext uri="{FF2B5EF4-FFF2-40B4-BE49-F238E27FC236}">
                <a16:creationId xmlns:a16="http://schemas.microsoft.com/office/drawing/2014/main" id="{F7A14220-05FC-A405-E8FD-A3414BC8532B}"/>
              </a:ext>
            </a:extLst>
          </p:cNvPr>
          <p:cNvSpPr/>
          <p:nvPr/>
        </p:nvSpPr>
        <p:spPr>
          <a:xfrm>
            <a:off x="1894654" y="1168673"/>
            <a:ext cx="4109664" cy="470064"/>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Bioéconomie et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du vivant</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Bioeconomia ed economia della vita</a:t>
            </a:r>
          </a:p>
        </p:txBody>
      </p:sp>
      <p:pic>
        <p:nvPicPr>
          <p:cNvPr id="8" name="Image 7" descr="vision d'entreprise pour voir les opportunités futures, défi pour surmonter  la difficulté pour voir un vrai visionnaire, femme d'affaires avec  télescope ou spyglass pour voir la vision future 7909145 Art vectoriel chez">
            <a:extLst>
              <a:ext uri="{FF2B5EF4-FFF2-40B4-BE49-F238E27FC236}">
                <a16:creationId xmlns:a16="http://schemas.microsoft.com/office/drawing/2014/main" id="{6C93489C-A1A6-112B-30DE-31DEF2A68AB4}"/>
              </a:ext>
            </a:extLst>
          </p:cNvPr>
          <p:cNvPicPr>
            <a:picLocks noChangeAspect="1"/>
          </p:cNvPicPr>
          <p:nvPr/>
        </p:nvPicPr>
        <p:blipFill>
          <a:blip r:embed="rId3"/>
          <a:stretch>
            <a:fillRect/>
          </a:stretch>
        </p:blipFill>
        <p:spPr>
          <a:xfrm>
            <a:off x="6312188" y="731263"/>
            <a:ext cx="2667428" cy="2667428"/>
          </a:xfrm>
          <a:prstGeom prst="rect">
            <a:avLst/>
          </a:prstGeom>
        </p:spPr>
      </p:pic>
      <p:pic>
        <p:nvPicPr>
          <p:cNvPr id="9" name="Image 8">
            <a:extLst>
              <a:ext uri="{FF2B5EF4-FFF2-40B4-BE49-F238E27FC236}">
                <a16:creationId xmlns:a16="http://schemas.microsoft.com/office/drawing/2014/main" id="{81A4B62C-D5AE-4069-DE1C-2CAD5E010B6E}"/>
              </a:ext>
            </a:extLst>
          </p:cNvPr>
          <p:cNvPicPr>
            <a:picLocks noChangeAspect="1"/>
          </p:cNvPicPr>
          <p:nvPr/>
        </p:nvPicPr>
        <p:blipFill>
          <a:blip r:embed="rId4"/>
          <a:stretch>
            <a:fillRect/>
          </a:stretch>
        </p:blipFill>
        <p:spPr>
          <a:xfrm>
            <a:off x="198802" y="1378029"/>
            <a:ext cx="1422400" cy="1422400"/>
          </a:xfrm>
          <a:prstGeom prst="rect">
            <a:avLst/>
          </a:prstGeom>
        </p:spPr>
      </p:pic>
      <p:sp>
        <p:nvSpPr>
          <p:cNvPr id="10" name="Text 3">
            <a:extLst>
              <a:ext uri="{FF2B5EF4-FFF2-40B4-BE49-F238E27FC236}">
                <a16:creationId xmlns:a16="http://schemas.microsoft.com/office/drawing/2014/main" id="{0854B600-DDFF-67E7-B16C-EC7DDEF79C07}"/>
              </a:ext>
            </a:extLst>
          </p:cNvPr>
          <p:cNvSpPr/>
          <p:nvPr/>
        </p:nvSpPr>
        <p:spPr>
          <a:xfrm>
            <a:off x="1894654" y="1736035"/>
            <a:ext cx="4109664" cy="470064"/>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Economie circulaire et collaborative </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Economia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circolare</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e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collaborativa</a:t>
            </a:r>
            <a:endParaRPr kumimoji="0" lang="en-US" sz="1600" b="0" i="0" u="none" strike="noStrike" kern="1200" cap="none" spc="0" normalizeH="0" baseline="0" noProof="0" dirty="0">
              <a:ln>
                <a:noFill/>
              </a:ln>
              <a:solidFill>
                <a:srgbClr val="3AB493"/>
              </a:solidFill>
              <a:effectLst/>
              <a:uLnTx/>
              <a:uFillTx/>
              <a:latin typeface="Calibri"/>
              <a:ea typeface="+mn-ea"/>
              <a:cs typeface="+mn-cs"/>
            </a:endParaRPr>
          </a:p>
        </p:txBody>
      </p:sp>
      <p:sp>
        <p:nvSpPr>
          <p:cNvPr id="11" name="Text 3">
            <a:extLst>
              <a:ext uri="{FF2B5EF4-FFF2-40B4-BE49-F238E27FC236}">
                <a16:creationId xmlns:a16="http://schemas.microsoft.com/office/drawing/2014/main" id="{9F543336-F190-CEC4-C1BE-C1AF7D2ABD78}"/>
              </a:ext>
            </a:extLst>
          </p:cNvPr>
          <p:cNvSpPr/>
          <p:nvPr/>
        </p:nvSpPr>
        <p:spPr>
          <a:xfrm>
            <a:off x="1894654" y="2395334"/>
            <a:ext cx="4109664" cy="470064"/>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lang="en-US" sz="1600" b="1" kern="1200" dirty="0">
                <a:solidFill>
                  <a:srgbClr val="E0218A"/>
                </a:solidFill>
                <a:latin typeface="Calibri" pitchFamily="34" charset="0"/>
                <a:ea typeface="Calibri" pitchFamily="34" charset="-122"/>
                <a:cs typeface="Calibri" pitchFamily="34" charset="-120"/>
              </a:rPr>
              <a:t>E</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numérique </a:t>
            </a:r>
            <a:endParaRPr lang="en-US" sz="1600" b="1" kern="1200" dirty="0">
              <a:solidFill>
                <a:srgbClr val="929E9E"/>
              </a:solidFill>
              <a:latin typeface="Calibri" pitchFamily="34" charset="0"/>
              <a:ea typeface="Calibri" pitchFamily="34" charset="-122"/>
              <a:cs typeface="Calibri" pitchFamily="34" charset="-120"/>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Economia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digitale</a:t>
            </a:r>
            <a:endParaRPr kumimoji="0" lang="en-US" sz="1600" b="0" i="0" u="none" strike="noStrike" kern="1200" cap="none" spc="0" normalizeH="0" baseline="0" noProof="0" dirty="0">
              <a:ln>
                <a:noFill/>
              </a:ln>
              <a:solidFill>
                <a:srgbClr val="3AB493"/>
              </a:solidFill>
              <a:effectLst/>
              <a:uLnTx/>
              <a:uFillTx/>
              <a:latin typeface="Calibri"/>
              <a:ea typeface="+mn-ea"/>
              <a:cs typeface="+mn-cs"/>
            </a:endParaRPr>
          </a:p>
        </p:txBody>
      </p:sp>
      <p:sp>
        <p:nvSpPr>
          <p:cNvPr id="5" name="Text 3">
            <a:extLst>
              <a:ext uri="{FF2B5EF4-FFF2-40B4-BE49-F238E27FC236}">
                <a16:creationId xmlns:a16="http://schemas.microsoft.com/office/drawing/2014/main" id="{71E1C560-89EF-760C-326F-4CE28C84A9C2}"/>
              </a:ext>
            </a:extLst>
          </p:cNvPr>
          <p:cNvSpPr/>
          <p:nvPr/>
        </p:nvSpPr>
        <p:spPr>
          <a:xfrm>
            <a:off x="1894654" y="3054633"/>
            <a:ext cx="4109664" cy="1192894"/>
          </a:xfrm>
          <a:prstGeom prst="roundRect">
            <a:avLst>
              <a:gd name="adj" fmla="val 7317"/>
            </a:avLst>
          </a:prstGeom>
          <a:solidFill>
            <a:schemeClr val="bg1">
              <a:lumMod val="95000"/>
            </a:schemeClr>
          </a:solidFill>
          <a:ln/>
        </p:spPr>
        <p:txBody>
          <a:bodyPr wrap="square" lIns="88900" tIns="88900" rIns="88900" bIns="88900" rtlCol="0" anchor="ctr"/>
          <a:lstStyle/>
          <a:p>
            <a:pPr>
              <a:lnSpc>
                <a:spcPct val="104000"/>
              </a:lnSpc>
              <a:buClrTx/>
              <a:defRPr/>
            </a:pPr>
            <a:r>
              <a:rPr lang="en-US" sz="1600" b="1" kern="1200" dirty="0">
                <a:solidFill>
                  <a:srgbClr val="E0218A"/>
                </a:solidFill>
                <a:latin typeface="Calibri" pitchFamily="34" charset="0"/>
                <a:ea typeface="Calibri" pitchFamily="34" charset="-122"/>
                <a:cs typeface="Calibri" pitchFamily="34" charset="-120"/>
              </a:rPr>
              <a:t>L’entrepreneuriat </a:t>
            </a:r>
            <a:r>
              <a:rPr lang="en-US" sz="1600" b="1" kern="1200" dirty="0" err="1">
                <a:solidFill>
                  <a:srgbClr val="E0218A"/>
                </a:solidFill>
                <a:latin typeface="Calibri" pitchFamily="34" charset="0"/>
                <a:ea typeface="Calibri" pitchFamily="34" charset="-122"/>
                <a:cs typeface="Calibri" pitchFamily="34" charset="-120"/>
              </a:rPr>
              <a:t>en</a:t>
            </a:r>
            <a:r>
              <a:rPr lang="en-US" sz="1600" b="1" kern="1200" dirty="0">
                <a:solidFill>
                  <a:srgbClr val="E0218A"/>
                </a:solidFill>
                <a:latin typeface="Calibri" pitchFamily="34" charset="0"/>
                <a:ea typeface="Calibri" pitchFamily="34" charset="-122"/>
                <a:cs typeface="Calibri" pitchFamily="34" charset="-120"/>
              </a:rPr>
              <a:t> </a:t>
            </a:r>
            <a:r>
              <a:rPr lang="en-US" sz="1600" b="1" kern="1200" dirty="0" err="1">
                <a:solidFill>
                  <a:srgbClr val="E0218A"/>
                </a:solidFill>
                <a:latin typeface="Calibri" pitchFamily="34" charset="0"/>
                <a:ea typeface="Calibri" pitchFamily="34" charset="-122"/>
                <a:cs typeface="Calibri" pitchFamily="34" charset="-120"/>
              </a:rPr>
              <a:t>montagne</a:t>
            </a:r>
            <a:r>
              <a:rPr lang="en-US" sz="1600" b="1" kern="1200" dirty="0">
                <a:solidFill>
                  <a:srgbClr val="E0218A"/>
                </a:solidFill>
                <a:latin typeface="Calibri" pitchFamily="34" charset="0"/>
                <a:ea typeface="Calibri" pitchFamily="34" charset="-122"/>
                <a:cs typeface="Calibri" pitchFamily="34" charset="-120"/>
              </a:rPr>
              <a:t> et dans les zones rurales</a:t>
            </a:r>
          </a:p>
          <a:p>
            <a:pPr>
              <a:lnSpc>
                <a:spcPct val="104000"/>
              </a:lnSpc>
              <a:buClrTx/>
              <a:defRPr/>
            </a:pPr>
            <a:r>
              <a:rPr lang="en-US" sz="1600" b="1" kern="1200" dirty="0" err="1">
                <a:solidFill>
                  <a:srgbClr val="3AB493"/>
                </a:solidFill>
                <a:latin typeface="Calibri" pitchFamily="34" charset="0"/>
                <a:ea typeface="Calibri" pitchFamily="34" charset="-122"/>
                <a:cs typeface="Calibri" pitchFamily="34" charset="-120"/>
              </a:rPr>
              <a:t>L’imprenditoria</a:t>
            </a:r>
            <a:r>
              <a:rPr lang="en-US" sz="1600" b="1" kern="1200" dirty="0">
                <a:solidFill>
                  <a:srgbClr val="3AB493"/>
                </a:solidFill>
                <a:latin typeface="Calibri" pitchFamily="34" charset="0"/>
                <a:ea typeface="Calibri" pitchFamily="34" charset="-122"/>
                <a:cs typeface="Calibri" pitchFamily="34" charset="-120"/>
              </a:rPr>
              <a:t> in </a:t>
            </a:r>
            <a:r>
              <a:rPr lang="en-US" sz="1600" b="1" kern="1200" dirty="0" err="1">
                <a:solidFill>
                  <a:srgbClr val="3AB493"/>
                </a:solidFill>
                <a:latin typeface="Calibri" pitchFamily="34" charset="0"/>
                <a:ea typeface="Calibri" pitchFamily="34" charset="-122"/>
                <a:cs typeface="Calibri" pitchFamily="34" charset="-120"/>
              </a:rPr>
              <a:t>montagna</a:t>
            </a:r>
            <a:r>
              <a:rPr lang="en-US" sz="1600" b="1" kern="1200" dirty="0">
                <a:solidFill>
                  <a:srgbClr val="3AB493"/>
                </a:solidFill>
                <a:latin typeface="Calibri" pitchFamily="34" charset="0"/>
                <a:ea typeface="Calibri" pitchFamily="34" charset="-122"/>
                <a:cs typeface="Calibri" pitchFamily="34" charset="-120"/>
              </a:rPr>
              <a:t> e </a:t>
            </a:r>
            <a:r>
              <a:rPr lang="en-US" sz="1600" b="1" kern="1200" dirty="0" err="1">
                <a:solidFill>
                  <a:srgbClr val="3AB493"/>
                </a:solidFill>
                <a:latin typeface="Calibri" pitchFamily="34" charset="0"/>
                <a:ea typeface="Calibri" pitchFamily="34" charset="-122"/>
                <a:cs typeface="Calibri" pitchFamily="34" charset="-120"/>
              </a:rPr>
              <a:t>nelle</a:t>
            </a:r>
            <a:r>
              <a:rPr lang="en-US" sz="1600" b="1" kern="1200" dirty="0">
                <a:solidFill>
                  <a:srgbClr val="3AB493"/>
                </a:solidFill>
                <a:latin typeface="Calibri" pitchFamily="34" charset="0"/>
                <a:ea typeface="Calibri" pitchFamily="34" charset="-122"/>
                <a:cs typeface="Calibri" pitchFamily="34" charset="-120"/>
              </a:rPr>
              <a:t> zone </a:t>
            </a:r>
            <a:r>
              <a:rPr lang="en-US" sz="1600" b="1" kern="1200" dirty="0" err="1">
                <a:solidFill>
                  <a:srgbClr val="3AB493"/>
                </a:solidFill>
                <a:latin typeface="Calibri" pitchFamily="34" charset="0"/>
                <a:ea typeface="Calibri" pitchFamily="34" charset="-122"/>
                <a:cs typeface="Calibri" pitchFamily="34" charset="-120"/>
              </a:rPr>
              <a:t>rurali</a:t>
            </a:r>
            <a:endParaRPr lang="en-US" sz="1600" b="1" kern="1200" dirty="0">
              <a:solidFill>
                <a:srgbClr val="3AB493"/>
              </a:solidFill>
              <a:latin typeface="Calibri" pitchFamily="34" charset="0"/>
              <a:ea typeface="Calibri" pitchFamily="34" charset="-122"/>
              <a:cs typeface="Calibri" pitchFamily="34" charset="-120"/>
            </a:endParaRPr>
          </a:p>
        </p:txBody>
      </p:sp>
    </p:spTree>
    <p:extLst>
      <p:ext uri="{BB962C8B-B14F-4D97-AF65-F5344CB8AC3E}">
        <p14:creationId xmlns:p14="http://schemas.microsoft.com/office/powerpoint/2010/main" val="733971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587A5-C422-F10B-F5E9-72DBC45D4F89}"/>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8E324112-5EC6-11BF-80E9-91DB495ED4C5}"/>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52785F3F-E9CD-A266-12D6-C717D6568AB0}"/>
              </a:ext>
            </a:extLst>
          </p:cNvPr>
          <p:cNvSpPr/>
          <p:nvPr/>
        </p:nvSpPr>
        <p:spPr>
          <a:xfrm>
            <a:off x="1051560" y="-29924"/>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E0218A"/>
                </a:solidFill>
                <a:latin typeface="Calibri Light" pitchFamily="34" charset="0"/>
                <a:ea typeface="Calibri Light" pitchFamily="34" charset="-122"/>
                <a:cs typeface="Calibri Light" pitchFamily="34" charset="-120"/>
              </a:rPr>
              <a:t>Vision prospective : les </a:t>
            </a:r>
            <a:r>
              <a:rPr lang="en-US" sz="2000" b="1" kern="1200" dirty="0" err="1">
                <a:solidFill>
                  <a:srgbClr val="E0218A"/>
                </a:solidFill>
                <a:latin typeface="Calibri Light" pitchFamily="34" charset="0"/>
                <a:ea typeface="Calibri Light" pitchFamily="34" charset="-122"/>
                <a:cs typeface="Calibri Light" pitchFamily="34" charset="-120"/>
              </a:rPr>
              <a:t>nouvelles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formes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d’économie</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a:buClrTx/>
              <a:defRPr/>
            </a:pPr>
            <a:r>
              <a:rPr lang="en-US" sz="2000" b="1" kern="1200" dirty="0" err="1">
                <a:solidFill>
                  <a:srgbClr val="3AB493"/>
                </a:solidFill>
                <a:latin typeface="Calibri Light" pitchFamily="34" charset="0"/>
                <a:cs typeface="Calibri Light" pitchFamily="34" charset="-120"/>
              </a:rPr>
              <a:t>Visione</a:t>
            </a:r>
            <a:r>
              <a:rPr lang="en-US" sz="2000" b="1" kern="1200" dirty="0">
                <a:solidFill>
                  <a:srgbClr val="3AB493"/>
                </a:solidFill>
                <a:latin typeface="Calibri Light" pitchFamily="34" charset="0"/>
                <a:cs typeface="Calibri Light" pitchFamily="34" charset="-120"/>
              </a:rPr>
              <a:t> </a:t>
            </a:r>
            <a:r>
              <a:rPr lang="en-US" sz="2000" b="1" kern="1200" dirty="0" err="1">
                <a:solidFill>
                  <a:srgbClr val="3AB493"/>
                </a:solidFill>
                <a:latin typeface="Calibri Light" pitchFamily="34" charset="0"/>
                <a:cs typeface="Calibri Light" pitchFamily="34" charset="-120"/>
              </a:rPr>
              <a:t>prospettiva</a:t>
            </a:r>
            <a:r>
              <a:rPr lang="en-US" sz="2000" b="1" kern="1200" dirty="0">
                <a:solidFill>
                  <a:srgbClr val="3AB493"/>
                </a:solidFill>
                <a:latin typeface="Calibri Light" pitchFamily="34" charset="0"/>
                <a:cs typeface="Calibri Light" pitchFamily="34" charset="-120"/>
              </a:rPr>
              <a:t> : le </a:t>
            </a:r>
            <a:r>
              <a:rPr lang="en-US" sz="2000" b="1" kern="1200" dirty="0" err="1">
                <a:solidFill>
                  <a:srgbClr val="3AB493"/>
                </a:solidFill>
                <a:latin typeface="Calibri Light" pitchFamily="34" charset="0"/>
                <a:cs typeface="Calibri Light" pitchFamily="34" charset="-120"/>
              </a:rPr>
              <a:t>nuove</a:t>
            </a:r>
            <a:r>
              <a:rPr lang="en-US" sz="2000" b="1" kern="1200" dirty="0">
                <a:solidFill>
                  <a:srgbClr val="3AB493"/>
                </a:solidFill>
                <a:latin typeface="Calibri Light" pitchFamily="34" charset="0"/>
                <a:cs typeface="Calibri Light" pitchFamily="34" charset="-120"/>
              </a:rPr>
              <a:t> </a:t>
            </a:r>
            <a:r>
              <a:rPr lang="en-US" sz="2000" b="1" kern="1200" dirty="0" err="1">
                <a:solidFill>
                  <a:srgbClr val="3AB493"/>
                </a:solidFill>
                <a:latin typeface="Calibri Light" pitchFamily="34" charset="0"/>
                <a:cs typeface="Calibri Light" pitchFamily="34" charset="-120"/>
              </a:rPr>
              <a:t>forme</a:t>
            </a:r>
            <a:r>
              <a:rPr lang="en-US" sz="2000" b="1" kern="1200" dirty="0">
                <a:solidFill>
                  <a:srgbClr val="3AB493"/>
                </a:solidFill>
                <a:latin typeface="Calibri Light" pitchFamily="34" charset="0"/>
                <a:cs typeface="Calibri Light" pitchFamily="34" charset="-120"/>
              </a:rPr>
              <a:t> di </a:t>
            </a:r>
            <a:r>
              <a:rPr lang="en-US" sz="2000" b="1" kern="1200" dirty="0" err="1">
                <a:solidFill>
                  <a:srgbClr val="3AB493"/>
                </a:solidFill>
                <a:latin typeface="Calibri Light" pitchFamily="34" charset="0"/>
                <a:cs typeface="Calibri Light" pitchFamily="34" charset="-120"/>
              </a:rPr>
              <a:t>economia</a:t>
            </a:r>
            <a:endParaRPr lang="en-US" sz="2000" kern="1200" dirty="0">
              <a:solidFill>
                <a:prstClr val="black"/>
              </a:solidFill>
              <a:latin typeface="Calibri"/>
            </a:endParaRPr>
          </a:p>
        </p:txBody>
      </p:sp>
      <p:sp>
        <p:nvSpPr>
          <p:cNvPr id="5" name="Text 3">
            <a:extLst>
              <a:ext uri="{FF2B5EF4-FFF2-40B4-BE49-F238E27FC236}">
                <a16:creationId xmlns:a16="http://schemas.microsoft.com/office/drawing/2014/main" id="{A8BAED59-9616-18BC-2998-816CE07842C6}"/>
              </a:ext>
            </a:extLst>
          </p:cNvPr>
          <p:cNvSpPr/>
          <p:nvPr/>
        </p:nvSpPr>
        <p:spPr>
          <a:xfrm>
            <a:off x="164384" y="1473145"/>
            <a:ext cx="3976100" cy="3252805"/>
          </a:xfrm>
          <a:prstGeom prst="roundRect">
            <a:avLst>
              <a:gd name="adj" fmla="val 2553"/>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De quoi parle-t-on ?</a:t>
            </a:r>
          </a:p>
          <a:p>
            <a:pPr algn="just">
              <a:lnSpc>
                <a:spcPct val="104000"/>
              </a:lnSpc>
              <a:buClrTx/>
              <a:defRPr/>
            </a:pPr>
            <a:r>
              <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 bioéconomie, c’est une économie respectueuse de l’environnement qui vise l’utilisation efficace des ressources naturelles. </a:t>
            </a:r>
            <a:r>
              <a:rPr lang="fr-FR" sz="1200" kern="1200" dirty="0">
                <a:solidFill>
                  <a:prstClr val="black"/>
                </a:solidFill>
                <a:latin typeface="Calibri"/>
                <a:ea typeface="+mn-ea"/>
                <a:cs typeface="+mn-cs"/>
              </a:rPr>
              <a:t>C</a:t>
            </a:r>
            <a:r>
              <a:rPr kumimoji="0" lang="fr-FR" sz="1200" b="0" i="0" u="none" strike="noStrike" kern="1200" cap="none" spc="0" normalizeH="0" baseline="0" noProof="0" dirty="0">
                <a:ln>
                  <a:noFill/>
                </a:ln>
                <a:solidFill>
                  <a:prstClr val="black"/>
                </a:solidFill>
                <a:effectLst/>
                <a:uLnTx/>
                <a:uFillTx/>
                <a:latin typeface="Calibri"/>
                <a:ea typeface="+mn-ea"/>
                <a:cs typeface="+mn-cs"/>
              </a:rPr>
              <a:t>’est l’inverse d’une économie dépendante aux ressources fossiles</a:t>
            </a:r>
            <a:r>
              <a:rPr lang="fr-FR" sz="1200" kern="1200" dirty="0">
                <a:solidFill>
                  <a:prstClr val="black"/>
                </a:solidFill>
                <a:latin typeface="Calibri"/>
                <a:ea typeface="+mn-ea"/>
                <a:cs typeface="+mn-cs"/>
              </a:rPr>
              <a:t> (</a:t>
            </a:r>
            <a:r>
              <a:rPr kumimoji="0" lang="fr-FR" sz="1200" b="0" i="0" u="none" strike="noStrike" kern="1200" cap="none" spc="0" normalizeH="0" baseline="0" noProof="0" dirty="0">
                <a:ln>
                  <a:noFill/>
                </a:ln>
                <a:solidFill>
                  <a:prstClr val="black"/>
                </a:solidFill>
                <a:effectLst/>
                <a:uLnTx/>
                <a:uFillTx/>
                <a:latin typeface="Calibri"/>
                <a:ea typeface="+mn-ea"/>
                <a:cs typeface="+mn-cs"/>
              </a:rPr>
              <a:t>gaz, le charbon ou le pétrole</a:t>
            </a:r>
            <a:r>
              <a:rPr lang="fr-FR" sz="1200" kern="1200" dirty="0">
                <a:solidFill>
                  <a:prstClr val="black"/>
                </a:solidFill>
                <a:latin typeface="Calibri"/>
                <a:ea typeface="+mn-ea"/>
                <a:cs typeface="+mn-cs"/>
              </a:rPr>
              <a:t>, </a:t>
            </a:r>
            <a:r>
              <a:rPr kumimoji="0" lang="fr-FR" sz="1200" b="0" i="0" u="none" strike="noStrike" kern="1200" cap="none" spc="0" normalizeH="0" baseline="0" noProof="0" dirty="0">
                <a:ln>
                  <a:noFill/>
                </a:ln>
                <a:solidFill>
                  <a:prstClr val="black"/>
                </a:solidFill>
                <a:effectLst/>
                <a:uLnTx/>
                <a:uFillTx/>
                <a:latin typeface="Calibri"/>
                <a:ea typeface="+mn-ea"/>
                <a:cs typeface="+mn-cs"/>
              </a:rPr>
              <a:t>non renouvelables et émetteurs de CO2.</a:t>
            </a:r>
          </a:p>
          <a:p>
            <a:pPr algn="just">
              <a:lnSpc>
                <a:spcPct val="104000"/>
              </a:lnSpc>
              <a:buClrTx/>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a:p>
            <a:pPr algn="just">
              <a:lnSpc>
                <a:spcPct val="104000"/>
              </a:lnSpc>
              <a:buClrTx/>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L’ambition de la bioéconomie est d’inverser cette tendance en basant son économie sur la biomasse, c'est-à-dire sur l’utilisation de ressources renouvelables :</a:t>
            </a:r>
          </a:p>
          <a:p>
            <a:pPr marL="171450" indent="-171450" algn="just">
              <a:lnSpc>
                <a:spcPct val="104000"/>
              </a:lnSpc>
              <a:buClrTx/>
              <a:buFont typeface="Arial" panose="020B0604020202020204" pitchFamily="34" charset="0"/>
              <a:buChar char="•"/>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Les matières organiques végétales ou animales (décomposition de plantes, compost, fumier…)</a:t>
            </a:r>
          </a:p>
          <a:p>
            <a:pPr marL="171450" indent="-171450" algn="just">
              <a:lnSpc>
                <a:spcPct val="104000"/>
              </a:lnSpc>
              <a:buClrTx/>
              <a:buFont typeface="Arial" panose="020B0604020202020204" pitchFamily="34" charset="0"/>
              <a:buChar char="•"/>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Les biodéchets (déchets agricoles, déchets des industries agroalimentaires, déchets urbains, eaux usées…).</a:t>
            </a:r>
          </a:p>
          <a:p>
            <a:pPr marL="171450" indent="-171450" algn="just">
              <a:lnSpc>
                <a:spcPct val="104000"/>
              </a:lnSpc>
              <a:buClrTx/>
              <a:buFont typeface="Arial" panose="020B0604020202020204" pitchFamily="34" charset="0"/>
              <a:buChar char="•"/>
              <a:defRPr/>
            </a:pPr>
            <a:r>
              <a:rPr kumimoji="0" lang="fr-FR" sz="1200" b="0" i="0" u="none" strike="noStrike" kern="1200" cap="none" spc="0" normalizeH="0" baseline="0" noProof="0" dirty="0">
                <a:ln>
                  <a:noFill/>
                </a:ln>
                <a:solidFill>
                  <a:prstClr val="black"/>
                </a:solidFill>
                <a:effectLst/>
                <a:uLnTx/>
                <a:uFillTx/>
                <a:latin typeface="Calibri"/>
                <a:ea typeface="+mn-ea"/>
                <a:cs typeface="+mn-cs"/>
              </a:rPr>
              <a:t>Les cultures dédiées (chanvre, lin, algues, cultures intermédiaires à vocation énergétique…)</a:t>
            </a:r>
          </a:p>
          <a:p>
            <a:pPr algn="just">
              <a:lnSpc>
                <a:spcPct val="104000"/>
              </a:lnSpc>
              <a:buClrTx/>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 4">
            <a:extLst>
              <a:ext uri="{FF2B5EF4-FFF2-40B4-BE49-F238E27FC236}">
                <a16:creationId xmlns:a16="http://schemas.microsoft.com/office/drawing/2014/main" id="{5672A13F-1A37-104C-4EB9-EB93293A89D3}"/>
              </a:ext>
            </a:extLst>
          </p:cNvPr>
          <p:cNvSpPr/>
          <p:nvPr/>
        </p:nvSpPr>
        <p:spPr>
          <a:xfrm>
            <a:off x="4572000" y="1620156"/>
            <a:ext cx="4150764" cy="3105794"/>
          </a:xfrm>
          <a:prstGeom prst="roundRect">
            <a:avLst>
              <a:gd name="adj" fmla="val 2553"/>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Di cosa </a:t>
            </a:r>
            <a:r>
              <a:rPr kumimoji="0" lang="en-US" sz="145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si</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r>
              <a:rPr kumimoji="0" lang="en-US" sz="145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tratta</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p>
          <a:p>
            <a:pPr algn="just">
              <a:lnSpc>
                <a:spcPct val="104000"/>
              </a:lnSpc>
              <a:buClrTx/>
              <a:defRPr/>
            </a:pPr>
            <a:r>
              <a:rPr lang="it" sz="1200" kern="1200" dirty="0">
                <a:solidFill>
                  <a:srgbClr val="404040"/>
                </a:solidFill>
                <a:latin typeface="Calibri" pitchFamily="34" charset="0"/>
                <a:ea typeface="Calibri" pitchFamily="34" charset="-122"/>
                <a:cs typeface="Calibri" pitchFamily="34" charset="-120"/>
              </a:rPr>
              <a:t>La bioeconomia è un'economia che rispetta l'ambiente e mira a utilizzare le risorse naturali in modo efficiente. </a:t>
            </a:r>
            <a:r>
              <a:rPr lang="it" sz="1200" kern="1200" dirty="0">
                <a:solidFill>
                  <a:prstClr val="black"/>
                </a:solidFill>
                <a:latin typeface="Calibri"/>
              </a:rPr>
              <a:t>È l'opposto di un'economia dipendente da risorse fossili (gas, carbone o petrolio), non rinnovabili ed emette CO2.</a:t>
            </a:r>
          </a:p>
          <a:p>
            <a:pPr algn="just">
              <a:lnSpc>
                <a:spcPct val="104000"/>
              </a:lnSpc>
              <a:buClrTx/>
              <a:defRPr/>
            </a:pPr>
            <a:endParaRPr lang="fr-FR" sz="1200" kern="1200" dirty="0">
              <a:solidFill>
                <a:prstClr val="black"/>
              </a:solidFill>
              <a:latin typeface="Calibri"/>
            </a:endParaRPr>
          </a:p>
          <a:p>
            <a:pPr algn="just">
              <a:lnSpc>
                <a:spcPct val="104000"/>
              </a:lnSpc>
              <a:buClrTx/>
              <a:defRPr/>
            </a:pPr>
            <a:r>
              <a:rPr lang="it" sz="1200" kern="1200" dirty="0">
                <a:solidFill>
                  <a:prstClr val="black"/>
                </a:solidFill>
                <a:latin typeface="Calibri"/>
              </a:rPr>
              <a:t>L'ambizione della bioeconomia è invertire questa tendenza basando la propria economia sulla biomassa, cioè sull'uso di risorse rinnovabili:</a:t>
            </a:r>
          </a:p>
          <a:p>
            <a:pPr marL="171450" indent="-171450" algn="just">
              <a:lnSpc>
                <a:spcPct val="104000"/>
              </a:lnSpc>
              <a:buClrTx/>
              <a:buFont typeface="Arial" panose="020B0604020202020204" pitchFamily="34" charset="0"/>
              <a:buChar char="•"/>
              <a:defRPr/>
            </a:pPr>
            <a:r>
              <a:rPr lang="it" sz="1200" kern="1200" dirty="0">
                <a:solidFill>
                  <a:prstClr val="black"/>
                </a:solidFill>
                <a:latin typeface="Calibri"/>
              </a:rPr>
              <a:t>Materia vegetale o animale organica (decomposizione vegetale, compost, letame, ecc.)</a:t>
            </a:r>
          </a:p>
          <a:p>
            <a:pPr marL="171450" indent="-171450" algn="just">
              <a:lnSpc>
                <a:spcPct val="104000"/>
              </a:lnSpc>
              <a:buClrTx/>
              <a:buFont typeface="Arial" panose="020B0604020202020204" pitchFamily="34" charset="0"/>
              <a:buChar char="•"/>
              <a:defRPr/>
            </a:pPr>
            <a:r>
              <a:rPr lang="it" sz="1200" kern="1200" dirty="0">
                <a:solidFill>
                  <a:prstClr val="black"/>
                </a:solidFill>
                <a:latin typeface="Calibri"/>
              </a:rPr>
              <a:t>Bio-rifiuti (rifiuti agricoli, rifiuti provenienti dalle industrie agroalimentari, rifiuti urbani, acque reflue, ecc.).</a:t>
            </a:r>
          </a:p>
          <a:p>
            <a:pPr marL="171450" indent="-171450" algn="just">
              <a:lnSpc>
                <a:spcPct val="104000"/>
              </a:lnSpc>
              <a:buClrTx/>
              <a:buFont typeface="Arial" panose="020B0604020202020204" pitchFamily="34" charset="0"/>
              <a:buChar char="•"/>
              <a:defRPr/>
            </a:pPr>
            <a:r>
              <a:rPr lang="it" sz="1200" kern="1200" dirty="0">
                <a:solidFill>
                  <a:prstClr val="black"/>
                </a:solidFill>
                <a:latin typeface="Calibri"/>
              </a:rPr>
              <a:t>Colture dedicate (canapa, lino, alghe, colture intermedie per l'energia, ecc.)</a:t>
            </a:r>
          </a:p>
        </p:txBody>
      </p:sp>
      <p:sp>
        <p:nvSpPr>
          <p:cNvPr id="25" name="Slide Number Placeholder 0">
            <a:extLst>
              <a:ext uri="{FF2B5EF4-FFF2-40B4-BE49-F238E27FC236}">
                <a16:creationId xmlns:a16="http://schemas.microsoft.com/office/drawing/2014/main" id="{980BDEAF-E0A0-E49F-3BE3-CD2F99EDF9CD}"/>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7" name="Shape 0">
            <a:extLst>
              <a:ext uri="{FF2B5EF4-FFF2-40B4-BE49-F238E27FC236}">
                <a16:creationId xmlns:a16="http://schemas.microsoft.com/office/drawing/2014/main" id="{663C3FAB-43EE-DE8A-2B2C-C6B813051E15}"/>
              </a:ext>
            </a:extLst>
          </p:cNvPr>
          <p:cNvSpPr/>
          <p:nvPr/>
        </p:nvSpPr>
        <p:spPr>
          <a:xfrm>
            <a:off x="164384" y="123290"/>
            <a:ext cx="585629" cy="607973"/>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2" name="Text 3">
            <a:extLst>
              <a:ext uri="{FF2B5EF4-FFF2-40B4-BE49-F238E27FC236}">
                <a16:creationId xmlns:a16="http://schemas.microsoft.com/office/drawing/2014/main" id="{18286E02-54E2-9A77-725A-9DD06E322B9F}"/>
              </a:ext>
            </a:extLst>
          </p:cNvPr>
          <p:cNvSpPr/>
          <p:nvPr/>
        </p:nvSpPr>
        <p:spPr>
          <a:xfrm>
            <a:off x="164384" y="884476"/>
            <a:ext cx="7442289" cy="470064"/>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lang="en-US" sz="1600" b="1" kern="1200" dirty="0">
                <a:solidFill>
                  <a:srgbClr val="E0218A"/>
                </a:solidFill>
                <a:latin typeface="Calibri" pitchFamily="34" charset="0"/>
                <a:ea typeface="Calibri" pitchFamily="34" charset="-122"/>
                <a:cs typeface="Calibri" pitchFamily="34" charset="-120"/>
              </a:rPr>
              <a:t>A </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Zoom sur la bioéconomie et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l’économie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du vivant  </a:t>
            </a:r>
          </a:p>
          <a:p>
            <a:pPr marL="0" marR="0" lvl="0" indent="0" algn="l" defTabSz="914400" rtl="0" eaLnBrk="1" fontAlgn="auto" latinLnBrk="0" hangingPunct="1">
              <a:lnSpc>
                <a:spcPct val="104000"/>
              </a:lnSpc>
              <a:spcBef>
                <a:spcPts val="0"/>
              </a:spcBef>
              <a:spcAft>
                <a:spcPts val="0"/>
              </a:spcAft>
              <a:buClrTx/>
              <a:buSzTx/>
              <a:buFontTx/>
              <a:buNone/>
              <a:tabLst/>
              <a:defRPr/>
            </a:pPr>
            <a:r>
              <a:rPr lang="en-US" sz="1600" b="1" kern="1200" dirty="0">
                <a:solidFill>
                  <a:srgbClr val="3AB493"/>
                </a:solidFill>
                <a:latin typeface="Calibri" pitchFamily="34" charset="0"/>
                <a:ea typeface="+mn-ea"/>
                <a:cs typeface="Calibri" pitchFamily="34" charset="-120"/>
              </a:rPr>
              <a:t>A</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 Zoom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sulla</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bioeconomia</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e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l’economia</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del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vivante</a:t>
            </a:r>
            <a:endParaRPr kumimoji="0" lang="en-US" sz="1600" b="0" i="0" u="none" strike="noStrike" kern="1200" cap="none" spc="0" normalizeH="0" baseline="0" noProof="0" dirty="0">
              <a:ln>
                <a:noFill/>
              </a:ln>
              <a:solidFill>
                <a:srgbClr val="3AB493"/>
              </a:solidFill>
              <a:effectLst/>
              <a:uLnTx/>
              <a:uFillTx/>
              <a:latin typeface="Calibri"/>
              <a:ea typeface="+mn-ea"/>
              <a:cs typeface="+mn-cs"/>
            </a:endParaRPr>
          </a:p>
        </p:txBody>
      </p:sp>
      <p:sp>
        <p:nvSpPr>
          <p:cNvPr id="8" name="Text 5">
            <a:extLst>
              <a:ext uri="{FF2B5EF4-FFF2-40B4-BE49-F238E27FC236}">
                <a16:creationId xmlns:a16="http://schemas.microsoft.com/office/drawing/2014/main" id="{E2946E7E-E23B-1D1C-D577-F8BED97086C0}"/>
              </a:ext>
            </a:extLst>
          </p:cNvPr>
          <p:cNvSpPr/>
          <p:nvPr/>
        </p:nvSpPr>
        <p:spPr>
          <a:xfrm>
            <a:off x="3264100" y="4865065"/>
            <a:ext cx="5879900" cy="253001"/>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Sources : </a:t>
            </a: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hlinkClick r:id="rId3"/>
              </a:rPr>
              <a:t>CCI</a:t>
            </a: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 ; </a:t>
            </a: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hlinkClick r:id="rId4"/>
              </a:rPr>
              <a:t>ADEME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2223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BCEDD-38F3-14A1-642C-C946BB51E9A9}"/>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434338FC-5BD3-2138-DC62-20783560E17A}"/>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5E906405-CCFE-9D56-0FF0-238871C4BE27}"/>
              </a:ext>
            </a:extLst>
          </p:cNvPr>
          <p:cNvSpPr/>
          <p:nvPr/>
        </p:nvSpPr>
        <p:spPr>
          <a:xfrm>
            <a:off x="1051560" y="-29924"/>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E0218A"/>
                </a:solidFill>
                <a:latin typeface="Calibri Light" pitchFamily="34" charset="0"/>
                <a:ea typeface="Calibri Light" pitchFamily="34" charset="-122"/>
                <a:cs typeface="Calibri Light" pitchFamily="34" charset="-120"/>
              </a:rPr>
              <a:t>Vision prospective : les </a:t>
            </a:r>
            <a:r>
              <a:rPr lang="en-US" sz="2000" b="1" kern="1200" dirty="0" err="1">
                <a:solidFill>
                  <a:srgbClr val="E0218A"/>
                </a:solidFill>
                <a:latin typeface="Calibri Light" pitchFamily="34" charset="0"/>
                <a:ea typeface="Calibri Light" pitchFamily="34" charset="-122"/>
                <a:cs typeface="Calibri Light" pitchFamily="34" charset="-120"/>
              </a:rPr>
              <a:t>nouvelles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formes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d’économie</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a:buClrTx/>
              <a:defRPr/>
            </a:pPr>
            <a:r>
              <a:rPr lang="en-US" sz="2000" b="1" kern="1200" dirty="0" err="1">
                <a:solidFill>
                  <a:srgbClr val="3AB493"/>
                </a:solidFill>
                <a:latin typeface="Calibri Light" pitchFamily="34" charset="0"/>
                <a:cs typeface="Calibri Light" pitchFamily="34" charset="-120"/>
              </a:rPr>
              <a:t>Visione</a:t>
            </a:r>
            <a:r>
              <a:rPr lang="en-US" sz="2000" b="1" kern="1200" dirty="0">
                <a:solidFill>
                  <a:srgbClr val="3AB493"/>
                </a:solidFill>
                <a:latin typeface="Calibri Light" pitchFamily="34" charset="0"/>
                <a:cs typeface="Calibri Light" pitchFamily="34" charset="-120"/>
              </a:rPr>
              <a:t> </a:t>
            </a:r>
            <a:r>
              <a:rPr lang="en-US" sz="2000" b="1" kern="1200" dirty="0" err="1">
                <a:solidFill>
                  <a:srgbClr val="3AB493"/>
                </a:solidFill>
                <a:latin typeface="Calibri Light" pitchFamily="34" charset="0"/>
                <a:cs typeface="Calibri Light" pitchFamily="34" charset="-120"/>
              </a:rPr>
              <a:t>prospettiva</a:t>
            </a:r>
            <a:r>
              <a:rPr lang="en-US" sz="2000" b="1" kern="1200" dirty="0">
                <a:solidFill>
                  <a:srgbClr val="3AB493"/>
                </a:solidFill>
                <a:latin typeface="Calibri Light" pitchFamily="34" charset="0"/>
                <a:cs typeface="Calibri Light" pitchFamily="34" charset="-120"/>
              </a:rPr>
              <a:t> : le </a:t>
            </a:r>
            <a:r>
              <a:rPr lang="en-US" sz="2000" b="1" kern="1200" dirty="0" err="1">
                <a:solidFill>
                  <a:srgbClr val="3AB493"/>
                </a:solidFill>
                <a:latin typeface="Calibri Light" pitchFamily="34" charset="0"/>
                <a:cs typeface="Calibri Light" pitchFamily="34" charset="-120"/>
              </a:rPr>
              <a:t>nuove</a:t>
            </a:r>
            <a:r>
              <a:rPr lang="en-US" sz="2000" b="1" kern="1200" dirty="0">
                <a:solidFill>
                  <a:srgbClr val="3AB493"/>
                </a:solidFill>
                <a:latin typeface="Calibri Light" pitchFamily="34" charset="0"/>
                <a:cs typeface="Calibri Light" pitchFamily="34" charset="-120"/>
              </a:rPr>
              <a:t> </a:t>
            </a:r>
            <a:r>
              <a:rPr lang="en-US" sz="2000" b="1" kern="1200" dirty="0" err="1">
                <a:solidFill>
                  <a:srgbClr val="3AB493"/>
                </a:solidFill>
                <a:latin typeface="Calibri Light" pitchFamily="34" charset="0"/>
                <a:cs typeface="Calibri Light" pitchFamily="34" charset="-120"/>
              </a:rPr>
              <a:t>forme</a:t>
            </a:r>
            <a:r>
              <a:rPr lang="en-US" sz="2000" b="1" kern="1200" dirty="0">
                <a:solidFill>
                  <a:srgbClr val="3AB493"/>
                </a:solidFill>
                <a:latin typeface="Calibri Light" pitchFamily="34" charset="0"/>
                <a:cs typeface="Calibri Light" pitchFamily="34" charset="-120"/>
              </a:rPr>
              <a:t> di </a:t>
            </a:r>
            <a:r>
              <a:rPr lang="en-US" sz="2000" b="1" kern="1200" dirty="0" err="1">
                <a:solidFill>
                  <a:srgbClr val="3AB493"/>
                </a:solidFill>
                <a:latin typeface="Calibri Light" pitchFamily="34" charset="0"/>
                <a:cs typeface="Calibri Light" pitchFamily="34" charset="-120"/>
              </a:rPr>
              <a:t>economia</a:t>
            </a:r>
            <a:endParaRPr lang="en-US" sz="2000" kern="1200" dirty="0">
              <a:solidFill>
                <a:prstClr val="black"/>
              </a:solidFill>
              <a:latin typeface="Calibri"/>
            </a:endParaRPr>
          </a:p>
        </p:txBody>
      </p:sp>
      <p:sp>
        <p:nvSpPr>
          <p:cNvPr id="5" name="Text 3">
            <a:extLst>
              <a:ext uri="{FF2B5EF4-FFF2-40B4-BE49-F238E27FC236}">
                <a16:creationId xmlns:a16="http://schemas.microsoft.com/office/drawing/2014/main" id="{FACC9137-5D8F-5B39-E772-FF1DB235C8CC}"/>
              </a:ext>
            </a:extLst>
          </p:cNvPr>
          <p:cNvSpPr/>
          <p:nvPr/>
        </p:nvSpPr>
        <p:spPr>
          <a:xfrm>
            <a:off x="164384" y="1473146"/>
            <a:ext cx="3976100" cy="3078761"/>
          </a:xfrm>
          <a:prstGeom prst="roundRect">
            <a:avLst>
              <a:gd name="adj" fmla="val 2553"/>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Une </a:t>
            </a:r>
            <a:r>
              <a:rPr kumimoji="0" lang="en-US" sz="145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filière</a:t>
            </a:r>
            <a:r>
              <a:rPr kumimoji="0" lang="en-US" sz="14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sz="145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d’aveni</a:t>
            </a:r>
            <a:r>
              <a:rPr lang="en-US" sz="1450" b="1" kern="1200" dirty="0">
                <a:solidFill>
                  <a:srgbClr val="E0218A"/>
                </a:solidFill>
                <a:latin typeface="Calibri" pitchFamily="34" charset="0"/>
                <a:ea typeface="Calibri" pitchFamily="34" charset="-122"/>
                <a:cs typeface="Calibri" pitchFamily="34" charset="-120"/>
              </a:rPr>
              <a:t>r </a:t>
            </a:r>
            <a:r>
              <a:rPr kumimoji="0" lang="en-US" sz="14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a:t>
            </a:r>
          </a:p>
          <a:p>
            <a:pPr algn="just">
              <a:lnSpc>
                <a:spcPct val="104000"/>
              </a:lnSpc>
              <a:buClrTx/>
              <a:defRPr/>
            </a:pPr>
            <a:r>
              <a:rPr kumimoji="0" lang="fr-FR" sz="1300" b="0" i="0" u="none" strike="noStrike" kern="1200" cap="none" spc="0" normalizeH="0" baseline="0" noProof="0" dirty="0">
                <a:ln>
                  <a:noFill/>
                </a:ln>
                <a:solidFill>
                  <a:prstClr val="black"/>
                </a:solidFill>
                <a:effectLst/>
                <a:uLnTx/>
                <a:uFillTx/>
                <a:latin typeface="Calibri"/>
                <a:ea typeface="+mn-ea"/>
                <a:cs typeface="+mn-cs"/>
              </a:rPr>
              <a:t>Actuellement en forte croissance partout dans le monde, la bioéconomie constituait déjà en 2018, l’un des secteurs les plus importants de l’Union Européenne avec un chiffre d’affaires annuel estimé à 2 milliards d’euros et 18 millions d’emplois, soit 8% de la main d’œuvre globale de l’UE. (Source : Commission Européenne)</a:t>
            </a:r>
          </a:p>
          <a:p>
            <a:pPr algn="just">
              <a:lnSpc>
                <a:spcPct val="104000"/>
              </a:lnSpc>
              <a:buClrTx/>
              <a:defRPr/>
            </a:pPr>
            <a:r>
              <a:rPr lang="fr-FR" sz="1300" kern="1200" dirty="0">
                <a:solidFill>
                  <a:prstClr val="black"/>
                </a:solidFill>
                <a:latin typeface="Calibri"/>
                <a:ea typeface="+mn-ea"/>
                <a:cs typeface="+mn-cs"/>
              </a:rPr>
              <a:t>France : le secteur de la bioéconomie emploie 1,9 million de personnes et pèse 300 milliards d’€ (2022). </a:t>
            </a:r>
          </a:p>
          <a:p>
            <a:pPr algn="just">
              <a:lnSpc>
                <a:spcPct val="104000"/>
              </a:lnSpc>
              <a:buClrTx/>
              <a:defRPr/>
            </a:pPr>
            <a:r>
              <a:rPr lang="fr-FR" sz="1300" kern="1200" dirty="0">
                <a:solidFill>
                  <a:prstClr val="black"/>
                </a:solidFill>
                <a:latin typeface="Calibri"/>
                <a:ea typeface="+mn-ea"/>
                <a:cs typeface="+mn-cs"/>
              </a:rPr>
              <a:t>Italie : en 2025, la bioéconomie a généré une production de 433,3 milliards d’€ (hausse de 2,7 % par rapport à 2024) ; elle représente 10 % de l'économie nationale et emploie plus de 2 millions de personnes</a:t>
            </a: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 4">
            <a:extLst>
              <a:ext uri="{FF2B5EF4-FFF2-40B4-BE49-F238E27FC236}">
                <a16:creationId xmlns:a16="http://schemas.microsoft.com/office/drawing/2014/main" id="{98FC5BC3-2F1D-9F61-1A23-2BCEE389563F}"/>
              </a:ext>
            </a:extLst>
          </p:cNvPr>
          <p:cNvSpPr/>
          <p:nvPr/>
        </p:nvSpPr>
        <p:spPr>
          <a:xfrm>
            <a:off x="4627476" y="1484044"/>
            <a:ext cx="4150764" cy="3078760"/>
          </a:xfrm>
          <a:prstGeom prst="roundRect">
            <a:avLst>
              <a:gd name="adj" fmla="val 2553"/>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Un </a:t>
            </a:r>
            <a:r>
              <a:rPr kumimoji="0" lang="en-US" sz="145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settore</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del </a:t>
            </a:r>
            <a:r>
              <a:rPr kumimoji="0" lang="en-US" sz="145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futuro</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p>
          <a:p>
            <a:pPr algn="just">
              <a:lnSpc>
                <a:spcPct val="104000"/>
              </a:lnSpc>
              <a:buClrTx/>
              <a:defRPr/>
            </a:pPr>
            <a:r>
              <a:rPr lang="it" sz="1300" kern="1200" dirty="0">
                <a:solidFill>
                  <a:prstClr val="black"/>
                </a:solidFill>
                <a:latin typeface="Calibri"/>
              </a:rPr>
              <a:t>Attualmente in forte crescita in tutto il mondo, la bioeconomia era già uno dei settori più importanti dell'Unione Europea nel 2018, con un fatturato annuo stimato di 2 miliardi di euro e 18 milioni di posti di lavoro, ovvero l'8% della forza lavoro globale dell'UE. (Fonte: Commissione Europea)</a:t>
            </a:r>
          </a:p>
          <a:p>
            <a:pPr algn="just">
              <a:lnSpc>
                <a:spcPct val="104000"/>
              </a:lnSpc>
              <a:buClrTx/>
              <a:defRPr/>
            </a:pPr>
            <a:r>
              <a:rPr lang="it" sz="1300" kern="1200" dirty="0">
                <a:solidFill>
                  <a:prstClr val="black"/>
                </a:solidFill>
                <a:latin typeface="Calibri"/>
              </a:rPr>
              <a:t>Francia: il settore della bioeconomia impiega 1,9 milioni di persone e vale 300 miliardi di euro (2022).</a:t>
            </a:r>
          </a:p>
          <a:p>
            <a:pPr algn="just">
              <a:lnSpc>
                <a:spcPct val="104000"/>
              </a:lnSpc>
              <a:buClrTx/>
              <a:defRPr/>
            </a:pPr>
            <a:r>
              <a:rPr lang="it" sz="1300" kern="1200" dirty="0">
                <a:solidFill>
                  <a:prstClr val="black"/>
                </a:solidFill>
                <a:latin typeface="Calibri"/>
              </a:rPr>
              <a:t>Italia: nel 2025, la bioeconomia ha generato una produzione di €433,3 miliardi (in aumento del 2,7% rispetto al 2024); Rappresenta il 10% dell'economia nazionale e impiega più di 2 milioni di persone</a:t>
            </a:r>
            <a:endParaRPr lang="fr-FR" sz="1300" kern="1200" dirty="0">
              <a:solidFill>
                <a:prstClr val="black"/>
              </a:solidFill>
              <a:latin typeface="Calibri"/>
            </a:endParaRPr>
          </a:p>
        </p:txBody>
      </p:sp>
      <p:sp>
        <p:nvSpPr>
          <p:cNvPr id="25" name="Slide Number Placeholder 0">
            <a:extLst>
              <a:ext uri="{FF2B5EF4-FFF2-40B4-BE49-F238E27FC236}">
                <a16:creationId xmlns:a16="http://schemas.microsoft.com/office/drawing/2014/main" id="{7173A4C9-0FD0-77A2-7B3A-E4E66C435DDD}"/>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7" name="Shape 0">
            <a:extLst>
              <a:ext uri="{FF2B5EF4-FFF2-40B4-BE49-F238E27FC236}">
                <a16:creationId xmlns:a16="http://schemas.microsoft.com/office/drawing/2014/main" id="{F156A752-EAAF-D25C-B2A9-A83420A23C4B}"/>
              </a:ext>
            </a:extLst>
          </p:cNvPr>
          <p:cNvSpPr/>
          <p:nvPr/>
        </p:nvSpPr>
        <p:spPr>
          <a:xfrm>
            <a:off x="164384" y="123290"/>
            <a:ext cx="585629" cy="607973"/>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2" name="Text 3">
            <a:extLst>
              <a:ext uri="{FF2B5EF4-FFF2-40B4-BE49-F238E27FC236}">
                <a16:creationId xmlns:a16="http://schemas.microsoft.com/office/drawing/2014/main" id="{72381670-0DC3-4DCF-C0B5-4EE9F04B1A72}"/>
              </a:ext>
            </a:extLst>
          </p:cNvPr>
          <p:cNvSpPr/>
          <p:nvPr/>
        </p:nvSpPr>
        <p:spPr>
          <a:xfrm>
            <a:off x="164384" y="884476"/>
            <a:ext cx="7442289" cy="470064"/>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lang="en-US" sz="1600" b="1" kern="1200" dirty="0">
                <a:solidFill>
                  <a:srgbClr val="E0218A"/>
                </a:solidFill>
                <a:latin typeface="Calibri" pitchFamily="34" charset="0"/>
                <a:ea typeface="Calibri" pitchFamily="34" charset="-122"/>
                <a:cs typeface="Calibri" pitchFamily="34" charset="-120"/>
              </a:rPr>
              <a:t>A </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Zoom sur la bioéconomie et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l’économie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du vivant  </a:t>
            </a:r>
          </a:p>
          <a:p>
            <a:pPr lvl="0">
              <a:lnSpc>
                <a:spcPct val="104000"/>
              </a:lnSpc>
              <a:buClrTx/>
              <a:defRPr/>
            </a:pPr>
            <a:r>
              <a:rPr lang="en-US" sz="1600" b="1" kern="1200" dirty="0">
                <a:solidFill>
                  <a:srgbClr val="3AB493"/>
                </a:solidFill>
                <a:latin typeface="Calibri" pitchFamily="34" charset="0"/>
                <a:ea typeface="+mn-ea"/>
                <a:cs typeface="Calibri" pitchFamily="34" charset="-120"/>
              </a:rPr>
              <a:t>A</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 </a:t>
            </a:r>
            <a:r>
              <a:rPr lang="en-US" sz="1600" b="1" kern="1200" dirty="0">
                <a:solidFill>
                  <a:srgbClr val="3AB493"/>
                </a:solidFill>
                <a:latin typeface="Calibri" pitchFamily="34" charset="0"/>
                <a:cs typeface="Calibri" pitchFamily="34" charset="-120"/>
              </a:rPr>
              <a:t>Zoom </a:t>
            </a:r>
            <a:r>
              <a:rPr lang="en-US" sz="1600" b="1" kern="1200" dirty="0" err="1">
                <a:solidFill>
                  <a:srgbClr val="3AB493"/>
                </a:solidFill>
                <a:latin typeface="Calibri" pitchFamily="34" charset="0"/>
                <a:cs typeface="Calibri" pitchFamily="34" charset="-120"/>
              </a:rPr>
              <a:t>sulla</a:t>
            </a:r>
            <a:r>
              <a:rPr lang="en-US" sz="1600" b="1" kern="1200" dirty="0">
                <a:solidFill>
                  <a:srgbClr val="3AB493"/>
                </a:solidFill>
                <a:latin typeface="Calibri" pitchFamily="34" charset="0"/>
                <a:cs typeface="Calibri" pitchFamily="34" charset="-120"/>
              </a:rPr>
              <a:t> </a:t>
            </a:r>
            <a:r>
              <a:rPr lang="en-US" sz="1600" b="1" kern="1200" dirty="0" err="1">
                <a:solidFill>
                  <a:srgbClr val="3AB493"/>
                </a:solidFill>
                <a:latin typeface="Calibri" pitchFamily="34" charset="0"/>
                <a:cs typeface="Calibri" pitchFamily="34" charset="-120"/>
              </a:rPr>
              <a:t>bioeconomia</a:t>
            </a:r>
            <a:r>
              <a:rPr lang="en-US" sz="1600" b="1" kern="1200" dirty="0">
                <a:solidFill>
                  <a:srgbClr val="3AB493"/>
                </a:solidFill>
                <a:latin typeface="Calibri" pitchFamily="34" charset="0"/>
                <a:cs typeface="Calibri" pitchFamily="34" charset="-120"/>
              </a:rPr>
              <a:t> e </a:t>
            </a:r>
            <a:r>
              <a:rPr lang="en-US" sz="1600" b="1" kern="1200" dirty="0" err="1">
                <a:solidFill>
                  <a:srgbClr val="3AB493"/>
                </a:solidFill>
                <a:latin typeface="Calibri" pitchFamily="34" charset="0"/>
                <a:cs typeface="Calibri" pitchFamily="34" charset="-120"/>
              </a:rPr>
              <a:t>l’economia</a:t>
            </a:r>
            <a:r>
              <a:rPr lang="en-US" sz="1600" b="1" kern="1200" dirty="0">
                <a:solidFill>
                  <a:srgbClr val="3AB493"/>
                </a:solidFill>
                <a:latin typeface="Calibri" pitchFamily="34" charset="0"/>
                <a:cs typeface="Calibri" pitchFamily="34" charset="-120"/>
              </a:rPr>
              <a:t> del </a:t>
            </a:r>
            <a:r>
              <a:rPr lang="en-US" sz="1600" b="1" kern="1200" dirty="0" err="1">
                <a:solidFill>
                  <a:srgbClr val="3AB493"/>
                </a:solidFill>
                <a:latin typeface="Calibri" pitchFamily="34" charset="0"/>
                <a:cs typeface="Calibri" pitchFamily="34" charset="-120"/>
              </a:rPr>
              <a:t>vivante</a:t>
            </a:r>
            <a:endParaRPr kumimoji="0" lang="en-US" sz="1600" b="0" i="0" u="none" strike="noStrike" kern="1200" cap="none" spc="0" normalizeH="0" baseline="0" noProof="0" dirty="0">
              <a:ln>
                <a:noFill/>
              </a:ln>
              <a:solidFill>
                <a:srgbClr val="3AB493"/>
              </a:solidFill>
              <a:effectLst/>
              <a:uLnTx/>
              <a:uFillTx/>
              <a:latin typeface="Calibri"/>
              <a:ea typeface="+mn-ea"/>
              <a:cs typeface="+mn-cs"/>
            </a:endParaRPr>
          </a:p>
        </p:txBody>
      </p:sp>
      <p:sp>
        <p:nvSpPr>
          <p:cNvPr id="8" name="Text 5">
            <a:extLst>
              <a:ext uri="{FF2B5EF4-FFF2-40B4-BE49-F238E27FC236}">
                <a16:creationId xmlns:a16="http://schemas.microsoft.com/office/drawing/2014/main" id="{DC810C9C-342C-7B6A-485D-D6F0B6D0022B}"/>
              </a:ext>
            </a:extLst>
          </p:cNvPr>
          <p:cNvSpPr/>
          <p:nvPr/>
        </p:nvSpPr>
        <p:spPr>
          <a:xfrm>
            <a:off x="3264100" y="4865065"/>
            <a:ext cx="5879900" cy="253001"/>
          </a:xfrm>
          <a:prstGeom prst="rect">
            <a:avLst/>
          </a:prstGeom>
          <a:noFill/>
          <a:ln/>
        </p:spPr>
        <p:txBody>
          <a:bodyPr wrap="square" lIns="0" tIns="0" rIns="0" bIns="0" rtlCol="0" anchor="ctr"/>
          <a:lstStyle/>
          <a:p>
            <a:pPr lvl="0">
              <a:buClrTx/>
              <a:defRPr/>
            </a:pP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Sources : </a:t>
            </a: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hlinkClick r:id="rId3"/>
              </a:rPr>
              <a:t>CCI</a:t>
            </a: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 ;</a:t>
            </a:r>
            <a:r>
              <a:rPr lang="fr-FR" dirty="0"/>
              <a:t>  </a:t>
            </a:r>
            <a:r>
              <a:rPr lang="fr-FR" sz="1200" i="1" dirty="0">
                <a:solidFill>
                  <a:schemeClr val="tx1"/>
                </a:solidFill>
                <a:latin typeface="+mn-lt"/>
                <a:hlinkClick r:id="rId4"/>
              </a:rPr>
              <a:t>Italian </a:t>
            </a:r>
            <a:r>
              <a:rPr lang="fr-FR" sz="1200" i="1" dirty="0" err="1">
                <a:solidFill>
                  <a:schemeClr val="tx1"/>
                </a:solidFill>
                <a:latin typeface="+mn-lt"/>
                <a:hlinkClick r:id="rId4"/>
              </a:rPr>
              <a:t>Circular</a:t>
            </a:r>
            <a:r>
              <a:rPr lang="fr-FR" sz="1200" i="1" dirty="0">
                <a:solidFill>
                  <a:schemeClr val="tx1"/>
                </a:solidFill>
                <a:latin typeface="+mn-lt"/>
                <a:hlinkClick r:id="rId4"/>
              </a:rPr>
              <a:t> </a:t>
            </a:r>
            <a:r>
              <a:rPr lang="fr-FR" sz="1200" i="1" dirty="0" err="1">
                <a:solidFill>
                  <a:schemeClr val="tx1"/>
                </a:solidFill>
                <a:latin typeface="+mn-lt"/>
                <a:hlinkClick r:id="rId4"/>
              </a:rPr>
              <a:t>Bioeconomy</a:t>
            </a:r>
            <a:r>
              <a:rPr lang="fr-FR" sz="1200" i="1" dirty="0">
                <a:solidFill>
                  <a:schemeClr val="tx1"/>
                </a:solidFill>
                <a:latin typeface="+mn-lt"/>
                <a:hlinkClick r:id="rId4"/>
              </a:rPr>
              <a:t> Cluster</a:t>
            </a:r>
            <a:endParaRPr kumimoji="0" lang="en-US" sz="1200" i="1"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794630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4A38C-B2FC-930C-3887-0EAD5FC6F893}"/>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010799C9-FFD1-42FF-3B34-D8A0FE8FD034}"/>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6D3169D6-A4E9-A1B3-B50A-6ED9D8CB56E1}"/>
              </a:ext>
            </a:extLst>
          </p:cNvPr>
          <p:cNvSpPr/>
          <p:nvPr/>
        </p:nvSpPr>
        <p:spPr>
          <a:xfrm>
            <a:off x="1051560" y="-29924"/>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E0218A"/>
                </a:solidFill>
                <a:latin typeface="Calibri Light" pitchFamily="34" charset="0"/>
                <a:ea typeface="Calibri Light" pitchFamily="34" charset="-122"/>
                <a:cs typeface="Calibri Light" pitchFamily="34" charset="-120"/>
              </a:rPr>
              <a:t>Vision prospective : les </a:t>
            </a:r>
            <a:r>
              <a:rPr lang="en-US" sz="2000" b="1" kern="1200" dirty="0" err="1">
                <a:solidFill>
                  <a:srgbClr val="E0218A"/>
                </a:solidFill>
                <a:latin typeface="Calibri Light" pitchFamily="34" charset="0"/>
                <a:ea typeface="Calibri Light" pitchFamily="34" charset="-122"/>
                <a:cs typeface="Calibri Light" pitchFamily="34" charset="-120"/>
              </a:rPr>
              <a:t>nouvelles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formes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d’économie</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a:buClrTx/>
              <a:defRPr/>
            </a:pPr>
            <a:r>
              <a:rPr lang="en-US" sz="2000" b="1" kern="1200" dirty="0" err="1">
                <a:solidFill>
                  <a:srgbClr val="3AB493"/>
                </a:solidFill>
                <a:latin typeface="Calibri Light" pitchFamily="34" charset="0"/>
                <a:cs typeface="Calibri Light" pitchFamily="34" charset="-120"/>
              </a:rPr>
              <a:t>Visione</a:t>
            </a:r>
            <a:r>
              <a:rPr lang="en-US" sz="2000" b="1" kern="1200" dirty="0">
                <a:solidFill>
                  <a:srgbClr val="3AB493"/>
                </a:solidFill>
                <a:latin typeface="Calibri Light" pitchFamily="34" charset="0"/>
                <a:cs typeface="Calibri Light" pitchFamily="34" charset="-120"/>
              </a:rPr>
              <a:t> </a:t>
            </a:r>
            <a:r>
              <a:rPr lang="en-US" sz="2000" b="1" kern="1200" dirty="0" err="1">
                <a:solidFill>
                  <a:srgbClr val="3AB493"/>
                </a:solidFill>
                <a:latin typeface="Calibri Light" pitchFamily="34" charset="0"/>
                <a:cs typeface="Calibri Light" pitchFamily="34" charset="-120"/>
              </a:rPr>
              <a:t>prospettiva</a:t>
            </a:r>
            <a:r>
              <a:rPr lang="en-US" sz="2000" b="1" kern="1200" dirty="0">
                <a:solidFill>
                  <a:srgbClr val="3AB493"/>
                </a:solidFill>
                <a:latin typeface="Calibri Light" pitchFamily="34" charset="0"/>
                <a:cs typeface="Calibri Light" pitchFamily="34" charset="-120"/>
              </a:rPr>
              <a:t> : le </a:t>
            </a:r>
            <a:r>
              <a:rPr lang="en-US" sz="2000" b="1" kern="1200" dirty="0" err="1">
                <a:solidFill>
                  <a:srgbClr val="3AB493"/>
                </a:solidFill>
                <a:latin typeface="Calibri Light" pitchFamily="34" charset="0"/>
                <a:cs typeface="Calibri Light" pitchFamily="34" charset="-120"/>
              </a:rPr>
              <a:t>nuove</a:t>
            </a:r>
            <a:r>
              <a:rPr lang="en-US" sz="2000" b="1" kern="1200" dirty="0">
                <a:solidFill>
                  <a:srgbClr val="3AB493"/>
                </a:solidFill>
                <a:latin typeface="Calibri Light" pitchFamily="34" charset="0"/>
                <a:cs typeface="Calibri Light" pitchFamily="34" charset="-120"/>
              </a:rPr>
              <a:t> </a:t>
            </a:r>
            <a:r>
              <a:rPr lang="en-US" sz="2000" b="1" kern="1200" dirty="0" err="1">
                <a:solidFill>
                  <a:srgbClr val="3AB493"/>
                </a:solidFill>
                <a:latin typeface="Calibri Light" pitchFamily="34" charset="0"/>
                <a:cs typeface="Calibri Light" pitchFamily="34" charset="-120"/>
              </a:rPr>
              <a:t>forme</a:t>
            </a:r>
            <a:r>
              <a:rPr lang="en-US" sz="2000" b="1" kern="1200" dirty="0">
                <a:solidFill>
                  <a:srgbClr val="3AB493"/>
                </a:solidFill>
                <a:latin typeface="Calibri Light" pitchFamily="34" charset="0"/>
                <a:cs typeface="Calibri Light" pitchFamily="34" charset="-120"/>
              </a:rPr>
              <a:t> di </a:t>
            </a:r>
            <a:r>
              <a:rPr lang="en-US" sz="2000" b="1" kern="1200" dirty="0" err="1">
                <a:solidFill>
                  <a:srgbClr val="3AB493"/>
                </a:solidFill>
                <a:latin typeface="Calibri Light" pitchFamily="34" charset="0"/>
                <a:cs typeface="Calibri Light" pitchFamily="34" charset="-120"/>
              </a:rPr>
              <a:t>economia</a:t>
            </a:r>
            <a:endParaRPr lang="en-US" sz="2000" kern="1200" dirty="0">
              <a:solidFill>
                <a:prstClr val="black"/>
              </a:solidFill>
              <a:latin typeface="Calibri"/>
            </a:endParaRPr>
          </a:p>
        </p:txBody>
      </p:sp>
      <p:sp>
        <p:nvSpPr>
          <p:cNvPr id="5" name="Text 3">
            <a:extLst>
              <a:ext uri="{FF2B5EF4-FFF2-40B4-BE49-F238E27FC236}">
                <a16:creationId xmlns:a16="http://schemas.microsoft.com/office/drawing/2014/main" id="{34A6873E-C2D9-CD36-68EA-66DC7F73AB87}"/>
              </a:ext>
            </a:extLst>
          </p:cNvPr>
          <p:cNvSpPr/>
          <p:nvPr/>
        </p:nvSpPr>
        <p:spPr>
          <a:xfrm>
            <a:off x="164384" y="1473146"/>
            <a:ext cx="3976100" cy="2768642"/>
          </a:xfrm>
          <a:prstGeom prst="roundRect">
            <a:avLst>
              <a:gd name="adj" fmla="val 2553"/>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lang="en-US" sz="1450" b="1" kern="1200" dirty="0">
                <a:solidFill>
                  <a:srgbClr val="E0218A"/>
                </a:solidFill>
                <a:latin typeface="Calibri" pitchFamily="34" charset="0"/>
                <a:ea typeface="Calibri" pitchFamily="34" charset="-122"/>
                <a:cs typeface="Calibri" pitchFamily="34" charset="-120"/>
              </a:rPr>
              <a:t>Quels </a:t>
            </a:r>
            <a:r>
              <a:rPr lang="en-US" sz="1450" b="1" kern="1200" dirty="0" err="1">
                <a:solidFill>
                  <a:srgbClr val="E0218A"/>
                </a:solidFill>
                <a:latin typeface="Calibri" pitchFamily="34" charset="0"/>
                <a:ea typeface="Calibri" pitchFamily="34" charset="-122"/>
                <a:cs typeface="Calibri" pitchFamily="34" charset="-120"/>
              </a:rPr>
              <a:t>enjeux</a:t>
            </a:r>
            <a:r>
              <a:rPr lang="en-US" sz="1450" b="1" kern="1200" dirty="0">
                <a:solidFill>
                  <a:srgbClr val="E0218A"/>
                </a:solidFill>
                <a:latin typeface="Calibri" pitchFamily="34" charset="0"/>
                <a:ea typeface="Calibri" pitchFamily="34" charset="-122"/>
                <a:cs typeface="Calibri" pitchFamily="34" charset="-120"/>
              </a:rPr>
              <a:t> pour ALCOTRA </a:t>
            </a:r>
            <a:r>
              <a:rPr kumimoji="0" lang="en-US" sz="14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a:t>
            </a:r>
          </a:p>
          <a:p>
            <a:pPr algn="just">
              <a:lnSpc>
                <a:spcPct val="104000"/>
              </a:lnSpc>
              <a:buClrTx/>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a:p>
            <a:pPr algn="just">
              <a:lnSpc>
                <a:spcPct val="104000"/>
              </a:lnSpc>
              <a:buClrTx/>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Le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territoire</a:t>
            </a:r>
            <a:r>
              <a:rPr kumimoji="0" lang="en-US" sz="1300" b="0" i="0" u="none" strike="noStrike" kern="1200" cap="none" spc="0" normalizeH="0" baseline="0" noProof="0" dirty="0">
                <a:ln>
                  <a:noFill/>
                </a:ln>
                <a:solidFill>
                  <a:prstClr val="black"/>
                </a:solidFill>
                <a:effectLst/>
                <a:uLnTx/>
                <a:uFillTx/>
                <a:latin typeface="Calibri"/>
                <a:ea typeface="+mn-ea"/>
                <a:cs typeface="+mn-cs"/>
              </a:rPr>
              <a:t> ALCOTRA est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fortement</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caractérisé</a:t>
            </a:r>
            <a:r>
              <a:rPr kumimoji="0" lang="en-US" sz="1300" b="0" i="0" u="none" strike="noStrike" kern="1200" cap="none" spc="0" normalizeH="0" baseline="0" noProof="0" dirty="0">
                <a:ln>
                  <a:noFill/>
                </a:ln>
                <a:solidFill>
                  <a:prstClr val="black"/>
                </a:solidFill>
                <a:effectLst/>
                <a:uLnTx/>
                <a:uFillTx/>
                <a:latin typeface="Calibri"/>
                <a:ea typeface="+mn-ea"/>
                <a:cs typeface="+mn-cs"/>
              </a:rPr>
              <a:t> par des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secteurs</a:t>
            </a:r>
            <a:r>
              <a:rPr kumimoji="0" lang="en-US" sz="1300" b="0" i="0" u="none" strike="noStrike" kern="1200" cap="none" spc="0" normalizeH="0" baseline="0" noProof="0" dirty="0">
                <a:ln>
                  <a:noFill/>
                </a:ln>
                <a:solidFill>
                  <a:prstClr val="black"/>
                </a:solidFill>
                <a:effectLst/>
                <a:uLnTx/>
                <a:uFillTx/>
                <a:latin typeface="Calibri"/>
                <a:ea typeface="+mn-ea"/>
                <a:cs typeface="+mn-cs"/>
              </a:rPr>
              <a:t> relevant de la bioéconomie : agriculture de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montagne</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élevage</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forêt-bois</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agroalimentaire</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biomasse</a:t>
            </a:r>
            <a:r>
              <a:rPr kumimoji="0" lang="en-US" sz="1300" b="0" i="0" u="none" strike="noStrike" kern="1200" cap="none" spc="0" normalizeH="0" baseline="0" noProof="0" dirty="0">
                <a:ln>
                  <a:noFill/>
                </a:ln>
                <a:solidFill>
                  <a:prstClr val="black"/>
                </a:solidFill>
                <a:effectLst/>
                <a:uLnTx/>
                <a:uFillTx/>
                <a:latin typeface="Calibri"/>
                <a:ea typeface="+mn-ea"/>
                <a:cs typeface="+mn-cs"/>
              </a:rPr>
              <a:t>, gestion des ressources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naturelles</a:t>
            </a:r>
            <a:r>
              <a:rPr lang="en-US" sz="1300" kern="1200" dirty="0">
                <a:solidFill>
                  <a:prstClr val="black"/>
                </a:solidFill>
                <a:latin typeface="Calibri"/>
                <a:ea typeface="+mn-ea"/>
                <a:cs typeface="+mn-cs"/>
              </a:rPr>
              <a:t>…</a:t>
            </a:r>
          </a:p>
          <a:p>
            <a:pPr algn="just">
              <a:lnSpc>
                <a:spcPct val="104000"/>
              </a:lnSpc>
              <a:buClrTx/>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a:p>
            <a:pPr marL="285750" indent="-285750" algn="just">
              <a:lnSpc>
                <a:spcPct val="104000"/>
              </a:lnSpc>
              <a:buClrTx/>
              <a:buFont typeface="Symbol" pitchFamily="2" charset="2"/>
              <a:buChar char="Þ"/>
              <a:defRPr/>
            </a:pPr>
            <a:r>
              <a:rPr lang="en-US" sz="1300" kern="1200" dirty="0">
                <a:solidFill>
                  <a:prstClr val="black"/>
                </a:solidFill>
                <a:latin typeface="Calibri"/>
                <a:ea typeface="+mn-ea"/>
                <a:cs typeface="+mn-cs"/>
              </a:rPr>
              <a:t>A</a:t>
            </a:r>
            <a:r>
              <a:rPr kumimoji="0" lang="en-US" sz="1300" b="0" i="0" u="none" strike="noStrike" kern="1200" cap="none" spc="0" normalizeH="0" baseline="0" noProof="0" dirty="0" err="1">
                <a:ln>
                  <a:noFill/>
                </a:ln>
                <a:solidFill>
                  <a:prstClr val="black"/>
                </a:solidFill>
                <a:effectLst/>
                <a:uLnTx/>
                <a:uFillTx/>
                <a:latin typeface="Calibri"/>
                <a:ea typeface="+mn-ea"/>
                <a:cs typeface="+mn-cs"/>
              </a:rPr>
              <a:t>xe</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stratégique</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majeur</a:t>
            </a:r>
            <a:r>
              <a:rPr kumimoji="0" lang="en-US" sz="1300" b="0" i="0" u="none" strike="noStrike" kern="1200" cap="none" spc="0" normalizeH="0" baseline="0" noProof="0" dirty="0">
                <a:ln>
                  <a:noFill/>
                </a:ln>
                <a:solidFill>
                  <a:prstClr val="black"/>
                </a:solidFill>
                <a:effectLst/>
                <a:uLnTx/>
                <a:uFillTx/>
                <a:latin typeface="Calibri"/>
                <a:ea typeface="+mn-ea"/>
                <a:cs typeface="+mn-cs"/>
              </a:rPr>
              <a:t> car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cette</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économie</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valorise</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directement</a:t>
            </a:r>
            <a:r>
              <a:rPr kumimoji="0" lang="en-US" sz="1300" b="0" i="0" u="none" strike="noStrike" kern="1200" cap="none" spc="0" normalizeH="0" baseline="0" noProof="0" dirty="0">
                <a:ln>
                  <a:noFill/>
                </a:ln>
                <a:solidFill>
                  <a:prstClr val="black"/>
                </a:solidFill>
                <a:effectLst/>
                <a:uLnTx/>
                <a:uFillTx/>
                <a:latin typeface="Calibri"/>
                <a:ea typeface="+mn-ea"/>
                <a:cs typeface="+mn-cs"/>
              </a:rPr>
              <a:t> les ressources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naturelles</a:t>
            </a:r>
            <a:r>
              <a:rPr kumimoji="0" lang="en-US" sz="1300" b="0" i="0" u="none" strike="noStrike" kern="1200" cap="none" spc="0" normalizeH="0" baseline="0" noProof="0" dirty="0">
                <a:ln>
                  <a:noFill/>
                </a:ln>
                <a:solidFill>
                  <a:prstClr val="black"/>
                </a:solidFill>
                <a:effectLst/>
                <a:uLnTx/>
                <a:uFillTx/>
                <a:latin typeface="Calibri"/>
                <a:ea typeface="+mn-ea"/>
                <a:cs typeface="+mn-cs"/>
              </a:rPr>
              <a:t> des Alpes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forêts</a:t>
            </a:r>
            <a:r>
              <a:rPr kumimoji="0" lang="en-US" sz="1300" b="0" i="0" u="none" strike="noStrike" kern="1200" cap="none" spc="0" normalizeH="0" baseline="0" noProof="0" dirty="0">
                <a:ln>
                  <a:noFill/>
                </a:ln>
                <a:solidFill>
                  <a:prstClr val="black"/>
                </a:solidFill>
                <a:effectLst/>
                <a:uLnTx/>
                <a:uFillTx/>
                <a:latin typeface="Calibri"/>
                <a:ea typeface="+mn-ea"/>
                <a:cs typeface="+mn-cs"/>
              </a:rPr>
              <a:t>, agriculture,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biodiversité</a:t>
            </a:r>
            <a:r>
              <a:rPr kumimoji="0" lang="en-US" sz="1300" b="0" i="0" u="none" strike="noStrike" kern="1200" cap="none" spc="0" normalizeH="0" baseline="0" noProof="0" dirty="0">
                <a:ln>
                  <a:noFill/>
                </a:ln>
                <a:solidFill>
                  <a:prstClr val="black"/>
                </a:solidFill>
                <a:effectLst/>
                <a:uLnTx/>
                <a:uFillTx/>
                <a:latin typeface="Calibri"/>
                <a:ea typeface="+mn-ea"/>
                <a:cs typeface="+mn-cs"/>
              </a:rPr>
              <a:t>, eau,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biomasse</a:t>
            </a:r>
            <a:r>
              <a:rPr kumimoji="0" lang="en-US" sz="1300" b="0" i="0" u="none" strike="noStrike" kern="1200" cap="none" spc="0" normalizeH="0" baseline="0" noProof="0" dirty="0">
                <a:ln>
                  <a:noFill/>
                </a:ln>
                <a:solidFill>
                  <a:prstClr val="black"/>
                </a:solidFill>
                <a:effectLst/>
                <a:uLnTx/>
                <a:uFillTx/>
                <a:latin typeface="Calibri"/>
                <a:ea typeface="+mn-ea"/>
                <a:cs typeface="+mn-cs"/>
              </a:rPr>
              <a:t>) tout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en</a:t>
            </a:r>
            <a:r>
              <a:rPr kumimoji="0" lang="en-US" sz="1300" b="0" i="0" u="none" strike="noStrike" kern="1200" cap="none" spc="0" normalizeH="0" baseline="0" noProof="0" dirty="0">
                <a:ln>
                  <a:noFill/>
                </a:ln>
                <a:solidFill>
                  <a:prstClr val="black"/>
                </a:solidFill>
                <a:effectLst/>
                <a:uLnTx/>
                <a:uFillTx/>
                <a:latin typeface="Calibri"/>
                <a:ea typeface="+mn-ea"/>
                <a:cs typeface="+mn-cs"/>
              </a:rPr>
              <a:t>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répondant</a:t>
            </a:r>
            <a:r>
              <a:rPr kumimoji="0" lang="en-US" sz="1300" b="0" i="0" u="none" strike="noStrike" kern="1200" cap="none" spc="0" normalizeH="0" baseline="0" noProof="0" dirty="0">
                <a:ln>
                  <a:noFill/>
                </a:ln>
                <a:solidFill>
                  <a:prstClr val="black"/>
                </a:solidFill>
                <a:effectLst/>
                <a:uLnTx/>
                <a:uFillTx/>
                <a:latin typeface="Calibri"/>
                <a:ea typeface="+mn-ea"/>
                <a:cs typeface="+mn-cs"/>
              </a:rPr>
              <a:t> aux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objectifs</a:t>
            </a:r>
            <a:r>
              <a:rPr kumimoji="0" lang="en-US" sz="1300" b="0" i="0" u="none" strike="noStrike" kern="1200" cap="none" spc="0" normalizeH="0" baseline="0" noProof="0" dirty="0">
                <a:ln>
                  <a:noFill/>
                </a:ln>
                <a:solidFill>
                  <a:prstClr val="black"/>
                </a:solidFill>
                <a:effectLst/>
                <a:uLnTx/>
                <a:uFillTx/>
                <a:latin typeface="Calibri"/>
                <a:ea typeface="+mn-ea"/>
                <a:cs typeface="+mn-cs"/>
              </a:rPr>
              <a:t> de transition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écologique</a:t>
            </a:r>
            <a:r>
              <a:rPr kumimoji="0" lang="en-US" sz="1300" b="0" i="0" u="none" strike="noStrike" kern="1200" cap="none" spc="0" normalizeH="0" baseline="0" noProof="0" dirty="0">
                <a:ln>
                  <a:noFill/>
                </a:ln>
                <a:solidFill>
                  <a:prstClr val="black"/>
                </a:solidFill>
                <a:effectLst/>
                <a:uLnTx/>
                <a:uFillTx/>
                <a:latin typeface="Calibri"/>
                <a:ea typeface="+mn-ea"/>
                <a:cs typeface="+mn-cs"/>
              </a:rPr>
              <a:t> et de </a:t>
            </a:r>
            <a:r>
              <a:rPr kumimoji="0" lang="en-US" sz="1300" b="0" i="0" u="none" strike="noStrike" kern="1200" cap="none" spc="0" normalizeH="0" baseline="0" noProof="0" dirty="0" err="1">
                <a:ln>
                  <a:noFill/>
                </a:ln>
                <a:solidFill>
                  <a:prstClr val="black"/>
                </a:solidFill>
                <a:effectLst/>
                <a:uLnTx/>
                <a:uFillTx/>
                <a:latin typeface="Calibri"/>
                <a:ea typeface="+mn-ea"/>
                <a:cs typeface="+mn-cs"/>
              </a:rPr>
              <a:t>développement</a:t>
            </a:r>
            <a:r>
              <a:rPr kumimoji="0" lang="en-US" sz="1300" b="0" i="0" u="none" strike="noStrike" kern="1200" cap="none" spc="0" normalizeH="0" baseline="0" noProof="0" dirty="0">
                <a:ln>
                  <a:noFill/>
                </a:ln>
                <a:solidFill>
                  <a:prstClr val="black"/>
                </a:solidFill>
                <a:effectLst/>
                <a:uLnTx/>
                <a:uFillTx/>
                <a:latin typeface="Calibri"/>
                <a:ea typeface="+mn-ea"/>
                <a:cs typeface="+mn-cs"/>
              </a:rPr>
              <a:t> local.</a:t>
            </a:r>
          </a:p>
          <a:p>
            <a:pPr algn="just">
              <a:lnSpc>
                <a:spcPct val="104000"/>
              </a:lnSpc>
              <a:buClrTx/>
              <a:defRPr/>
            </a:pPr>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 4">
            <a:extLst>
              <a:ext uri="{FF2B5EF4-FFF2-40B4-BE49-F238E27FC236}">
                <a16:creationId xmlns:a16="http://schemas.microsoft.com/office/drawing/2014/main" id="{6B36B112-008E-7D84-E57A-B6C238AC4C63}"/>
              </a:ext>
            </a:extLst>
          </p:cNvPr>
          <p:cNvSpPr/>
          <p:nvPr/>
        </p:nvSpPr>
        <p:spPr>
          <a:xfrm>
            <a:off x="4572000" y="1620156"/>
            <a:ext cx="4150764" cy="2621632"/>
          </a:xfrm>
          <a:prstGeom prst="roundRect">
            <a:avLst>
              <a:gd name="adj" fmla="val 2553"/>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Quali </a:t>
            </a:r>
            <a:r>
              <a:rPr kumimoji="0" lang="en-US" sz="145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sfide</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per ALCOTRA ?</a:t>
            </a:r>
          </a:p>
          <a:p>
            <a:pPr algn="just">
              <a:lnSpc>
                <a:spcPct val="104000"/>
              </a:lnSpc>
              <a:buClrTx/>
              <a:defRPr/>
            </a:pPr>
            <a:r>
              <a:rPr lang="it" sz="1300" kern="1200" dirty="0">
                <a:solidFill>
                  <a:prstClr val="black"/>
                </a:solidFill>
                <a:latin typeface="Calibri"/>
              </a:rPr>
              <a:t>Il territorio ALCOTRA è fortemente caratterizzato da settori legati alla bioeconomia: agricoltura di montagna, allevamento, silvicoltura e legname, agroalimentare, biomassa, gestione delle risorse naturali, ecc.</a:t>
            </a:r>
          </a:p>
          <a:p>
            <a:pPr algn="just">
              <a:lnSpc>
                <a:spcPct val="104000"/>
              </a:lnSpc>
              <a:buClrTx/>
              <a:defRPr/>
            </a:pPr>
            <a:endParaRPr lang="en-US" sz="1300" kern="1200" dirty="0">
              <a:solidFill>
                <a:prstClr val="black"/>
              </a:solidFill>
              <a:latin typeface="Calibri"/>
            </a:endParaRPr>
          </a:p>
          <a:p>
            <a:pPr marL="285750" indent="-285750" algn="just">
              <a:lnSpc>
                <a:spcPct val="104000"/>
              </a:lnSpc>
              <a:buClrTx/>
              <a:buFont typeface="Symbol" pitchFamily="2" charset="2"/>
              <a:buChar char="Þ"/>
              <a:defRPr/>
            </a:pPr>
            <a:r>
              <a:rPr lang="it" sz="1300" kern="1200" dirty="0">
                <a:solidFill>
                  <a:prstClr val="black"/>
                </a:solidFill>
                <a:latin typeface="Calibri"/>
              </a:rPr>
              <a:t>Questa è unastrategia strategica importante perché questa economia migliora direttamente le risorse naturali delle Alpi (foreste, agricoltura, biodiversità, acqua, biomassa) rispettando al contempo gli obiettivi di transizione ecologica e sviluppo locale.</a:t>
            </a:r>
          </a:p>
          <a:p>
            <a:pPr marL="0" marR="0" lvl="0" indent="0" algn="just"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93A38EAD-AC6D-DB3E-DB29-FDDD528B7CAC}"/>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7" name="Shape 0">
            <a:extLst>
              <a:ext uri="{FF2B5EF4-FFF2-40B4-BE49-F238E27FC236}">
                <a16:creationId xmlns:a16="http://schemas.microsoft.com/office/drawing/2014/main" id="{6749CAE4-4163-C893-6046-074CB80080CD}"/>
              </a:ext>
            </a:extLst>
          </p:cNvPr>
          <p:cNvSpPr/>
          <p:nvPr/>
        </p:nvSpPr>
        <p:spPr>
          <a:xfrm>
            <a:off x="164384" y="123290"/>
            <a:ext cx="585629" cy="607973"/>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2" name="Text 3">
            <a:extLst>
              <a:ext uri="{FF2B5EF4-FFF2-40B4-BE49-F238E27FC236}">
                <a16:creationId xmlns:a16="http://schemas.microsoft.com/office/drawing/2014/main" id="{AD4A5B6D-CC9F-931D-2E49-7539F464A5B8}"/>
              </a:ext>
            </a:extLst>
          </p:cNvPr>
          <p:cNvSpPr/>
          <p:nvPr/>
        </p:nvSpPr>
        <p:spPr>
          <a:xfrm>
            <a:off x="164384" y="884476"/>
            <a:ext cx="7442289" cy="470064"/>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lang="en-US" sz="1600" b="1" kern="1200" dirty="0">
                <a:solidFill>
                  <a:srgbClr val="E0218A"/>
                </a:solidFill>
                <a:latin typeface="Calibri" pitchFamily="34" charset="0"/>
                <a:ea typeface="Calibri" pitchFamily="34" charset="-122"/>
                <a:cs typeface="Calibri" pitchFamily="34" charset="-120"/>
              </a:rPr>
              <a:t>A </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Zoom sur la bioéconomie et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l’économie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du vivant  </a:t>
            </a:r>
          </a:p>
          <a:p>
            <a:pPr lvl="0">
              <a:lnSpc>
                <a:spcPct val="104000"/>
              </a:lnSpc>
              <a:buClrTx/>
              <a:defRPr/>
            </a:pPr>
            <a:r>
              <a:rPr lang="en-US" sz="1600" b="1" kern="1200" dirty="0">
                <a:solidFill>
                  <a:srgbClr val="3AB493"/>
                </a:solidFill>
                <a:latin typeface="Calibri" pitchFamily="34" charset="0"/>
                <a:ea typeface="+mn-ea"/>
                <a:cs typeface="Calibri" pitchFamily="34" charset="-120"/>
              </a:rPr>
              <a:t>A</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 </a:t>
            </a:r>
            <a:r>
              <a:rPr lang="en-US" sz="1600" b="1" kern="1200" dirty="0">
                <a:solidFill>
                  <a:srgbClr val="3AB493"/>
                </a:solidFill>
                <a:latin typeface="Calibri" pitchFamily="34" charset="0"/>
                <a:cs typeface="Calibri" pitchFamily="34" charset="-120"/>
              </a:rPr>
              <a:t>Zoom </a:t>
            </a:r>
            <a:r>
              <a:rPr lang="en-US" sz="1600" b="1" kern="1200" dirty="0" err="1">
                <a:solidFill>
                  <a:srgbClr val="3AB493"/>
                </a:solidFill>
                <a:latin typeface="Calibri" pitchFamily="34" charset="0"/>
                <a:cs typeface="Calibri" pitchFamily="34" charset="-120"/>
              </a:rPr>
              <a:t>sulla</a:t>
            </a:r>
            <a:r>
              <a:rPr lang="en-US" sz="1600" b="1" kern="1200" dirty="0">
                <a:solidFill>
                  <a:srgbClr val="3AB493"/>
                </a:solidFill>
                <a:latin typeface="Calibri" pitchFamily="34" charset="0"/>
                <a:cs typeface="Calibri" pitchFamily="34" charset="-120"/>
              </a:rPr>
              <a:t> </a:t>
            </a:r>
            <a:r>
              <a:rPr lang="en-US" sz="1600" b="1" kern="1200" dirty="0" err="1">
                <a:solidFill>
                  <a:srgbClr val="3AB493"/>
                </a:solidFill>
                <a:latin typeface="Calibri" pitchFamily="34" charset="0"/>
                <a:cs typeface="Calibri" pitchFamily="34" charset="-120"/>
              </a:rPr>
              <a:t>bioeconomia</a:t>
            </a:r>
            <a:r>
              <a:rPr lang="en-US" sz="1600" b="1" kern="1200" dirty="0">
                <a:solidFill>
                  <a:srgbClr val="3AB493"/>
                </a:solidFill>
                <a:latin typeface="Calibri" pitchFamily="34" charset="0"/>
                <a:cs typeface="Calibri" pitchFamily="34" charset="-120"/>
              </a:rPr>
              <a:t> e </a:t>
            </a:r>
            <a:r>
              <a:rPr lang="en-US" sz="1600" b="1" kern="1200" dirty="0" err="1">
                <a:solidFill>
                  <a:srgbClr val="3AB493"/>
                </a:solidFill>
                <a:latin typeface="Calibri" pitchFamily="34" charset="0"/>
                <a:cs typeface="Calibri" pitchFamily="34" charset="-120"/>
              </a:rPr>
              <a:t>l’economia</a:t>
            </a:r>
            <a:r>
              <a:rPr lang="en-US" sz="1600" b="1" kern="1200" dirty="0">
                <a:solidFill>
                  <a:srgbClr val="3AB493"/>
                </a:solidFill>
                <a:latin typeface="Calibri" pitchFamily="34" charset="0"/>
                <a:cs typeface="Calibri" pitchFamily="34" charset="-120"/>
              </a:rPr>
              <a:t> del </a:t>
            </a:r>
            <a:r>
              <a:rPr lang="en-US" sz="1600" b="1" kern="1200" dirty="0" err="1">
                <a:solidFill>
                  <a:srgbClr val="3AB493"/>
                </a:solidFill>
                <a:latin typeface="Calibri" pitchFamily="34" charset="0"/>
                <a:cs typeface="Calibri" pitchFamily="34" charset="-120"/>
              </a:rPr>
              <a:t>vivante</a:t>
            </a:r>
            <a:endParaRPr kumimoji="0" lang="en-US" sz="1600" b="0" i="0" u="none" strike="noStrike" kern="1200" cap="none" spc="0" normalizeH="0" baseline="0" noProof="0" dirty="0">
              <a:ln>
                <a:noFill/>
              </a:ln>
              <a:solidFill>
                <a:srgbClr val="3AB493"/>
              </a:solidFill>
              <a:effectLst/>
              <a:uLnTx/>
              <a:uFillTx/>
              <a:latin typeface="Calibri"/>
              <a:ea typeface="+mn-ea"/>
              <a:cs typeface="+mn-cs"/>
            </a:endParaRPr>
          </a:p>
        </p:txBody>
      </p:sp>
    </p:spTree>
    <p:extLst>
      <p:ext uri="{BB962C8B-B14F-4D97-AF65-F5344CB8AC3E}">
        <p14:creationId xmlns:p14="http://schemas.microsoft.com/office/powerpoint/2010/main" val="3478173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5" name="Google Shape;210;g106ce52c137_0_73">
            <a:extLst>
              <a:ext uri="{FF2B5EF4-FFF2-40B4-BE49-F238E27FC236}">
                <a16:creationId xmlns:a16="http://schemas.microsoft.com/office/drawing/2014/main" id="{C1045102-9618-B816-2F20-B3DAD49EC6F8}"/>
              </a:ext>
            </a:extLst>
          </p:cNvPr>
          <p:cNvSpPr txBox="1">
            <a:spLocks noGrp="1"/>
          </p:cNvSpPr>
          <p:nvPr>
            <p:ph type="sldNum" idx="4294967295"/>
          </p:nvPr>
        </p:nvSpPr>
        <p:spPr>
          <a:xfrm>
            <a:off x="8460121" y="4629873"/>
            <a:ext cx="363673" cy="273825"/>
          </a:xfrm>
          <a:prstGeom prst="rect">
            <a:avLst/>
          </a:prstGeom>
          <a:noFill/>
          <a:ln>
            <a:noFill/>
          </a:ln>
        </p:spPr>
        <p:txBody>
          <a:bodyPr spcFirstLastPara="1" wrap="square" lIns="0" tIns="0" rIns="0" bIns="27000" anchor="b" anchorCtr="0">
            <a:noAutofit/>
          </a:bodyPr>
          <a:lstStyle>
            <a:lvl1pPr algn="r">
              <a:defRPr/>
            </a:lvl1pPr>
          </a:lstStyle>
          <a:p>
            <a:pPr>
              <a:buClr>
                <a:srgbClr val="898989"/>
              </a:buClr>
              <a:buSzPts val="1200"/>
              <a:buFont typeface="Arial"/>
              <a:buNone/>
            </a:pPr>
            <a:fld id="{00000000-1234-1234-1234-123412341234}" type="slidenum">
              <a:rPr lang="fr-FR" sz="900">
                <a:solidFill>
                  <a:srgbClr val="929E9E"/>
                </a:solidFill>
                <a:ea typeface="Calibri"/>
                <a:cs typeface="Calibri"/>
                <a:sym typeface="Calibri"/>
              </a:rPr>
              <a:pPr>
                <a:buClr>
                  <a:srgbClr val="898989"/>
                </a:buClr>
                <a:buSzPts val="1200"/>
                <a:buFont typeface="Arial"/>
                <a:buNone/>
              </a:pPr>
              <a:t>3</a:t>
            </a:fld>
            <a:endParaRPr lang="fr-FR" sz="900">
              <a:solidFill>
                <a:srgbClr val="929E9E"/>
              </a:solidFill>
              <a:ea typeface="Calibri"/>
              <a:cs typeface="Calibri"/>
              <a:sym typeface="Calibri"/>
            </a:endParaRPr>
          </a:p>
        </p:txBody>
      </p:sp>
      <p:pic>
        <p:nvPicPr>
          <p:cNvPr id="7" name="Graphique 6" descr="Bulle de discussion contour">
            <a:extLst>
              <a:ext uri="{FF2B5EF4-FFF2-40B4-BE49-F238E27FC236}">
                <a16:creationId xmlns:a16="http://schemas.microsoft.com/office/drawing/2014/main" id="{61A43059-701D-B1C0-A3EB-A710BC94E7F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3595" y="1964206"/>
            <a:ext cx="1318260" cy="1318260"/>
          </a:xfrm>
          <a:prstGeom prst="rect">
            <a:avLst/>
          </a:prstGeom>
        </p:spPr>
      </p:pic>
      <p:pic>
        <p:nvPicPr>
          <p:cNvPr id="1028" name="Image 57">
            <a:extLst>
              <a:ext uri="{FF2B5EF4-FFF2-40B4-BE49-F238E27FC236}">
                <a16:creationId xmlns:a16="http://schemas.microsoft.com/office/drawing/2014/main" id="{9C401C33-804E-6344-1D7B-8D6FA411CB90}"/>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1301937" y="3812308"/>
            <a:ext cx="3776930" cy="11273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D9A5A3F9-1D21-FF3B-4CA2-2ED83C8D7797}"/>
              </a:ext>
            </a:extLst>
          </p:cNvPr>
          <p:cNvSpPr>
            <a:spLocks noChangeArrowheads="1"/>
          </p:cNvSpPr>
          <p:nvPr/>
        </p:nvSpPr>
        <p:spPr bwMode="auto">
          <a:xfrm>
            <a:off x="5025224" y="2845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2" name="Image 1" descr="Une image contenant Police, texte, logo, Graphique&#10;&#10;Le contenu généré par l’IA peut être incorrect.">
            <a:extLst>
              <a:ext uri="{FF2B5EF4-FFF2-40B4-BE49-F238E27FC236}">
                <a16:creationId xmlns:a16="http://schemas.microsoft.com/office/drawing/2014/main" id="{57AF6B8B-2A61-ED78-B692-2D0499AB32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4443" y="3905534"/>
            <a:ext cx="1902619" cy="426245"/>
          </a:xfrm>
          <a:prstGeom prst="rect">
            <a:avLst/>
          </a:prstGeom>
        </p:spPr>
      </p:pic>
      <p:pic>
        <p:nvPicPr>
          <p:cNvPr id="4" name="Image 3">
            <a:extLst>
              <a:ext uri="{FF2B5EF4-FFF2-40B4-BE49-F238E27FC236}">
                <a16:creationId xmlns:a16="http://schemas.microsoft.com/office/drawing/2014/main" id="{779212DB-1616-7F78-488C-9AEE42E90780}"/>
              </a:ext>
            </a:extLst>
          </p:cNvPr>
          <p:cNvPicPr>
            <a:picLocks noChangeAspect="1"/>
          </p:cNvPicPr>
          <p:nvPr/>
        </p:nvPicPr>
        <p:blipFill>
          <a:blip r:embed="rId7"/>
          <a:stretch>
            <a:fillRect/>
          </a:stretch>
        </p:blipFill>
        <p:spPr>
          <a:xfrm>
            <a:off x="5184443" y="4526925"/>
            <a:ext cx="3533775" cy="409575"/>
          </a:xfrm>
          <a:prstGeom prst="rect">
            <a:avLst/>
          </a:prstGeom>
        </p:spPr>
      </p:pic>
      <p:sp>
        <p:nvSpPr>
          <p:cNvPr id="10" name="Google Shape;131;g106ce52c137_0_1">
            <a:extLst>
              <a:ext uri="{FF2B5EF4-FFF2-40B4-BE49-F238E27FC236}">
                <a16:creationId xmlns:a16="http://schemas.microsoft.com/office/drawing/2014/main" id="{D42DC1CE-2BB5-E147-9337-470183917BCC}"/>
              </a:ext>
            </a:extLst>
          </p:cNvPr>
          <p:cNvSpPr txBox="1"/>
          <p:nvPr/>
        </p:nvSpPr>
        <p:spPr>
          <a:xfrm>
            <a:off x="1151079" y="93714"/>
            <a:ext cx="7490878" cy="1107965"/>
          </a:xfrm>
          <a:prstGeom prst="rect">
            <a:avLst/>
          </a:prstGeom>
          <a:noFill/>
          <a:ln>
            <a:noFill/>
          </a:ln>
        </p:spPr>
        <p:txBody>
          <a:bodyPr spcFirstLastPara="1" wrap="square" lIns="68569" tIns="34275" rIns="68569" bIns="34275" anchor="t" anchorCtr="0">
            <a:spAutoFit/>
          </a:bodyPr>
          <a:lstStyle/>
          <a:p>
            <a:pPr>
              <a:buClr>
                <a:srgbClr val="550505"/>
              </a:buClr>
              <a:buSzPts val="7560"/>
            </a:pPr>
            <a:r>
              <a:rPr lang="fr-FR" sz="3375" dirty="0">
                <a:solidFill>
                  <a:srgbClr val="E0218A"/>
                </a:solidFill>
                <a:latin typeface="+mj-lt"/>
              </a:rPr>
              <a:t>Introduction de l’Autorité de gestion</a:t>
            </a:r>
          </a:p>
          <a:p>
            <a:pPr>
              <a:buClr>
                <a:srgbClr val="550505"/>
              </a:buClr>
              <a:buSzPts val="7560"/>
            </a:pPr>
            <a:r>
              <a:rPr lang="fr-FR" sz="3375" dirty="0" err="1">
                <a:solidFill>
                  <a:srgbClr val="3AB493"/>
                </a:solidFill>
                <a:latin typeface="+mj-lt"/>
              </a:rPr>
              <a:t>Introduzione</a:t>
            </a:r>
            <a:r>
              <a:rPr lang="fr-FR" sz="3375" dirty="0">
                <a:solidFill>
                  <a:srgbClr val="3AB493"/>
                </a:solidFill>
                <a:latin typeface="+mj-lt"/>
              </a:rPr>
              <a:t> </a:t>
            </a:r>
            <a:r>
              <a:rPr lang="fr-FR" sz="3375" dirty="0" err="1">
                <a:solidFill>
                  <a:srgbClr val="3AB493"/>
                </a:solidFill>
                <a:latin typeface="+mj-lt"/>
              </a:rPr>
              <a:t>dell’Autorità</a:t>
            </a:r>
            <a:r>
              <a:rPr lang="fr-FR" sz="3375" dirty="0">
                <a:solidFill>
                  <a:srgbClr val="3AB493"/>
                </a:solidFill>
                <a:latin typeface="+mj-lt"/>
              </a:rPr>
              <a:t> di </a:t>
            </a:r>
            <a:r>
              <a:rPr lang="fr-FR" sz="3375" dirty="0" err="1">
                <a:solidFill>
                  <a:srgbClr val="3AB493"/>
                </a:solidFill>
                <a:latin typeface="+mj-lt"/>
              </a:rPr>
              <a:t>gestione</a:t>
            </a:r>
            <a:endParaRPr sz="3375" dirty="0">
              <a:solidFill>
                <a:srgbClr val="3AB493"/>
              </a:solidFill>
              <a:latin typeface="+mj-lt"/>
            </a:endParaRPr>
          </a:p>
        </p:txBody>
      </p:sp>
      <p:sp>
        <p:nvSpPr>
          <p:cNvPr id="3" name="ZoneTexte 2">
            <a:extLst>
              <a:ext uri="{FF2B5EF4-FFF2-40B4-BE49-F238E27FC236}">
                <a16:creationId xmlns:a16="http://schemas.microsoft.com/office/drawing/2014/main" id="{404B7837-DBBB-4EBA-53C9-28EC7D9423F3}"/>
              </a:ext>
            </a:extLst>
          </p:cNvPr>
          <p:cNvSpPr txBox="1"/>
          <p:nvPr/>
        </p:nvSpPr>
        <p:spPr>
          <a:xfrm>
            <a:off x="2765119" y="2020582"/>
            <a:ext cx="5876838" cy="1261884"/>
          </a:xfrm>
          <a:prstGeom prst="rect">
            <a:avLst/>
          </a:prstGeom>
          <a:noFill/>
        </p:spPr>
        <p:txBody>
          <a:bodyPr wrap="square">
            <a:spAutoFit/>
          </a:bodyPr>
          <a:lstStyle/>
          <a:p>
            <a:pPr>
              <a:buNone/>
            </a:pPr>
            <a:r>
              <a:rPr lang="it-IT" sz="2800" b="1" dirty="0">
                <a:solidFill>
                  <a:srgbClr val="0096DE"/>
                </a:solidFill>
                <a:effectLst/>
                <a:latin typeface="+mj-lt"/>
                <a:ea typeface="Aptos" panose="020B0004020202020204" pitchFamily="34" charset="0"/>
              </a:rPr>
              <a:t>Véronique VEYRAT</a:t>
            </a:r>
            <a:endParaRPr lang="fr-FR" sz="2000" dirty="0">
              <a:effectLst/>
              <a:latin typeface="+mj-lt"/>
              <a:ea typeface="Aptos" panose="020B0004020202020204" pitchFamily="34" charset="0"/>
            </a:endParaRPr>
          </a:p>
          <a:p>
            <a:pPr>
              <a:buNone/>
            </a:pPr>
            <a:r>
              <a:rPr lang="it-IT" sz="1600" dirty="0">
                <a:solidFill>
                  <a:srgbClr val="353D4D"/>
                </a:solidFill>
                <a:effectLst/>
                <a:latin typeface="+mj-lt"/>
                <a:ea typeface="Aptos" panose="020B0004020202020204" pitchFamily="34" charset="0"/>
              </a:rPr>
              <a:t>Responsable du service</a:t>
            </a:r>
            <a:endParaRPr lang="fr-FR" sz="2000" dirty="0">
              <a:effectLst/>
              <a:latin typeface="+mj-lt"/>
              <a:ea typeface="Aptos" panose="020B0004020202020204" pitchFamily="34" charset="0"/>
            </a:endParaRPr>
          </a:p>
          <a:p>
            <a:pPr>
              <a:buNone/>
            </a:pPr>
            <a:r>
              <a:rPr lang="it-IT" sz="1600" dirty="0">
                <a:solidFill>
                  <a:srgbClr val="353D4D"/>
                </a:solidFill>
                <a:effectLst/>
                <a:latin typeface="+mj-lt"/>
                <a:ea typeface="Aptos" panose="020B0004020202020204" pitchFamily="34" charset="0"/>
              </a:rPr>
              <a:t>Interreg France-Italia ALCOTRA </a:t>
            </a:r>
            <a:endParaRPr lang="fr-FR" sz="2000" dirty="0">
              <a:effectLst/>
              <a:latin typeface="+mj-lt"/>
              <a:ea typeface="Aptos" panose="020B0004020202020204" pitchFamily="34" charset="0"/>
            </a:endParaRPr>
          </a:p>
          <a:p>
            <a:pPr>
              <a:buNone/>
            </a:pPr>
            <a:r>
              <a:rPr lang="fr-FR" sz="1600" dirty="0">
                <a:solidFill>
                  <a:srgbClr val="353D4D"/>
                </a:solidFill>
                <a:effectLst/>
                <a:latin typeface="+mj-lt"/>
                <a:ea typeface="Aptos" panose="020B0004020202020204" pitchFamily="34" charset="0"/>
              </a:rPr>
              <a:t>Direction des Fonds Européens – Région Auvergne-Rhône-Alpes</a:t>
            </a:r>
            <a:endParaRPr lang="fr-FR" sz="2000" dirty="0">
              <a:effectLst/>
              <a:latin typeface="+mj-lt"/>
              <a:ea typeface="Aptos" panose="020B0004020202020204" pitchFamily="34" charset="0"/>
            </a:endParaRPr>
          </a:p>
        </p:txBody>
      </p:sp>
    </p:spTree>
    <p:extLst>
      <p:ext uri="{BB962C8B-B14F-4D97-AF65-F5344CB8AC3E}">
        <p14:creationId xmlns:p14="http://schemas.microsoft.com/office/powerpoint/2010/main" val="338288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3B1EE-536C-5408-D44F-FD514C619898}"/>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7BF25FD4-C1FF-A858-4625-1C6237940008}"/>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98F6382C-230B-6ED6-4627-7AF2636BA081}"/>
              </a:ext>
            </a:extLst>
          </p:cNvPr>
          <p:cNvSpPr/>
          <p:nvPr/>
        </p:nvSpPr>
        <p:spPr>
          <a:xfrm>
            <a:off x="1188720" y="114118"/>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err="1">
                <a:solidFill>
                  <a:srgbClr val="E0218A"/>
                </a:solidFill>
                <a:latin typeface="Calibri Light" pitchFamily="34" charset="0"/>
                <a:ea typeface="Calibri Light" pitchFamily="34" charset="-122"/>
                <a:cs typeface="Calibri Light" pitchFamily="34" charset="-120"/>
              </a:rPr>
              <a:t>Témoignage</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extérieur</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Testimonianza</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intervento</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t>
            </a:r>
            <a:r>
              <a:rPr kumimoji="0" lang="en-US"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esterno</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FBE10CD5-5D02-5D55-0258-9C2C4FF25917}"/>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 xmlns:ma14="http://schemas.microsoft.com/office/mac/drawingml/2011/main"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5" name="Shape 0">
            <a:extLst>
              <a:ext uri="{FF2B5EF4-FFF2-40B4-BE49-F238E27FC236}">
                <a16:creationId xmlns:a16="http://schemas.microsoft.com/office/drawing/2014/main" id="{837FF25A-63E1-02E8-7579-9E939A1322C5}"/>
              </a:ext>
            </a:extLst>
          </p:cNvPr>
          <p:cNvSpPr/>
          <p:nvPr/>
        </p:nvSpPr>
        <p:spPr>
          <a:xfrm>
            <a:off x="164384" y="123290"/>
            <a:ext cx="626191" cy="533935"/>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8A72457F-2FF6-3BEF-F48B-D2E397323E73}"/>
              </a:ext>
            </a:extLst>
          </p:cNvPr>
          <p:cNvSpPr txBox="1"/>
          <p:nvPr/>
        </p:nvSpPr>
        <p:spPr>
          <a:xfrm>
            <a:off x="2886075" y="1160104"/>
            <a:ext cx="6120765" cy="1292662"/>
          </a:xfrm>
          <a:prstGeom prst="rect">
            <a:avLst/>
          </a:prstGeom>
          <a:noFill/>
        </p:spPr>
        <p:txBody>
          <a:bodyPr wrap="square">
            <a:spAutoFit/>
          </a:bodyPr>
          <a:lstStyle/>
          <a:p>
            <a:pPr indent="0" algn="l" rtl="0"/>
            <a:r>
              <a:rPr lang="fr-FR" sz="2400" b="1" i="1" dirty="0">
                <a:solidFill>
                  <a:srgbClr val="000000"/>
                </a:solidFill>
                <a:effectLst/>
                <a:latin typeface="+mj-lt"/>
              </a:rPr>
              <a:t>Jasmina Jusic, Fraunhofer Italia </a:t>
            </a:r>
            <a:r>
              <a:rPr lang="fr-FR" sz="2400" b="1" i="1" dirty="0" err="1">
                <a:solidFill>
                  <a:srgbClr val="000000"/>
                </a:solidFill>
                <a:effectLst/>
                <a:latin typeface="+mj-lt"/>
              </a:rPr>
              <a:t>Research</a:t>
            </a:r>
            <a:r>
              <a:rPr lang="fr-FR" sz="2400" b="1" i="1" dirty="0">
                <a:solidFill>
                  <a:srgbClr val="000000"/>
                </a:solidFill>
                <a:effectLst/>
                <a:latin typeface="+mj-lt"/>
              </a:rPr>
              <a:t> Scarl </a:t>
            </a:r>
            <a:endParaRPr lang="fr-FR" sz="2400" b="1" i="1" dirty="0">
              <a:effectLst/>
              <a:latin typeface="+mj-lt"/>
            </a:endParaRPr>
          </a:p>
          <a:p>
            <a:pPr indent="0" algn="l" rtl="0"/>
            <a:r>
              <a:rPr lang="fr-FR" sz="1800" dirty="0">
                <a:solidFill>
                  <a:srgbClr val="212121"/>
                </a:solidFill>
                <a:latin typeface="+mj-lt"/>
              </a:rPr>
              <a:t>P</a:t>
            </a:r>
            <a:r>
              <a:rPr lang="fr-FR" sz="1800" b="0" i="0" dirty="0">
                <a:solidFill>
                  <a:srgbClr val="212121"/>
                </a:solidFill>
                <a:effectLst/>
                <a:latin typeface="+mj-lt"/>
              </a:rPr>
              <a:t>rojets </a:t>
            </a:r>
            <a:r>
              <a:rPr lang="fr-FR" sz="1800" b="0" i="0" dirty="0">
                <a:solidFill>
                  <a:srgbClr val="212121"/>
                </a:solidFill>
                <a:effectLst/>
                <a:latin typeface="+mj-lt"/>
                <a:hlinkClick r:id="rId3"/>
              </a:rPr>
              <a:t>AlpLinkBioEco</a:t>
            </a:r>
            <a:r>
              <a:rPr lang="fr-FR" sz="1800" b="0" i="0" dirty="0">
                <a:solidFill>
                  <a:srgbClr val="212121"/>
                </a:solidFill>
                <a:effectLst/>
                <a:latin typeface="+mj-lt"/>
              </a:rPr>
              <a:t> -</a:t>
            </a:r>
            <a:r>
              <a:rPr lang="fr-FR" sz="1800" b="0" i="0" dirty="0" err="1">
                <a:solidFill>
                  <a:srgbClr val="212121"/>
                </a:solidFill>
                <a:effectLst/>
                <a:latin typeface="+mj-lt"/>
              </a:rPr>
              <a:t>Linking</a:t>
            </a:r>
            <a:r>
              <a:rPr lang="fr-FR" sz="1800" b="0" i="0" dirty="0">
                <a:solidFill>
                  <a:srgbClr val="212121"/>
                </a:solidFill>
                <a:effectLst/>
                <a:latin typeface="+mj-lt"/>
              </a:rPr>
              <a:t> </a:t>
            </a:r>
            <a:r>
              <a:rPr lang="fr-FR" sz="1800" b="0" i="0" dirty="0" err="1">
                <a:solidFill>
                  <a:srgbClr val="212121"/>
                </a:solidFill>
                <a:effectLst/>
                <a:latin typeface="+mj-lt"/>
              </a:rPr>
              <a:t>BioBased</a:t>
            </a:r>
            <a:r>
              <a:rPr lang="fr-FR" sz="1800" b="0" i="0" dirty="0">
                <a:solidFill>
                  <a:srgbClr val="212121"/>
                </a:solidFill>
                <a:effectLst/>
                <a:latin typeface="+mj-lt"/>
              </a:rPr>
              <a:t> Industry Value </a:t>
            </a:r>
            <a:r>
              <a:rPr lang="fr-FR" sz="1800" b="0" i="0" dirty="0" err="1">
                <a:solidFill>
                  <a:srgbClr val="212121"/>
                </a:solidFill>
                <a:effectLst/>
                <a:latin typeface="+mj-lt"/>
              </a:rPr>
              <a:t>Chains</a:t>
            </a:r>
            <a:r>
              <a:rPr lang="fr-FR" sz="1800" b="0" i="0" dirty="0">
                <a:solidFill>
                  <a:srgbClr val="212121"/>
                </a:solidFill>
                <a:effectLst/>
                <a:latin typeface="+mj-lt"/>
              </a:rPr>
              <a:t> </a:t>
            </a:r>
            <a:r>
              <a:rPr lang="fr-FR" sz="1800" b="0" i="0" dirty="0" err="1">
                <a:solidFill>
                  <a:srgbClr val="212121"/>
                </a:solidFill>
                <a:effectLst/>
                <a:latin typeface="+mj-lt"/>
              </a:rPr>
              <a:t>Across</a:t>
            </a:r>
            <a:r>
              <a:rPr lang="fr-FR" sz="1800" b="0" i="0" dirty="0">
                <a:solidFill>
                  <a:srgbClr val="212121"/>
                </a:solidFill>
                <a:effectLst/>
                <a:latin typeface="+mj-lt"/>
              </a:rPr>
              <a:t> the Alpine Region (Interreg Alpine Space) &amp; </a:t>
            </a:r>
            <a:r>
              <a:rPr lang="fr-FR" sz="1800" b="0" i="0" dirty="0">
                <a:solidFill>
                  <a:srgbClr val="212121"/>
                </a:solidFill>
                <a:effectLst/>
                <a:latin typeface="+mj-lt"/>
                <a:hlinkClick r:id="rId4"/>
              </a:rPr>
              <a:t>TeBiCE</a:t>
            </a:r>
            <a:r>
              <a:rPr lang="fr-FR" sz="1800" b="0" i="0" dirty="0">
                <a:solidFill>
                  <a:srgbClr val="212121"/>
                </a:solidFill>
                <a:effectLst/>
                <a:latin typeface="+mj-lt"/>
              </a:rPr>
              <a:t> (Interreg Central Europe)</a:t>
            </a:r>
          </a:p>
        </p:txBody>
      </p:sp>
      <p:pic>
        <p:nvPicPr>
          <p:cNvPr id="14" name="Image 13">
            <a:extLst>
              <a:ext uri="{FF2B5EF4-FFF2-40B4-BE49-F238E27FC236}">
                <a16:creationId xmlns:a16="http://schemas.microsoft.com/office/drawing/2014/main" id="{86E99EE6-CFDC-B8AA-8B61-7D0D476843A3}"/>
              </a:ext>
            </a:extLst>
          </p:cNvPr>
          <p:cNvPicPr>
            <a:picLocks noChangeAspect="1"/>
          </p:cNvPicPr>
          <p:nvPr/>
        </p:nvPicPr>
        <p:blipFill>
          <a:blip r:embed="rId5"/>
          <a:srcRect r="19570"/>
          <a:stretch>
            <a:fillRect/>
          </a:stretch>
        </p:blipFill>
        <p:spPr>
          <a:xfrm>
            <a:off x="164384" y="1374552"/>
            <a:ext cx="2492375" cy="1066800"/>
          </a:xfrm>
          <a:prstGeom prst="rect">
            <a:avLst/>
          </a:prstGeom>
        </p:spPr>
      </p:pic>
      <p:pic>
        <p:nvPicPr>
          <p:cNvPr id="15" name="Image 14">
            <a:extLst>
              <a:ext uri="{FF2B5EF4-FFF2-40B4-BE49-F238E27FC236}">
                <a16:creationId xmlns:a16="http://schemas.microsoft.com/office/drawing/2014/main" id="{141336B1-24C3-FE38-7EA4-711F6E77298F}"/>
              </a:ext>
            </a:extLst>
          </p:cNvPr>
          <p:cNvPicPr>
            <a:picLocks noChangeAspect="1"/>
          </p:cNvPicPr>
          <p:nvPr/>
        </p:nvPicPr>
        <p:blipFill>
          <a:blip r:embed="rId6"/>
          <a:stretch>
            <a:fillRect/>
          </a:stretch>
        </p:blipFill>
        <p:spPr>
          <a:xfrm>
            <a:off x="5543550" y="3041904"/>
            <a:ext cx="2857500" cy="1905000"/>
          </a:xfrm>
          <a:prstGeom prst="rect">
            <a:avLst/>
          </a:prstGeom>
        </p:spPr>
      </p:pic>
      <p:pic>
        <p:nvPicPr>
          <p:cNvPr id="16" name="Image 15">
            <a:extLst>
              <a:ext uri="{FF2B5EF4-FFF2-40B4-BE49-F238E27FC236}">
                <a16:creationId xmlns:a16="http://schemas.microsoft.com/office/drawing/2014/main" id="{FA170039-3F56-47B4-CBB6-CC423F1E8969}"/>
              </a:ext>
            </a:extLst>
          </p:cNvPr>
          <p:cNvPicPr>
            <a:picLocks noChangeAspect="1"/>
          </p:cNvPicPr>
          <p:nvPr/>
        </p:nvPicPr>
        <p:blipFill>
          <a:blip r:embed="rId7"/>
          <a:stretch>
            <a:fillRect/>
          </a:stretch>
        </p:blipFill>
        <p:spPr>
          <a:xfrm>
            <a:off x="1034625" y="3041904"/>
            <a:ext cx="4360335" cy="1905001"/>
          </a:xfrm>
          <a:prstGeom prst="rect">
            <a:avLst/>
          </a:prstGeom>
        </p:spPr>
      </p:pic>
      <p:sp>
        <p:nvSpPr>
          <p:cNvPr id="17" name="Text 5">
            <a:extLst>
              <a:ext uri="{FF2B5EF4-FFF2-40B4-BE49-F238E27FC236}">
                <a16:creationId xmlns:a16="http://schemas.microsoft.com/office/drawing/2014/main" id="{B1D626AA-0BCD-EEBD-9163-293B693394D8}"/>
              </a:ext>
            </a:extLst>
          </p:cNvPr>
          <p:cNvSpPr/>
          <p:nvPr/>
        </p:nvSpPr>
        <p:spPr>
          <a:xfrm>
            <a:off x="5609690" y="4920987"/>
            <a:ext cx="5879900" cy="253001"/>
          </a:xfrm>
          <a:prstGeom prst="rect">
            <a:avLst/>
          </a:prstGeom>
          <a:noFill/>
          <a:ln/>
        </p:spPr>
        <p:txBody>
          <a:bodyPr wrap="square" lIns="0" tIns="0" rIns="0" bIns="0" rtlCol="0" anchor="ctr"/>
          <a:lstStyle/>
          <a:p>
            <a:pPr lvl="0">
              <a:buClrTx/>
              <a:defRPr/>
            </a:pPr>
            <a:r>
              <a:rPr lang="en-US" sz="1200" i="1" kern="1200" dirty="0">
                <a:solidFill>
                  <a:schemeClr val="bg1">
                    <a:lumMod val="65000"/>
                  </a:schemeClr>
                </a:solidFill>
                <a:latin typeface="Calibri" pitchFamily="34" charset="0"/>
                <a:ea typeface="+mn-ea"/>
                <a:cs typeface="Calibri" pitchFamily="34" charset="-120"/>
              </a:rPr>
              <a:t>© : </a:t>
            </a:r>
            <a:r>
              <a:rPr lang="fr-FR" sz="1000" i="1" dirty="0">
                <a:solidFill>
                  <a:schemeClr val="bg1">
                    <a:lumMod val="65000"/>
                  </a:schemeClr>
                </a:solidFill>
                <a:hlinkClick r:id="rId3">
                  <a:extLst>
                    <a:ext uri="{A12FA001-AC4F-418D-AE19-62706E023703}">
                      <ahyp:hlinkClr xmlns:ahyp="http://schemas.microsoft.com/office/drawing/2018/hyperlinkcolor" val="tx"/>
                    </a:ext>
                  </a:extLst>
                </a:hlinkClick>
              </a:rPr>
              <a:t>AlpLinkBioEco</a:t>
            </a:r>
            <a:r>
              <a:rPr lang="fr-FR" sz="1000" i="1" dirty="0">
                <a:solidFill>
                  <a:schemeClr val="bg1">
                    <a:lumMod val="65000"/>
                  </a:schemeClr>
                </a:solidFill>
              </a:rPr>
              <a:t> &amp; </a:t>
            </a:r>
            <a:r>
              <a:rPr lang="fr-FR" sz="1000" i="1" dirty="0">
                <a:solidFill>
                  <a:schemeClr val="bg1">
                    <a:lumMod val="65000"/>
                  </a:schemeClr>
                </a:solidFill>
                <a:hlinkClick r:id="rId4">
                  <a:extLst>
                    <a:ext uri="{A12FA001-AC4F-418D-AE19-62706E023703}">
                      <ahyp:hlinkClr xmlns:ahyp="http://schemas.microsoft.com/office/drawing/2018/hyperlinkcolor" val="tx"/>
                    </a:ext>
                  </a:extLst>
                </a:hlinkClick>
              </a:rPr>
              <a:t>TeBiCE</a:t>
            </a:r>
            <a:r>
              <a:rPr lang="fr-FR" sz="1000" i="1" dirty="0">
                <a:solidFill>
                  <a:schemeClr val="bg1">
                    <a:lumMod val="65000"/>
                  </a:schemeClr>
                </a:solidFill>
              </a:rPr>
              <a:t> </a:t>
            </a:r>
            <a:endParaRPr kumimoji="0" lang="en-US" sz="1000" i="1" u="none" strike="noStrike" kern="1200" cap="none" spc="0" normalizeH="0" baseline="0" noProof="0" dirty="0">
              <a:ln>
                <a:noFill/>
              </a:ln>
              <a:solidFill>
                <a:schemeClr val="bg1">
                  <a:lumMod val="65000"/>
                </a:schemeClr>
              </a:solidFill>
              <a:effectLst/>
              <a:uLnTx/>
              <a:uFillTx/>
              <a:latin typeface="+mn-lt"/>
              <a:ea typeface="+mn-ea"/>
              <a:cs typeface="+mn-cs"/>
            </a:endParaRPr>
          </a:p>
        </p:txBody>
      </p:sp>
    </p:spTree>
    <p:extLst>
      <p:ext uri="{BB962C8B-B14F-4D97-AF65-F5344CB8AC3E}">
        <p14:creationId xmlns:p14="http://schemas.microsoft.com/office/powerpoint/2010/main" val="3437230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70E04-2544-3D32-FEA2-F83B5B394B59}"/>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BBF2E325-9B84-49F5-D501-678C4E0BFF35}"/>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7BD00D36-BEB3-92CA-CB99-6BBDD4EA2419}"/>
              </a:ext>
            </a:extLst>
          </p:cNvPr>
          <p:cNvSpPr/>
          <p:nvPr/>
        </p:nvSpPr>
        <p:spPr>
          <a:xfrm>
            <a:off x="1051560" y="-29924"/>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E0218A"/>
                </a:solidFill>
                <a:latin typeface="Calibri Light" pitchFamily="34" charset="0"/>
                <a:ea typeface="Calibri Light" pitchFamily="34" charset="-122"/>
                <a:cs typeface="Calibri Light" pitchFamily="34" charset="-120"/>
              </a:rPr>
              <a:t>Vision prospective : les </a:t>
            </a:r>
            <a:r>
              <a:rPr lang="en-US" sz="2000" b="1" kern="1200" dirty="0" err="1">
                <a:solidFill>
                  <a:srgbClr val="E0218A"/>
                </a:solidFill>
                <a:latin typeface="Calibri Light" pitchFamily="34" charset="0"/>
                <a:ea typeface="Calibri Light" pitchFamily="34" charset="-122"/>
                <a:cs typeface="Calibri Light" pitchFamily="34" charset="-120"/>
              </a:rPr>
              <a:t>nouvelles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formes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d’économie</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2000" b="1" kern="1200" dirty="0">
                <a:solidFill>
                  <a:srgbClr val="3AB493"/>
                </a:solidFill>
                <a:latin typeface="Calibri Light" pitchFamily="34" charset="0"/>
                <a:ea typeface="+mn-ea"/>
                <a:cs typeface="Calibri Light" pitchFamily="34" charset="-120"/>
              </a:rPr>
              <a:t>Visione prospettiva : le nuove forme di economia</a:t>
            </a:r>
          </a:p>
        </p:txBody>
      </p:sp>
      <p:sp>
        <p:nvSpPr>
          <p:cNvPr id="5" name="Text 3">
            <a:extLst>
              <a:ext uri="{FF2B5EF4-FFF2-40B4-BE49-F238E27FC236}">
                <a16:creationId xmlns:a16="http://schemas.microsoft.com/office/drawing/2014/main" id="{131DBF8D-F592-976F-7DFC-DEA2DAE11815}"/>
              </a:ext>
            </a:extLst>
          </p:cNvPr>
          <p:cNvSpPr/>
          <p:nvPr/>
        </p:nvSpPr>
        <p:spPr>
          <a:xfrm>
            <a:off x="164384" y="1507754"/>
            <a:ext cx="3976100" cy="1827644"/>
          </a:xfrm>
          <a:prstGeom prst="roundRect">
            <a:avLst>
              <a:gd name="adj" fmla="val 2553"/>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De quoi parle-t-on ?</a:t>
            </a:r>
            <a:endParaRPr kumimoji="0" lang="fr-FR"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endParaRPr>
          </a:p>
          <a:p>
            <a:pPr lvl="3" algn="just">
              <a:lnSpc>
                <a:spcPct val="104000"/>
              </a:lnSpc>
              <a:buClrTx/>
              <a:defRPr/>
            </a:pPr>
            <a:r>
              <a:rPr lang="fr-FR" sz="1300" b="1" kern="1200" dirty="0">
                <a:solidFill>
                  <a:srgbClr val="404040"/>
                </a:solidFill>
                <a:latin typeface="Calibri" pitchFamily="34" charset="0"/>
                <a:ea typeface="Calibri" pitchFamily="34" charset="-122"/>
                <a:cs typeface="Calibri" pitchFamily="34" charset="-120"/>
              </a:rPr>
              <a:t>L'économie circulaire </a:t>
            </a:r>
            <a:r>
              <a:rPr lang="fr-FR" sz="1300" kern="1200" dirty="0">
                <a:solidFill>
                  <a:srgbClr val="404040"/>
                </a:solidFill>
                <a:latin typeface="Calibri" pitchFamily="34" charset="0"/>
                <a:ea typeface="Calibri" pitchFamily="34" charset="-122"/>
                <a:cs typeface="Calibri" pitchFamily="34" charset="-120"/>
              </a:rPr>
              <a:t>vise à optimiser l'utilisation des ressources et à réduire les déchets en favorisant des pratiques telles que le réemploi, la réparation, le recyclage. Ce modèle économique durable repense nos modes de production et de consommation pour un développement compatible avec les enjeux du développement durable</a:t>
            </a:r>
          </a:p>
        </p:txBody>
      </p:sp>
      <p:sp>
        <p:nvSpPr>
          <p:cNvPr id="6" name="Text 4">
            <a:extLst>
              <a:ext uri="{FF2B5EF4-FFF2-40B4-BE49-F238E27FC236}">
                <a16:creationId xmlns:a16="http://schemas.microsoft.com/office/drawing/2014/main" id="{2F28F94E-A2D0-F989-5D3F-DEFAC2C90800}"/>
              </a:ext>
            </a:extLst>
          </p:cNvPr>
          <p:cNvSpPr/>
          <p:nvPr/>
        </p:nvSpPr>
        <p:spPr>
          <a:xfrm>
            <a:off x="4572000" y="1507753"/>
            <a:ext cx="4150764" cy="1827645"/>
          </a:xfrm>
          <a:prstGeom prst="roundRect">
            <a:avLst>
              <a:gd name="adj" fmla="val 2553"/>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Di cosa si </a:t>
            </a:r>
            <a:r>
              <a:rPr kumimoji="0" lang="en-US" sz="145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tratta</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a:t>
            </a:r>
          </a:p>
          <a:p>
            <a:pPr lvl="3" algn="just">
              <a:lnSpc>
                <a:spcPct val="104000"/>
              </a:lnSpc>
              <a:buClrTx/>
              <a:defRPr/>
            </a:pPr>
            <a:r>
              <a:rPr lang="it" sz="1300" b="1" kern="1200" dirty="0">
                <a:solidFill>
                  <a:srgbClr val="404040"/>
                </a:solidFill>
                <a:latin typeface="Calibri" pitchFamily="34" charset="0"/>
                <a:ea typeface="Calibri" pitchFamily="34" charset="-122"/>
                <a:cs typeface="Calibri" pitchFamily="34" charset="-120"/>
              </a:rPr>
              <a:t>L'economia circolare </a:t>
            </a:r>
            <a:r>
              <a:rPr lang="it" sz="1300" kern="1200" dirty="0">
                <a:solidFill>
                  <a:srgbClr val="404040"/>
                </a:solidFill>
                <a:latin typeface="Calibri" pitchFamily="34" charset="0"/>
                <a:ea typeface="Calibri" pitchFamily="34" charset="-122"/>
                <a:cs typeface="Calibri" pitchFamily="34" charset="-120"/>
              </a:rPr>
              <a:t>mira a ottimizzare l'uso delle risorse e ridurre i rifiuti promuovendo pratiche come il riutilizzo, la riparazione e il riciclo. Questo modello economico sostenibile ripensa i nostri modelli di produzione e consumo per uno sviluppo compatibile con le sfide dello sviluppo sostenibile</a:t>
            </a:r>
          </a:p>
          <a:p>
            <a:pPr marL="0" marR="0" lvl="0" indent="0" algn="just"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B637D8FF-21D1-CE18-AEE8-8566F7433F15}"/>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7" name="Shape 0">
            <a:extLst>
              <a:ext uri="{FF2B5EF4-FFF2-40B4-BE49-F238E27FC236}">
                <a16:creationId xmlns:a16="http://schemas.microsoft.com/office/drawing/2014/main" id="{D8A320D3-9310-9A7C-DA29-6DBE4D4664A4}"/>
              </a:ext>
            </a:extLst>
          </p:cNvPr>
          <p:cNvSpPr/>
          <p:nvPr/>
        </p:nvSpPr>
        <p:spPr>
          <a:xfrm>
            <a:off x="164384" y="123290"/>
            <a:ext cx="585629" cy="607973"/>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2" name="Text 3">
            <a:extLst>
              <a:ext uri="{FF2B5EF4-FFF2-40B4-BE49-F238E27FC236}">
                <a16:creationId xmlns:a16="http://schemas.microsoft.com/office/drawing/2014/main" id="{269A7A10-80A8-1FF7-1E96-0B015F42430C}"/>
              </a:ext>
            </a:extLst>
          </p:cNvPr>
          <p:cNvSpPr/>
          <p:nvPr/>
        </p:nvSpPr>
        <p:spPr>
          <a:xfrm>
            <a:off x="164384" y="884476"/>
            <a:ext cx="8558380" cy="470064"/>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lang="en-US" sz="1600" b="1" kern="1200" dirty="0">
                <a:solidFill>
                  <a:srgbClr val="E0218A"/>
                </a:solidFill>
                <a:latin typeface="Calibri" pitchFamily="34" charset="0"/>
                <a:ea typeface="Calibri" pitchFamily="34" charset="-122"/>
                <a:cs typeface="Calibri" pitchFamily="34" charset="-120"/>
              </a:rPr>
              <a:t>B </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Zoom sur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l’économie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circulaire et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l’économie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de la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fonctionnalité</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et de la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coopération</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endParaRPr lang="en-US" sz="1600" b="1" kern="1200" dirty="0">
              <a:solidFill>
                <a:srgbClr val="E0218A"/>
              </a:solidFill>
              <a:latin typeface="Calibri" pitchFamily="34" charset="0"/>
              <a:ea typeface="Calibri" pitchFamily="34" charset="-122"/>
              <a:cs typeface="Calibri" pitchFamily="34" charset="-120"/>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B  – Zoom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sull’economia</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circolare</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e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l’economia</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funzionale</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e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cooperativa</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(EFC)</a:t>
            </a:r>
            <a:endParaRPr kumimoji="0" lang="en-US" sz="1600" b="0" i="0" u="none" strike="noStrike" kern="1200" cap="none" spc="0" normalizeH="0" baseline="0" noProof="0" dirty="0">
              <a:ln>
                <a:noFill/>
              </a:ln>
              <a:solidFill>
                <a:srgbClr val="3AB493"/>
              </a:solidFill>
              <a:effectLst/>
              <a:uLnTx/>
              <a:uFillTx/>
              <a:latin typeface="Calibri"/>
              <a:ea typeface="+mn-ea"/>
              <a:cs typeface="+mn-cs"/>
            </a:endParaRPr>
          </a:p>
        </p:txBody>
      </p:sp>
      <p:sp>
        <p:nvSpPr>
          <p:cNvPr id="8" name="Text 5">
            <a:extLst>
              <a:ext uri="{FF2B5EF4-FFF2-40B4-BE49-F238E27FC236}">
                <a16:creationId xmlns:a16="http://schemas.microsoft.com/office/drawing/2014/main" id="{2992B3A6-366A-0A0B-0341-69270EFA5244}"/>
              </a:ext>
            </a:extLst>
          </p:cNvPr>
          <p:cNvSpPr/>
          <p:nvPr/>
        </p:nvSpPr>
        <p:spPr>
          <a:xfrm>
            <a:off x="3264100" y="4783057"/>
            <a:ext cx="5879900" cy="253001"/>
          </a:xfrm>
          <a:prstGeom prst="rect">
            <a:avLst/>
          </a:prstGeom>
          <a:noFill/>
          <a:ln/>
        </p:spPr>
        <p:txBody>
          <a:bodyPr wrap="square" lIns="0" tIns="0" rIns="0" bIns="0" rtlCol="0" anchor="ctr"/>
          <a:lstStyle/>
          <a:p>
            <a:pPr lvl="0">
              <a:buClrTx/>
              <a:defRPr/>
            </a:pP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Sources : </a:t>
            </a: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hlinkClick r:id="rId3"/>
              </a:rPr>
              <a:t>ADEME</a:t>
            </a:r>
            <a:r>
              <a:rPr lang="en-US" sz="1200" i="1" kern="1200" dirty="0">
                <a:solidFill>
                  <a:srgbClr val="7F7F7F"/>
                </a:solidFill>
                <a:latin typeface="Calibri" pitchFamily="34" charset="0"/>
                <a:ea typeface="Calibri" pitchFamily="34" charset="-122"/>
                <a:cs typeface="Calibri" pitchFamily="34" charset="-120"/>
              </a:rPr>
              <a:t> ; </a:t>
            </a:r>
            <a:r>
              <a:rPr lang="en-US" sz="1200" i="1" kern="1200" dirty="0">
                <a:solidFill>
                  <a:srgbClr val="7F7F7F"/>
                </a:solidFill>
                <a:latin typeface="Calibri" pitchFamily="34" charset="0"/>
                <a:ea typeface="Calibri" pitchFamily="34" charset="-122"/>
                <a:cs typeface="Calibri" pitchFamily="34" charset="-120"/>
                <a:hlinkClick r:id="rId4"/>
              </a:rPr>
              <a:t>Ministero </a:t>
            </a:r>
            <a:r>
              <a:rPr lang="en-US" sz="1200" i="1" kern="1200" dirty="0" err="1">
                <a:solidFill>
                  <a:srgbClr val="7F7F7F"/>
                </a:solidFill>
                <a:latin typeface="Calibri" pitchFamily="34" charset="0"/>
                <a:ea typeface="Calibri" pitchFamily="34" charset="-122"/>
                <a:cs typeface="Calibri" pitchFamily="34" charset="-120"/>
                <a:hlinkClick r:id="rId4"/>
              </a:rPr>
              <a:t>dell'Ambiente</a:t>
            </a:r>
            <a:r>
              <a:rPr lang="en-US" sz="1200" i="1" kern="1200" dirty="0">
                <a:solidFill>
                  <a:srgbClr val="7F7F7F"/>
                </a:solidFill>
                <a:latin typeface="Calibri" pitchFamily="34" charset="0"/>
                <a:ea typeface="Calibri" pitchFamily="34" charset="-122"/>
                <a:cs typeface="Calibri" pitchFamily="34" charset="-120"/>
                <a:hlinkClick r:id="rId4"/>
              </a:rPr>
              <a:t> e della </a:t>
            </a:r>
            <a:r>
              <a:rPr lang="en-US" sz="1200" i="1" kern="1200" dirty="0" err="1">
                <a:solidFill>
                  <a:srgbClr val="7F7F7F"/>
                </a:solidFill>
                <a:latin typeface="Calibri" pitchFamily="34" charset="0"/>
                <a:ea typeface="Calibri" pitchFamily="34" charset="-122"/>
                <a:cs typeface="Calibri" pitchFamily="34" charset="-120"/>
                <a:hlinkClick r:id="rId4"/>
              </a:rPr>
              <a:t>Sicurezza</a:t>
            </a:r>
            <a:r>
              <a:rPr lang="en-US" sz="1200" i="1" kern="1200" dirty="0">
                <a:solidFill>
                  <a:srgbClr val="7F7F7F"/>
                </a:solidFill>
                <a:latin typeface="Calibri" pitchFamily="34" charset="0"/>
                <a:ea typeface="Calibri" pitchFamily="34" charset="-122"/>
                <a:cs typeface="Calibri" pitchFamily="34" charset="-120"/>
                <a:hlinkClick r:id="rId4"/>
              </a:rPr>
              <a:t> </a:t>
            </a:r>
            <a:r>
              <a:rPr lang="en-US" sz="1200" i="1" kern="1200" dirty="0" err="1">
                <a:solidFill>
                  <a:srgbClr val="7F7F7F"/>
                </a:solidFill>
                <a:latin typeface="Calibri" pitchFamily="34" charset="0"/>
                <a:ea typeface="Calibri" pitchFamily="34" charset="-122"/>
                <a:cs typeface="Calibri" pitchFamily="34" charset="-120"/>
                <a:hlinkClick r:id="rId4"/>
              </a:rPr>
              <a:t>energetica</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Image 9" descr="L'économie circulaire: une opportunité durable pour les petites et moyennes entreprises - Entreprises engagées">
            <a:extLst>
              <a:ext uri="{FF2B5EF4-FFF2-40B4-BE49-F238E27FC236}">
                <a16:creationId xmlns:a16="http://schemas.microsoft.com/office/drawing/2014/main" id="{40747F4F-706E-C304-644F-2F6933A780DC}"/>
              </a:ext>
            </a:extLst>
          </p:cNvPr>
          <p:cNvPicPr>
            <a:picLocks noChangeAspect="1"/>
          </p:cNvPicPr>
          <p:nvPr/>
        </p:nvPicPr>
        <p:blipFill>
          <a:blip r:embed="rId5"/>
          <a:stretch>
            <a:fillRect/>
          </a:stretch>
        </p:blipFill>
        <p:spPr>
          <a:xfrm>
            <a:off x="164384" y="3497091"/>
            <a:ext cx="2763751" cy="1550397"/>
          </a:xfrm>
          <a:prstGeom prst="rect">
            <a:avLst/>
          </a:prstGeom>
        </p:spPr>
      </p:pic>
    </p:spTree>
    <p:extLst>
      <p:ext uri="{BB962C8B-B14F-4D97-AF65-F5344CB8AC3E}">
        <p14:creationId xmlns:p14="http://schemas.microsoft.com/office/powerpoint/2010/main" val="2793474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9B036-E859-E218-7FED-A3E0B77A13DF}"/>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71906A0E-D188-3835-A1ED-5131CC7FD198}"/>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3515B5BC-EF01-8E00-94B8-B506D056E146}"/>
              </a:ext>
            </a:extLst>
          </p:cNvPr>
          <p:cNvSpPr/>
          <p:nvPr/>
        </p:nvSpPr>
        <p:spPr>
          <a:xfrm>
            <a:off x="1051560" y="-29924"/>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E0218A"/>
                </a:solidFill>
                <a:latin typeface="Calibri Light" pitchFamily="34" charset="0"/>
                <a:ea typeface="Calibri Light" pitchFamily="34" charset="-122"/>
                <a:cs typeface="Calibri Light" pitchFamily="34" charset="-120"/>
              </a:rPr>
              <a:t>Vision prospective : les </a:t>
            </a:r>
            <a:r>
              <a:rPr lang="en-US" sz="2000" b="1" kern="1200" dirty="0" err="1">
                <a:solidFill>
                  <a:srgbClr val="E0218A"/>
                </a:solidFill>
                <a:latin typeface="Calibri Light" pitchFamily="34" charset="0"/>
                <a:ea typeface="Calibri Light" pitchFamily="34" charset="-122"/>
                <a:cs typeface="Calibri Light" pitchFamily="34" charset="-120"/>
              </a:rPr>
              <a:t>nouvelles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formes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d’économie</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a:buClrTx/>
              <a:defRPr/>
            </a:pPr>
            <a:r>
              <a:rPr lang="it-IT" sz="2000" b="1" kern="1200" dirty="0">
                <a:solidFill>
                  <a:srgbClr val="3AB493"/>
                </a:solidFill>
                <a:latin typeface="Calibri Light" pitchFamily="34" charset="0"/>
                <a:cs typeface="Calibri Light" pitchFamily="34" charset="-120"/>
              </a:rPr>
              <a:t>Visione prospettiva : le nuove forme di economia</a:t>
            </a:r>
          </a:p>
        </p:txBody>
      </p:sp>
      <p:sp>
        <p:nvSpPr>
          <p:cNvPr id="6" name="Text 4">
            <a:extLst>
              <a:ext uri="{FF2B5EF4-FFF2-40B4-BE49-F238E27FC236}">
                <a16:creationId xmlns:a16="http://schemas.microsoft.com/office/drawing/2014/main" id="{57612C8A-2673-4A7F-2986-FEAE97D409E8}"/>
              </a:ext>
            </a:extLst>
          </p:cNvPr>
          <p:cNvSpPr/>
          <p:nvPr/>
        </p:nvSpPr>
        <p:spPr>
          <a:xfrm>
            <a:off x="4726112" y="1417359"/>
            <a:ext cx="4150764" cy="3212484"/>
          </a:xfrm>
          <a:prstGeom prst="roundRect">
            <a:avLst>
              <a:gd name="adj" fmla="val 2553"/>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Di cosa si </a:t>
            </a:r>
            <a:r>
              <a:rPr kumimoji="0" lang="en-US" sz="145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tratta</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a:t>
            </a:r>
          </a:p>
          <a:p>
            <a:pPr algn="just">
              <a:lnSpc>
                <a:spcPct val="104000"/>
              </a:lnSpc>
              <a:buClrTx/>
              <a:defRPr/>
            </a:pPr>
            <a:r>
              <a:rPr lang="it" sz="1300" b="1" kern="1200" dirty="0">
                <a:solidFill>
                  <a:prstClr val="black"/>
                </a:solidFill>
                <a:latin typeface="Calibri"/>
              </a:rPr>
              <a:t>Preservare le fragili risorse naturali </a:t>
            </a:r>
            <a:r>
              <a:rPr lang="it" sz="1300" kern="1200" dirty="0">
                <a:solidFill>
                  <a:prstClr val="black"/>
                </a:solidFill>
                <a:latin typeface="Calibri"/>
              </a:rPr>
              <a:t>: ilterritorio ALCOTRA copre gran parte delle Alpi franco-italiane, caratterizzate da un'elevata ricchezza ecologica ma anche da una grande vulnerabilità.</a:t>
            </a:r>
          </a:p>
          <a:p>
            <a:pPr algn="just">
              <a:lnSpc>
                <a:spcPct val="104000"/>
              </a:lnSpc>
              <a:buClrTx/>
              <a:defRPr/>
            </a:pPr>
            <a:r>
              <a:rPr lang="it" sz="1300" b="1" kern="1200" dirty="0">
                <a:solidFill>
                  <a:prstClr val="black"/>
                </a:solidFill>
                <a:latin typeface="Calibri"/>
              </a:rPr>
              <a:t>Riduzione dei costi legati ai vincoli montani </a:t>
            </a:r>
            <a:r>
              <a:rPr lang="it" sz="1300" kern="1200" dirty="0">
                <a:solidFill>
                  <a:prstClr val="black"/>
                </a:solidFill>
                <a:latin typeface="Calibri"/>
              </a:rPr>
              <a:t>: lo sviluppo di settori locali per il riutilizzo, la riparazione, il riciclo o il recupero della biomassa rende possibile limitare questi costi creando nuove attività economiche.</a:t>
            </a:r>
          </a:p>
          <a:p>
            <a:pPr algn="just">
              <a:lnSpc>
                <a:spcPct val="104000"/>
              </a:lnSpc>
              <a:buClrTx/>
              <a:defRPr/>
            </a:pPr>
            <a:r>
              <a:rPr lang="it" sz="1300" b="1" kern="1200" dirty="0">
                <a:solidFill>
                  <a:prstClr val="black"/>
                </a:solidFill>
                <a:latin typeface="Calibri"/>
              </a:rPr>
              <a:t>Rafforzamento della competitività delle</a:t>
            </a:r>
            <a:r>
              <a:rPr lang="it" sz="1300" kern="1200" dirty="0">
                <a:solidFill>
                  <a:prstClr val="black"/>
                </a:solidFill>
                <a:latin typeface="Calibri"/>
              </a:rPr>
              <a:t> PMI: il tessuto economico di ALCOTRA è composto principalmente da piccole e medie imprese. L'economia circolare rafforza la resilienza delle aziende di fronte alle fluttuazioni dei prezzi delle materie prime, all'aumento dei requisiti ambientali, ecc.</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F3E03EE4-4868-1334-CAC3-5B879B167C7A}"/>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7" name="Shape 0">
            <a:extLst>
              <a:ext uri="{FF2B5EF4-FFF2-40B4-BE49-F238E27FC236}">
                <a16:creationId xmlns:a16="http://schemas.microsoft.com/office/drawing/2014/main" id="{B0CE5171-6DB1-E3E2-E999-7A019BA744D5}"/>
              </a:ext>
            </a:extLst>
          </p:cNvPr>
          <p:cNvSpPr/>
          <p:nvPr/>
        </p:nvSpPr>
        <p:spPr>
          <a:xfrm>
            <a:off x="164384" y="123290"/>
            <a:ext cx="585629" cy="607973"/>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2" name="Text 3">
            <a:extLst>
              <a:ext uri="{FF2B5EF4-FFF2-40B4-BE49-F238E27FC236}">
                <a16:creationId xmlns:a16="http://schemas.microsoft.com/office/drawing/2014/main" id="{44C6899F-08D7-D555-755A-6B5001B9B73F}"/>
              </a:ext>
            </a:extLst>
          </p:cNvPr>
          <p:cNvSpPr/>
          <p:nvPr/>
        </p:nvSpPr>
        <p:spPr>
          <a:xfrm>
            <a:off x="164384" y="884476"/>
            <a:ext cx="8558380" cy="470064"/>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lang="en-US" sz="1600" b="1" kern="1200" dirty="0">
                <a:solidFill>
                  <a:srgbClr val="E0218A"/>
                </a:solidFill>
                <a:latin typeface="Calibri" pitchFamily="34" charset="0"/>
                <a:ea typeface="Calibri" pitchFamily="34" charset="-122"/>
                <a:cs typeface="Calibri" pitchFamily="34" charset="-120"/>
              </a:rPr>
              <a:t>B </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Zoom sur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l’économie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circulaire et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l’économie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de la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fonctionnalité</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et de la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coopération</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endParaRPr lang="en-US" sz="1600" b="1" kern="1200" dirty="0">
              <a:solidFill>
                <a:srgbClr val="E0218A"/>
              </a:solidFill>
              <a:latin typeface="Calibri" pitchFamily="34" charset="0"/>
              <a:ea typeface="Calibri" pitchFamily="34" charset="-122"/>
              <a:cs typeface="Calibri" pitchFamily="34" charset="-120"/>
            </a:endParaRPr>
          </a:p>
          <a:p>
            <a:pPr lvl="0">
              <a:lnSpc>
                <a:spcPct val="104000"/>
              </a:lnSpc>
              <a:buClrTx/>
              <a:defRPr/>
            </a:pP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B  – </a:t>
            </a:r>
            <a:r>
              <a:rPr lang="en-US" sz="1600" b="1" kern="1200" dirty="0">
                <a:solidFill>
                  <a:srgbClr val="3AB493"/>
                </a:solidFill>
                <a:latin typeface="Calibri" pitchFamily="34" charset="0"/>
                <a:cs typeface="Calibri" pitchFamily="34" charset="-120"/>
              </a:rPr>
              <a:t>Zoom </a:t>
            </a:r>
            <a:r>
              <a:rPr lang="en-US" sz="1600" b="1" kern="1200" dirty="0" err="1">
                <a:solidFill>
                  <a:srgbClr val="3AB493"/>
                </a:solidFill>
                <a:latin typeface="Calibri" pitchFamily="34" charset="0"/>
                <a:cs typeface="Calibri" pitchFamily="34" charset="-120"/>
              </a:rPr>
              <a:t>sull’economia</a:t>
            </a:r>
            <a:r>
              <a:rPr lang="en-US" sz="1600" b="1" kern="1200" dirty="0">
                <a:solidFill>
                  <a:srgbClr val="3AB493"/>
                </a:solidFill>
                <a:latin typeface="Calibri" pitchFamily="34" charset="0"/>
                <a:cs typeface="Calibri" pitchFamily="34" charset="-120"/>
              </a:rPr>
              <a:t> </a:t>
            </a:r>
            <a:r>
              <a:rPr lang="en-US" sz="1600" b="1" kern="1200" dirty="0" err="1">
                <a:solidFill>
                  <a:srgbClr val="3AB493"/>
                </a:solidFill>
                <a:latin typeface="Calibri" pitchFamily="34" charset="0"/>
                <a:cs typeface="Calibri" pitchFamily="34" charset="-120"/>
              </a:rPr>
              <a:t>circolare</a:t>
            </a:r>
            <a:r>
              <a:rPr lang="en-US" sz="1600" b="1" kern="1200" dirty="0">
                <a:solidFill>
                  <a:srgbClr val="3AB493"/>
                </a:solidFill>
                <a:latin typeface="Calibri" pitchFamily="34" charset="0"/>
                <a:cs typeface="Calibri" pitchFamily="34" charset="-120"/>
              </a:rPr>
              <a:t> e </a:t>
            </a:r>
            <a:r>
              <a:rPr lang="en-US" sz="1600" b="1" kern="1200" dirty="0" err="1">
                <a:solidFill>
                  <a:srgbClr val="3AB493"/>
                </a:solidFill>
                <a:latin typeface="Calibri" pitchFamily="34" charset="0"/>
                <a:cs typeface="Calibri" pitchFamily="34" charset="-120"/>
              </a:rPr>
              <a:t>l’economia</a:t>
            </a:r>
            <a:r>
              <a:rPr lang="en-US" sz="1600" b="1" kern="1200" dirty="0">
                <a:solidFill>
                  <a:srgbClr val="3AB493"/>
                </a:solidFill>
                <a:latin typeface="Calibri" pitchFamily="34" charset="0"/>
                <a:cs typeface="Calibri" pitchFamily="34" charset="-120"/>
              </a:rPr>
              <a:t> </a:t>
            </a:r>
            <a:r>
              <a:rPr lang="en-US" sz="1600" b="1" kern="1200" dirty="0" err="1">
                <a:solidFill>
                  <a:srgbClr val="3AB493"/>
                </a:solidFill>
                <a:latin typeface="Calibri" pitchFamily="34" charset="0"/>
                <a:cs typeface="Calibri" pitchFamily="34" charset="-120"/>
              </a:rPr>
              <a:t>funzionale</a:t>
            </a:r>
            <a:r>
              <a:rPr lang="en-US" sz="1600" b="1" kern="1200" dirty="0">
                <a:solidFill>
                  <a:srgbClr val="3AB493"/>
                </a:solidFill>
                <a:latin typeface="Calibri" pitchFamily="34" charset="0"/>
                <a:cs typeface="Calibri" pitchFamily="34" charset="-120"/>
              </a:rPr>
              <a:t> e </a:t>
            </a:r>
            <a:r>
              <a:rPr lang="en-US" sz="1600" b="1" kern="1200" dirty="0" err="1">
                <a:solidFill>
                  <a:srgbClr val="3AB493"/>
                </a:solidFill>
                <a:latin typeface="Calibri" pitchFamily="34" charset="0"/>
                <a:cs typeface="Calibri" pitchFamily="34" charset="-120"/>
              </a:rPr>
              <a:t>cooperativa</a:t>
            </a:r>
            <a:r>
              <a:rPr lang="en-US" sz="1600" b="1" kern="1200" dirty="0">
                <a:solidFill>
                  <a:srgbClr val="3AB493"/>
                </a:solidFill>
                <a:latin typeface="Calibri" pitchFamily="34" charset="0"/>
                <a:cs typeface="Calibri" pitchFamily="34" charset="-120"/>
              </a:rPr>
              <a:t> (EFC)</a:t>
            </a:r>
            <a:endParaRPr kumimoji="0" lang="en-US" sz="1600" b="0" i="0" u="none" strike="noStrike" kern="1200" cap="none" spc="0" normalizeH="0" baseline="0" noProof="0" dirty="0">
              <a:ln>
                <a:noFill/>
              </a:ln>
              <a:solidFill>
                <a:srgbClr val="3AB493"/>
              </a:solidFill>
              <a:effectLst/>
              <a:uLnTx/>
              <a:uFillTx/>
              <a:latin typeface="Calibri"/>
              <a:ea typeface="+mn-ea"/>
              <a:cs typeface="+mn-cs"/>
            </a:endParaRPr>
          </a:p>
        </p:txBody>
      </p:sp>
      <p:sp>
        <p:nvSpPr>
          <p:cNvPr id="9" name="Text 3">
            <a:extLst>
              <a:ext uri="{FF2B5EF4-FFF2-40B4-BE49-F238E27FC236}">
                <a16:creationId xmlns:a16="http://schemas.microsoft.com/office/drawing/2014/main" id="{FCD5EA80-49D9-1091-665C-CE4C8B3441E8}"/>
              </a:ext>
            </a:extLst>
          </p:cNvPr>
          <p:cNvSpPr/>
          <p:nvPr/>
        </p:nvSpPr>
        <p:spPr>
          <a:xfrm>
            <a:off x="164384" y="1417359"/>
            <a:ext cx="4407616" cy="3212485"/>
          </a:xfrm>
          <a:prstGeom prst="roundRect">
            <a:avLst>
              <a:gd name="adj" fmla="val 2553"/>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lang="en-US" sz="1450" b="1" kern="1200" dirty="0">
                <a:solidFill>
                  <a:srgbClr val="E0218A"/>
                </a:solidFill>
                <a:latin typeface="Calibri" pitchFamily="34" charset="0"/>
                <a:ea typeface="Calibri" pitchFamily="34" charset="-122"/>
                <a:cs typeface="Calibri" pitchFamily="34" charset="-120"/>
              </a:rPr>
              <a:t>Quels </a:t>
            </a:r>
            <a:r>
              <a:rPr lang="en-US" sz="1450" b="1" kern="1200" dirty="0" err="1">
                <a:solidFill>
                  <a:srgbClr val="E0218A"/>
                </a:solidFill>
                <a:latin typeface="Calibri" pitchFamily="34" charset="0"/>
                <a:ea typeface="Calibri" pitchFamily="34" charset="-122"/>
                <a:cs typeface="Calibri" pitchFamily="34" charset="-120"/>
              </a:rPr>
              <a:t>enjeux</a:t>
            </a:r>
            <a:r>
              <a:rPr lang="en-US" sz="1450" b="1" kern="1200" dirty="0">
                <a:solidFill>
                  <a:srgbClr val="E0218A"/>
                </a:solidFill>
                <a:latin typeface="Calibri" pitchFamily="34" charset="0"/>
                <a:ea typeface="Calibri" pitchFamily="34" charset="-122"/>
                <a:cs typeface="Calibri" pitchFamily="34" charset="-120"/>
              </a:rPr>
              <a:t> pour ALCOTRA </a:t>
            </a:r>
            <a:r>
              <a:rPr kumimoji="0" lang="en-US" sz="14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a:t>
            </a:r>
          </a:p>
          <a:p>
            <a:pPr algn="just">
              <a:lnSpc>
                <a:spcPct val="104000"/>
              </a:lnSpc>
              <a:buClrTx/>
              <a:defRPr/>
            </a:pPr>
            <a:r>
              <a:rPr kumimoji="0" lang="fr-FR" sz="1300" b="1" i="0" u="none" strike="noStrike" kern="1200" cap="none" spc="0" normalizeH="0" baseline="0" noProof="0" dirty="0">
                <a:ln>
                  <a:noFill/>
                </a:ln>
                <a:solidFill>
                  <a:prstClr val="black"/>
                </a:solidFill>
                <a:effectLst/>
                <a:uLnTx/>
                <a:uFillTx/>
                <a:latin typeface="Calibri"/>
                <a:ea typeface="+mn-ea"/>
                <a:cs typeface="+mn-cs"/>
              </a:rPr>
              <a:t>Préserver des ressources naturelles fragiles</a:t>
            </a:r>
            <a:r>
              <a:rPr lang="fr-FR" sz="1300" b="1" kern="1200" dirty="0">
                <a:solidFill>
                  <a:prstClr val="black"/>
                </a:solidFill>
                <a:latin typeface="Calibri"/>
                <a:ea typeface="+mn-ea"/>
                <a:cs typeface="+mn-cs"/>
              </a:rPr>
              <a:t> </a:t>
            </a:r>
            <a:r>
              <a:rPr lang="fr-FR" sz="1300" kern="1200" dirty="0">
                <a:solidFill>
                  <a:prstClr val="black"/>
                </a:solidFill>
                <a:latin typeface="Calibri"/>
                <a:ea typeface="+mn-ea"/>
                <a:cs typeface="+mn-cs"/>
              </a:rPr>
              <a:t>: l</a:t>
            </a:r>
            <a:r>
              <a:rPr kumimoji="0" lang="fr-FR" sz="1300" b="0" i="0" u="none" strike="noStrike" kern="1200" cap="none" spc="0" normalizeH="0" baseline="0" noProof="0" dirty="0">
                <a:ln>
                  <a:noFill/>
                </a:ln>
                <a:solidFill>
                  <a:prstClr val="black"/>
                </a:solidFill>
                <a:effectLst/>
                <a:uLnTx/>
                <a:uFillTx/>
                <a:latin typeface="Calibri"/>
                <a:ea typeface="+mn-ea"/>
                <a:cs typeface="+mn-cs"/>
              </a:rPr>
              <a:t>e territoire ALCOTRA couvre une grande partie des Alpes franco-italiennes, caractérisées par une forte richesse écologique mais aussi par une grande vulnérabilité.</a:t>
            </a:r>
          </a:p>
          <a:p>
            <a:pPr algn="just">
              <a:lnSpc>
                <a:spcPct val="104000"/>
              </a:lnSpc>
              <a:buClrTx/>
              <a:defRPr/>
            </a:pPr>
            <a:r>
              <a:rPr lang="fr-FR" sz="1300" b="1" kern="1200" dirty="0">
                <a:solidFill>
                  <a:prstClr val="black"/>
                </a:solidFill>
                <a:latin typeface="Calibri"/>
                <a:ea typeface="+mn-ea"/>
                <a:cs typeface="+mn-cs"/>
              </a:rPr>
              <a:t>Réduire les coûts liés aux contraintes de montagne </a:t>
            </a:r>
            <a:r>
              <a:rPr lang="fr-FR" sz="1300" kern="1200" dirty="0">
                <a:solidFill>
                  <a:prstClr val="black"/>
                </a:solidFill>
                <a:latin typeface="Calibri"/>
                <a:ea typeface="+mn-ea"/>
                <a:cs typeface="+mn-cs"/>
              </a:rPr>
              <a:t>: le développement de filières locales de réemploi, de réparation, de recyclage ou de valorisation de la biomasse permet de limiter ces coûts tout en créant de nouvelles activités économiques.</a:t>
            </a:r>
          </a:p>
          <a:p>
            <a:pPr algn="just">
              <a:lnSpc>
                <a:spcPct val="104000"/>
              </a:lnSpc>
              <a:buClrTx/>
              <a:defRPr/>
            </a:pPr>
            <a:r>
              <a:rPr kumimoji="0" lang="fr-FR" sz="1300" b="1" i="0" u="none" strike="noStrike" kern="1200" cap="none" spc="0" normalizeH="0" baseline="0" noProof="0" dirty="0">
                <a:ln>
                  <a:noFill/>
                </a:ln>
                <a:solidFill>
                  <a:prstClr val="black"/>
                </a:solidFill>
                <a:effectLst/>
                <a:uLnTx/>
                <a:uFillTx/>
                <a:latin typeface="Calibri"/>
                <a:ea typeface="+mn-ea"/>
                <a:cs typeface="+mn-cs"/>
              </a:rPr>
              <a:t>Renforcer la compétitivité des PME </a:t>
            </a:r>
            <a:r>
              <a:rPr kumimoji="0" lang="fr-FR" sz="1300" b="0" i="0" u="none" strike="noStrike" kern="1200" cap="none" spc="0" normalizeH="0" baseline="0" noProof="0" dirty="0">
                <a:ln>
                  <a:noFill/>
                </a:ln>
                <a:solidFill>
                  <a:prstClr val="black"/>
                </a:solidFill>
                <a:effectLst/>
                <a:uLnTx/>
                <a:uFillTx/>
                <a:latin typeface="Calibri"/>
                <a:ea typeface="+mn-ea"/>
                <a:cs typeface="+mn-cs"/>
              </a:rPr>
              <a:t>: tissu économique ALCOTRA principalement constitué de petites et moyennes entreprises. L’économie circulaire renforce la résilience des entreprises face aux fluctuations des prix des matières premières, aux exigences environnementales croissantes...</a:t>
            </a:r>
          </a:p>
        </p:txBody>
      </p:sp>
    </p:spTree>
    <p:extLst>
      <p:ext uri="{BB962C8B-B14F-4D97-AF65-F5344CB8AC3E}">
        <p14:creationId xmlns:p14="http://schemas.microsoft.com/office/powerpoint/2010/main" val="3685017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DF721-4815-681B-532B-A7AD08E2830B}"/>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9F9ABA35-1172-4DCA-B1EB-ADC43996ABBF}"/>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A8044805-C12A-539F-23F6-35E0D882AA9B}"/>
              </a:ext>
            </a:extLst>
          </p:cNvPr>
          <p:cNvSpPr/>
          <p:nvPr/>
        </p:nvSpPr>
        <p:spPr>
          <a:xfrm>
            <a:off x="1051560" y="-29924"/>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E0218A"/>
                </a:solidFill>
                <a:latin typeface="Calibri Light" pitchFamily="34" charset="0"/>
                <a:ea typeface="Calibri Light" pitchFamily="34" charset="-122"/>
                <a:cs typeface="Calibri Light" pitchFamily="34" charset="-120"/>
              </a:rPr>
              <a:t>Vision prospective : les </a:t>
            </a:r>
            <a:r>
              <a:rPr lang="en-US" sz="2000" b="1" kern="1200" dirty="0" err="1">
                <a:solidFill>
                  <a:srgbClr val="E0218A"/>
                </a:solidFill>
                <a:latin typeface="Calibri Light" pitchFamily="34" charset="0"/>
                <a:ea typeface="Calibri Light" pitchFamily="34" charset="-122"/>
                <a:cs typeface="Calibri Light" pitchFamily="34" charset="-120"/>
              </a:rPr>
              <a:t>nouvelles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formes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d’économie</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a:buClrTx/>
              <a:defRPr/>
            </a:pPr>
            <a:r>
              <a:rPr lang="it-IT" sz="2000" b="1" kern="1200" dirty="0">
                <a:solidFill>
                  <a:srgbClr val="3AB493"/>
                </a:solidFill>
                <a:latin typeface="Calibri Light" pitchFamily="34" charset="0"/>
                <a:cs typeface="Calibri Light" pitchFamily="34" charset="-120"/>
              </a:rPr>
              <a:t>Visione prospettiva : le nuove forme di economia</a:t>
            </a:r>
          </a:p>
        </p:txBody>
      </p:sp>
      <p:sp>
        <p:nvSpPr>
          <p:cNvPr id="5" name="Text 3">
            <a:extLst>
              <a:ext uri="{FF2B5EF4-FFF2-40B4-BE49-F238E27FC236}">
                <a16:creationId xmlns:a16="http://schemas.microsoft.com/office/drawing/2014/main" id="{70AB6C24-EF4C-246B-FD7E-A4E5712ADBDB}"/>
              </a:ext>
            </a:extLst>
          </p:cNvPr>
          <p:cNvSpPr/>
          <p:nvPr/>
        </p:nvSpPr>
        <p:spPr>
          <a:xfrm>
            <a:off x="164384" y="1507754"/>
            <a:ext cx="3976100" cy="2281207"/>
          </a:xfrm>
          <a:prstGeom prst="roundRect">
            <a:avLst>
              <a:gd name="adj" fmla="val 2553"/>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De quoi parle-t-on ?</a:t>
            </a:r>
            <a:endParaRPr lang="fr-FR" sz="1200" kern="1200" dirty="0">
              <a:solidFill>
                <a:srgbClr val="404040"/>
              </a:solidFill>
              <a:latin typeface="Calibri" pitchFamily="34" charset="0"/>
              <a:ea typeface="Calibri" pitchFamily="34" charset="-122"/>
              <a:cs typeface="Calibri" pitchFamily="34" charset="-120"/>
            </a:endParaRPr>
          </a:p>
          <a:p>
            <a:pPr lvl="3" algn="just">
              <a:lnSpc>
                <a:spcPct val="104000"/>
              </a:lnSpc>
              <a:buClrTx/>
              <a:defRPr/>
            </a:pPr>
            <a:r>
              <a:rPr lang="fr-FR" sz="1300" b="1" kern="1200" dirty="0">
                <a:solidFill>
                  <a:srgbClr val="404040"/>
                </a:solidFill>
                <a:latin typeface="Calibri" pitchFamily="34" charset="0"/>
                <a:ea typeface="Calibri" pitchFamily="34" charset="-122"/>
                <a:cs typeface="Calibri" pitchFamily="34" charset="-120"/>
              </a:rPr>
              <a:t>L’économie de la fonctionnalité et de la coopération (EFC) </a:t>
            </a:r>
            <a:r>
              <a:rPr lang="fr-FR" sz="1300" kern="1200" dirty="0">
                <a:solidFill>
                  <a:srgbClr val="404040"/>
                </a:solidFill>
                <a:latin typeface="Calibri" pitchFamily="34" charset="0"/>
                <a:ea typeface="Calibri" pitchFamily="34" charset="-122"/>
                <a:cs typeface="Calibri" pitchFamily="34" charset="-120"/>
              </a:rPr>
              <a:t>propose un nouveau modèle économique visant à réduire la consommation matérielle de biens et de ressources. Pour atteindre cet objectif, le concept de l’EFC repose sur la mise à disposition d’un usage plutôt que la possession d’un bien.    </a:t>
            </a:r>
          </a:p>
          <a:p>
            <a:pPr lvl="3" algn="just">
              <a:lnSpc>
                <a:spcPct val="104000"/>
              </a:lnSpc>
              <a:buClrTx/>
              <a:defRPr/>
            </a:pPr>
            <a:r>
              <a:rPr lang="fr-FR" sz="1300" kern="1200" dirty="0">
                <a:solidFill>
                  <a:srgbClr val="404040"/>
                </a:solidFill>
                <a:latin typeface="Calibri" pitchFamily="34" charset="0"/>
                <a:ea typeface="Calibri" pitchFamily="34" charset="-122"/>
                <a:cs typeface="Calibri" pitchFamily="34" charset="-120"/>
              </a:rPr>
              <a:t> =&gt; Il ne s’agit plus d’acheter un bien et d’être propriétaire de ce bien, mais de payer un service qui est rendu à l’aide du bien en question.</a:t>
            </a:r>
          </a:p>
        </p:txBody>
      </p:sp>
      <p:sp>
        <p:nvSpPr>
          <p:cNvPr id="6" name="Text 4">
            <a:extLst>
              <a:ext uri="{FF2B5EF4-FFF2-40B4-BE49-F238E27FC236}">
                <a16:creationId xmlns:a16="http://schemas.microsoft.com/office/drawing/2014/main" id="{CB68B52B-5994-97B9-D9B3-6846EFADCE32}"/>
              </a:ext>
            </a:extLst>
          </p:cNvPr>
          <p:cNvSpPr/>
          <p:nvPr/>
        </p:nvSpPr>
        <p:spPr>
          <a:xfrm>
            <a:off x="4572000" y="1507754"/>
            <a:ext cx="4150764" cy="2281207"/>
          </a:xfrm>
          <a:prstGeom prst="roundRect">
            <a:avLst>
              <a:gd name="adj" fmla="val 2553"/>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Di </a:t>
            </a:r>
            <a:r>
              <a:rPr kumimoji="0" lang="en-US" sz="145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cosa</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r>
              <a:rPr kumimoji="0" lang="en-US" sz="145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si</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r>
              <a:rPr kumimoji="0" lang="en-US" sz="145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tratta</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a:t>
            </a:r>
          </a:p>
          <a:p>
            <a:pPr lvl="3" algn="just">
              <a:lnSpc>
                <a:spcPct val="104000"/>
              </a:lnSpc>
              <a:buClrTx/>
              <a:defRPr/>
            </a:pPr>
            <a:r>
              <a:rPr lang="it" sz="1300" b="1" kern="1200" dirty="0">
                <a:solidFill>
                  <a:srgbClr val="404040"/>
                </a:solidFill>
                <a:latin typeface="Calibri" pitchFamily="34" charset="0"/>
                <a:ea typeface="Calibri" pitchFamily="34" charset="-122"/>
                <a:cs typeface="Calibri" pitchFamily="34" charset="-120"/>
              </a:rPr>
              <a:t>L'Economia Funzionale e cooperativa (EFC) </a:t>
            </a:r>
            <a:r>
              <a:rPr lang="it" sz="1300" kern="1200" dirty="0">
                <a:solidFill>
                  <a:srgbClr val="404040"/>
                </a:solidFill>
                <a:latin typeface="Calibri" pitchFamily="34" charset="0"/>
                <a:ea typeface="Calibri" pitchFamily="34" charset="-122"/>
                <a:cs typeface="Calibri" pitchFamily="34" charset="-120"/>
              </a:rPr>
              <a:t>propone un nuovo modello economico volto a ridurre il consumo materiale di beni e risorse. Per raggiungere questo obiettivo, il concetto di CFE si basa sulla fornitura di un uso piuttosto che sul possesso di un bene.    </a:t>
            </a:r>
          </a:p>
          <a:p>
            <a:pPr lvl="3" algn="just">
              <a:lnSpc>
                <a:spcPct val="104000"/>
              </a:lnSpc>
              <a:buClrTx/>
              <a:defRPr/>
            </a:pPr>
            <a:r>
              <a:rPr lang="it" sz="1300" kern="1200" dirty="0">
                <a:solidFill>
                  <a:srgbClr val="404040"/>
                </a:solidFill>
                <a:latin typeface="Calibri" pitchFamily="34" charset="0"/>
                <a:ea typeface="Calibri" pitchFamily="34" charset="-122"/>
                <a:cs typeface="Calibri" pitchFamily="34" charset="-120"/>
              </a:rPr>
              <a:t> =&gt; Non si tratta più di acquistare un bene e possederlo, ma di pagare per un servizio reso con l'aiuto del bene in questione.</a:t>
            </a:r>
          </a:p>
        </p:txBody>
      </p:sp>
      <p:sp>
        <p:nvSpPr>
          <p:cNvPr id="25" name="Slide Number Placeholder 0">
            <a:extLst>
              <a:ext uri="{FF2B5EF4-FFF2-40B4-BE49-F238E27FC236}">
                <a16:creationId xmlns:a16="http://schemas.microsoft.com/office/drawing/2014/main" id="{D4C3566F-0EC9-8F0F-922B-5E0FDC046CE9}"/>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7" name="Shape 0">
            <a:extLst>
              <a:ext uri="{FF2B5EF4-FFF2-40B4-BE49-F238E27FC236}">
                <a16:creationId xmlns:a16="http://schemas.microsoft.com/office/drawing/2014/main" id="{23DF01BB-C02E-3912-BA24-68459B62FF1B}"/>
              </a:ext>
            </a:extLst>
          </p:cNvPr>
          <p:cNvSpPr/>
          <p:nvPr/>
        </p:nvSpPr>
        <p:spPr>
          <a:xfrm>
            <a:off x="164384" y="123290"/>
            <a:ext cx="585629" cy="607973"/>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2" name="Text 3">
            <a:extLst>
              <a:ext uri="{FF2B5EF4-FFF2-40B4-BE49-F238E27FC236}">
                <a16:creationId xmlns:a16="http://schemas.microsoft.com/office/drawing/2014/main" id="{5B3B6B1B-F421-27C4-772E-874BB3B350F3}"/>
              </a:ext>
            </a:extLst>
          </p:cNvPr>
          <p:cNvSpPr/>
          <p:nvPr/>
        </p:nvSpPr>
        <p:spPr>
          <a:xfrm>
            <a:off x="164384" y="884476"/>
            <a:ext cx="8558380" cy="470064"/>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lang="en-US" sz="1600" b="1" kern="1200" dirty="0">
                <a:solidFill>
                  <a:srgbClr val="E0218A"/>
                </a:solidFill>
                <a:latin typeface="Calibri" pitchFamily="34" charset="0"/>
                <a:ea typeface="Calibri" pitchFamily="34" charset="-122"/>
                <a:cs typeface="Calibri" pitchFamily="34" charset="-120"/>
              </a:rPr>
              <a:t>B </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Zoom sur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l’économie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circulaire et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l’économie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de la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fonctionnalité</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et de la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coopération</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endParaRPr lang="en-US" sz="1600" b="1" kern="1200" dirty="0">
              <a:solidFill>
                <a:srgbClr val="E0218A"/>
              </a:solidFill>
              <a:latin typeface="Calibri" pitchFamily="34" charset="0"/>
              <a:ea typeface="Calibri" pitchFamily="34" charset="-122"/>
              <a:cs typeface="Calibri" pitchFamily="34" charset="-120"/>
            </a:endParaRPr>
          </a:p>
          <a:p>
            <a:pPr lvl="0">
              <a:lnSpc>
                <a:spcPct val="104000"/>
              </a:lnSpc>
              <a:buClrTx/>
              <a:defRPr/>
            </a:pP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B  – </a:t>
            </a:r>
            <a:r>
              <a:rPr lang="en-US" sz="1600" b="1" kern="1200" dirty="0">
                <a:solidFill>
                  <a:srgbClr val="3AB493"/>
                </a:solidFill>
                <a:latin typeface="Calibri" pitchFamily="34" charset="0"/>
                <a:cs typeface="Calibri" pitchFamily="34" charset="-120"/>
              </a:rPr>
              <a:t>Zoom </a:t>
            </a:r>
            <a:r>
              <a:rPr lang="en-US" sz="1600" b="1" kern="1200" dirty="0" err="1">
                <a:solidFill>
                  <a:srgbClr val="3AB493"/>
                </a:solidFill>
                <a:latin typeface="Calibri" pitchFamily="34" charset="0"/>
                <a:cs typeface="Calibri" pitchFamily="34" charset="-120"/>
              </a:rPr>
              <a:t>sull’economia</a:t>
            </a:r>
            <a:r>
              <a:rPr lang="en-US" sz="1600" b="1" kern="1200" dirty="0">
                <a:solidFill>
                  <a:srgbClr val="3AB493"/>
                </a:solidFill>
                <a:latin typeface="Calibri" pitchFamily="34" charset="0"/>
                <a:cs typeface="Calibri" pitchFamily="34" charset="-120"/>
              </a:rPr>
              <a:t> </a:t>
            </a:r>
            <a:r>
              <a:rPr lang="en-US" sz="1600" b="1" kern="1200" dirty="0" err="1">
                <a:solidFill>
                  <a:srgbClr val="3AB493"/>
                </a:solidFill>
                <a:latin typeface="Calibri" pitchFamily="34" charset="0"/>
                <a:cs typeface="Calibri" pitchFamily="34" charset="-120"/>
              </a:rPr>
              <a:t>circolare</a:t>
            </a:r>
            <a:r>
              <a:rPr lang="en-US" sz="1600" b="1" kern="1200" dirty="0">
                <a:solidFill>
                  <a:srgbClr val="3AB493"/>
                </a:solidFill>
                <a:latin typeface="Calibri" pitchFamily="34" charset="0"/>
                <a:cs typeface="Calibri" pitchFamily="34" charset="-120"/>
              </a:rPr>
              <a:t> e </a:t>
            </a:r>
            <a:r>
              <a:rPr lang="en-US" sz="1600" b="1" kern="1200" dirty="0" err="1">
                <a:solidFill>
                  <a:srgbClr val="3AB493"/>
                </a:solidFill>
                <a:latin typeface="Calibri" pitchFamily="34" charset="0"/>
                <a:cs typeface="Calibri" pitchFamily="34" charset="-120"/>
              </a:rPr>
              <a:t>l’economia</a:t>
            </a:r>
            <a:r>
              <a:rPr lang="en-US" sz="1600" b="1" kern="1200" dirty="0">
                <a:solidFill>
                  <a:srgbClr val="3AB493"/>
                </a:solidFill>
                <a:latin typeface="Calibri" pitchFamily="34" charset="0"/>
                <a:cs typeface="Calibri" pitchFamily="34" charset="-120"/>
              </a:rPr>
              <a:t> </a:t>
            </a:r>
            <a:r>
              <a:rPr lang="en-US" sz="1600" b="1" kern="1200" dirty="0" err="1">
                <a:solidFill>
                  <a:srgbClr val="3AB493"/>
                </a:solidFill>
                <a:latin typeface="Calibri" pitchFamily="34" charset="0"/>
                <a:cs typeface="Calibri" pitchFamily="34" charset="-120"/>
              </a:rPr>
              <a:t>funzionale</a:t>
            </a:r>
            <a:r>
              <a:rPr lang="en-US" sz="1600" b="1" kern="1200" dirty="0">
                <a:solidFill>
                  <a:srgbClr val="3AB493"/>
                </a:solidFill>
                <a:latin typeface="Calibri" pitchFamily="34" charset="0"/>
                <a:cs typeface="Calibri" pitchFamily="34" charset="-120"/>
              </a:rPr>
              <a:t> e </a:t>
            </a:r>
            <a:r>
              <a:rPr lang="en-US" sz="1600" b="1" kern="1200" dirty="0" err="1">
                <a:solidFill>
                  <a:srgbClr val="3AB493"/>
                </a:solidFill>
                <a:latin typeface="Calibri" pitchFamily="34" charset="0"/>
                <a:cs typeface="Calibri" pitchFamily="34" charset="-120"/>
              </a:rPr>
              <a:t>cooperativa</a:t>
            </a:r>
            <a:r>
              <a:rPr lang="en-US" sz="1600" b="1" kern="1200" dirty="0">
                <a:solidFill>
                  <a:srgbClr val="3AB493"/>
                </a:solidFill>
                <a:latin typeface="Calibri" pitchFamily="34" charset="0"/>
                <a:cs typeface="Calibri" pitchFamily="34" charset="-120"/>
              </a:rPr>
              <a:t> (EFC)</a:t>
            </a:r>
            <a:endParaRPr kumimoji="0" lang="en-US" sz="1600" b="0" i="0" u="none" strike="noStrike" kern="1200" cap="none" spc="0" normalizeH="0" baseline="0" noProof="0" dirty="0">
              <a:ln>
                <a:noFill/>
              </a:ln>
              <a:solidFill>
                <a:srgbClr val="3AB493"/>
              </a:solidFill>
              <a:effectLst/>
              <a:uLnTx/>
              <a:uFillTx/>
              <a:latin typeface="Calibri"/>
              <a:ea typeface="+mn-ea"/>
              <a:cs typeface="+mn-cs"/>
            </a:endParaRPr>
          </a:p>
        </p:txBody>
      </p:sp>
      <p:sp>
        <p:nvSpPr>
          <p:cNvPr id="8" name="Text 5">
            <a:extLst>
              <a:ext uri="{FF2B5EF4-FFF2-40B4-BE49-F238E27FC236}">
                <a16:creationId xmlns:a16="http://schemas.microsoft.com/office/drawing/2014/main" id="{4EA371B4-E982-B100-6EAA-497D35D7DA90}"/>
              </a:ext>
            </a:extLst>
          </p:cNvPr>
          <p:cNvSpPr/>
          <p:nvPr/>
        </p:nvSpPr>
        <p:spPr>
          <a:xfrm>
            <a:off x="3264100" y="4849732"/>
            <a:ext cx="5879900" cy="253001"/>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Sources : </a:t>
            </a: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hlinkClick r:id="rId3"/>
              </a:rPr>
              <a:t>ADEME</a:t>
            </a: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 ; </a:t>
            </a:r>
            <a:r>
              <a:rPr kumimoji="0" lang="en-US" sz="1200" b="0" i="1"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hlinkClick r:id="rId4"/>
              </a:rPr>
              <a:t>notre-environnement</a:t>
            </a:r>
            <a:r>
              <a:rPr lang="en-US" sz="1200" i="1" kern="1200" dirty="0">
                <a:solidFill>
                  <a:srgbClr val="7F7F7F"/>
                </a:solidFill>
                <a:latin typeface="Calibri" pitchFamily="34" charset="0"/>
                <a:ea typeface="Calibri" pitchFamily="34" charset="-122"/>
                <a:cs typeface="Calibri" pitchFamily="34" charset="-120"/>
                <a:hlinkClick r:id="rId4"/>
              </a:rPr>
              <a:t>.</a:t>
            </a:r>
            <a:r>
              <a:rPr lang="en-US" sz="1200" i="1" kern="1200" dirty="0" err="1">
                <a:solidFill>
                  <a:srgbClr val="7F7F7F"/>
                </a:solidFill>
                <a:latin typeface="Calibri" pitchFamily="34" charset="0"/>
                <a:ea typeface="Calibri" pitchFamily="34" charset="-122"/>
                <a:cs typeface="Calibri" pitchFamily="34" charset="-120"/>
                <a:hlinkClick r:id="rId4"/>
              </a:rPr>
              <a:t>gouv</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130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DEE23-EBBD-DCAD-F078-AB6B1AF7C139}"/>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2745C19F-EA91-6286-5F58-E56F54E333F5}"/>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43E4115F-DE7F-3787-2795-2188BE466C95}"/>
              </a:ext>
            </a:extLst>
          </p:cNvPr>
          <p:cNvSpPr/>
          <p:nvPr/>
        </p:nvSpPr>
        <p:spPr>
          <a:xfrm>
            <a:off x="1051560" y="-29924"/>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E0218A"/>
                </a:solidFill>
                <a:latin typeface="Calibri Light" pitchFamily="34" charset="0"/>
                <a:ea typeface="Calibri Light" pitchFamily="34" charset="-122"/>
                <a:cs typeface="Calibri Light" pitchFamily="34" charset="-120"/>
              </a:rPr>
              <a:t>Vision prospective : les </a:t>
            </a:r>
            <a:r>
              <a:rPr lang="en-US" sz="2000" b="1" kern="1200" dirty="0" err="1">
                <a:solidFill>
                  <a:srgbClr val="E0218A"/>
                </a:solidFill>
                <a:latin typeface="Calibri Light" pitchFamily="34" charset="0"/>
                <a:ea typeface="Calibri Light" pitchFamily="34" charset="-122"/>
                <a:cs typeface="Calibri Light" pitchFamily="34" charset="-120"/>
              </a:rPr>
              <a:t>nouvelles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formes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d’économie</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a:buClrTx/>
              <a:defRPr/>
            </a:pPr>
            <a:r>
              <a:rPr lang="it-IT" sz="2000" b="1" kern="1200" dirty="0">
                <a:solidFill>
                  <a:srgbClr val="3AB493"/>
                </a:solidFill>
                <a:latin typeface="Calibri Light" pitchFamily="34" charset="0"/>
                <a:cs typeface="Calibri Light" pitchFamily="34" charset="-120"/>
              </a:rPr>
              <a:t>Visione prospettiva : le nuove forme di economia</a:t>
            </a:r>
          </a:p>
        </p:txBody>
      </p:sp>
      <p:sp>
        <p:nvSpPr>
          <p:cNvPr id="6" name="Text 4">
            <a:extLst>
              <a:ext uri="{FF2B5EF4-FFF2-40B4-BE49-F238E27FC236}">
                <a16:creationId xmlns:a16="http://schemas.microsoft.com/office/drawing/2014/main" id="{D1B41588-E486-E1C6-440A-619CE1317740}"/>
              </a:ext>
            </a:extLst>
          </p:cNvPr>
          <p:cNvSpPr/>
          <p:nvPr/>
        </p:nvSpPr>
        <p:spPr>
          <a:xfrm>
            <a:off x="4716587" y="1485719"/>
            <a:ext cx="4150764" cy="3210106"/>
          </a:xfrm>
          <a:prstGeom prst="roundRect">
            <a:avLst>
              <a:gd name="adj" fmla="val 2553"/>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Quali </a:t>
            </a:r>
            <a:r>
              <a:rPr kumimoji="0" lang="en-US" sz="145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sfide</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per ALCOTRA ?</a:t>
            </a:r>
          </a:p>
          <a:p>
            <a:pPr algn="just">
              <a:lnSpc>
                <a:spcPct val="104000"/>
              </a:lnSpc>
              <a:buClrTx/>
              <a:defRPr/>
            </a:pPr>
            <a:r>
              <a:rPr lang="it" sz="1300" kern="1200" dirty="0">
                <a:solidFill>
                  <a:prstClr val="black"/>
                </a:solidFill>
                <a:latin typeface="Calibri"/>
              </a:rPr>
              <a:t>Cooperazione: l'EFC si basa anche su partnership tra aziende, autorità locali, centri di ricerca, camere di commercio e istituti di formazione.</a:t>
            </a:r>
          </a:p>
          <a:p>
            <a:pPr algn="just">
              <a:lnSpc>
                <a:spcPct val="104000"/>
              </a:lnSpc>
              <a:buClrTx/>
              <a:defRPr/>
            </a:pPr>
            <a:r>
              <a:rPr lang="it" sz="1300" kern="1200" dirty="0">
                <a:solidFill>
                  <a:prstClr val="black"/>
                </a:solidFill>
                <a:latin typeface="Calibri"/>
              </a:rPr>
              <a:t>In un contesto franco-italiano, questo approccio rende possibile:</a:t>
            </a:r>
          </a:p>
          <a:p>
            <a:pPr marL="285750" indent="-285750" algn="just">
              <a:lnSpc>
                <a:spcPct val="104000"/>
              </a:lnSpc>
              <a:buClrTx/>
              <a:buFont typeface="Arial" panose="020B0604020202020204" pitchFamily="34" charset="0"/>
              <a:buChar char="•"/>
              <a:defRPr/>
            </a:pPr>
            <a:r>
              <a:rPr lang="it" sz="1300" kern="1200" dirty="0">
                <a:solidFill>
                  <a:prstClr val="black"/>
                </a:solidFill>
                <a:latin typeface="Calibri"/>
              </a:rPr>
              <a:t>costruire catene del valore comuni; </a:t>
            </a:r>
          </a:p>
          <a:p>
            <a:pPr marL="285750" indent="-285750" algn="just">
              <a:lnSpc>
                <a:spcPct val="104000"/>
              </a:lnSpc>
              <a:buClrTx/>
              <a:buFont typeface="Arial" panose="020B0604020202020204" pitchFamily="34" charset="0"/>
              <a:buChar char="•"/>
              <a:defRPr/>
            </a:pPr>
            <a:r>
              <a:rPr lang="it" sz="1300" kern="1200" dirty="0">
                <a:solidFill>
                  <a:prstClr val="black"/>
                </a:solidFill>
                <a:latin typeface="Calibri"/>
              </a:rPr>
              <a:t>il congiudizio delle piattaforme di innovazione; </a:t>
            </a:r>
          </a:p>
          <a:p>
            <a:pPr marL="285750" indent="-285750" algn="just">
              <a:lnSpc>
                <a:spcPct val="104000"/>
              </a:lnSpc>
              <a:buClrTx/>
              <a:buFont typeface="Arial" panose="020B0604020202020204" pitchFamily="34" charset="0"/>
              <a:buChar char="•"/>
              <a:defRPr/>
            </a:pPr>
            <a:r>
              <a:rPr lang="it" sz="1300" kern="1200" dirty="0">
                <a:solidFill>
                  <a:prstClr val="black"/>
                </a:solidFill>
                <a:latin typeface="Calibri"/>
              </a:rPr>
              <a:t>sviluppo di servizi transfrontalieri; </a:t>
            </a:r>
          </a:p>
          <a:p>
            <a:pPr marL="285750" indent="-285750" algn="just">
              <a:lnSpc>
                <a:spcPct val="104000"/>
              </a:lnSpc>
              <a:buClrTx/>
              <a:buFont typeface="Arial" panose="020B0604020202020204" pitchFamily="34" charset="0"/>
              <a:buChar char="•"/>
              <a:defRPr/>
            </a:pPr>
            <a:r>
              <a:rPr lang="it" sz="1300" kern="1200" dirty="0">
                <a:solidFill>
                  <a:prstClr val="black"/>
                </a:solidFill>
                <a:latin typeface="Calibri"/>
              </a:rPr>
              <a:t>Condividere competenze e infrastrutture.</a:t>
            </a:r>
            <a:endParaRPr lang="fr-FR" sz="1300" kern="1200" dirty="0">
              <a:solidFill>
                <a:prstClr val="black"/>
              </a:solidFill>
              <a:latin typeface="Calibri"/>
            </a:endParaRPr>
          </a:p>
          <a:p>
            <a:pPr algn="just">
              <a:lnSpc>
                <a:spcPct val="104000"/>
              </a:lnSpc>
              <a:buClrTx/>
              <a:defRPr/>
            </a:pPr>
            <a:r>
              <a:rPr lang="it" sz="1300" kern="1200" dirty="0">
                <a:solidFill>
                  <a:prstClr val="black"/>
                </a:solidFill>
                <a:latin typeface="Calibri"/>
              </a:rPr>
              <a:t>L'EFC incoraggia forme di innovazione che vanno oltre l'innovazione tecnologica (nuove modalità di governance;  reti commerciali...) =&gt; rafforza la capacità dei territori alpini di adattarsi alle transizioni economiche, digitali e ambientali.</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2B98063E-A393-7120-6E9D-B17AEB3A930C}"/>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7" name="Shape 0">
            <a:extLst>
              <a:ext uri="{FF2B5EF4-FFF2-40B4-BE49-F238E27FC236}">
                <a16:creationId xmlns:a16="http://schemas.microsoft.com/office/drawing/2014/main" id="{31E24213-21FE-C1D7-6CD5-F0AEBDB11F34}"/>
              </a:ext>
            </a:extLst>
          </p:cNvPr>
          <p:cNvSpPr/>
          <p:nvPr/>
        </p:nvSpPr>
        <p:spPr>
          <a:xfrm>
            <a:off x="164384" y="123290"/>
            <a:ext cx="585629" cy="607973"/>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2" name="Text 3">
            <a:extLst>
              <a:ext uri="{FF2B5EF4-FFF2-40B4-BE49-F238E27FC236}">
                <a16:creationId xmlns:a16="http://schemas.microsoft.com/office/drawing/2014/main" id="{A6F4A7C6-787C-A63F-AACE-0C9FFB06FFFD}"/>
              </a:ext>
            </a:extLst>
          </p:cNvPr>
          <p:cNvSpPr/>
          <p:nvPr/>
        </p:nvSpPr>
        <p:spPr>
          <a:xfrm>
            <a:off x="164384" y="884476"/>
            <a:ext cx="8558380" cy="470064"/>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lang="en-US" sz="1600" b="1" kern="1200" dirty="0">
                <a:solidFill>
                  <a:srgbClr val="E0218A"/>
                </a:solidFill>
                <a:latin typeface="Calibri" pitchFamily="34" charset="0"/>
                <a:ea typeface="Calibri" pitchFamily="34" charset="-122"/>
                <a:cs typeface="Calibri" pitchFamily="34" charset="-120"/>
              </a:rPr>
              <a:t>B </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Zoom sur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l’économie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circulaire et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l’économie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de la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fonctionnalité</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et de la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coopération</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endParaRPr lang="en-US" sz="1600" b="1" kern="1200" dirty="0">
              <a:solidFill>
                <a:srgbClr val="E0218A"/>
              </a:solidFill>
              <a:latin typeface="Calibri" pitchFamily="34" charset="0"/>
              <a:ea typeface="Calibri" pitchFamily="34" charset="-122"/>
              <a:cs typeface="Calibri" pitchFamily="34" charset="-120"/>
            </a:endParaRPr>
          </a:p>
          <a:p>
            <a:pPr lvl="0">
              <a:lnSpc>
                <a:spcPct val="104000"/>
              </a:lnSpc>
              <a:buClrTx/>
              <a:defRPr/>
            </a:pP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B  – </a:t>
            </a:r>
            <a:r>
              <a:rPr lang="en-US" sz="1600" b="1" kern="1200" dirty="0">
                <a:solidFill>
                  <a:srgbClr val="3AB493"/>
                </a:solidFill>
                <a:latin typeface="Calibri" pitchFamily="34" charset="0"/>
                <a:cs typeface="Calibri" pitchFamily="34" charset="-120"/>
              </a:rPr>
              <a:t>Zoom </a:t>
            </a:r>
            <a:r>
              <a:rPr lang="en-US" sz="1600" b="1" kern="1200" dirty="0" err="1">
                <a:solidFill>
                  <a:srgbClr val="3AB493"/>
                </a:solidFill>
                <a:latin typeface="Calibri" pitchFamily="34" charset="0"/>
                <a:cs typeface="Calibri" pitchFamily="34" charset="-120"/>
              </a:rPr>
              <a:t>sull’economia</a:t>
            </a:r>
            <a:r>
              <a:rPr lang="en-US" sz="1600" b="1" kern="1200" dirty="0">
                <a:solidFill>
                  <a:srgbClr val="3AB493"/>
                </a:solidFill>
                <a:latin typeface="Calibri" pitchFamily="34" charset="0"/>
                <a:cs typeface="Calibri" pitchFamily="34" charset="-120"/>
              </a:rPr>
              <a:t> </a:t>
            </a:r>
            <a:r>
              <a:rPr lang="en-US" sz="1600" b="1" kern="1200" dirty="0" err="1">
                <a:solidFill>
                  <a:srgbClr val="3AB493"/>
                </a:solidFill>
                <a:latin typeface="Calibri" pitchFamily="34" charset="0"/>
                <a:cs typeface="Calibri" pitchFamily="34" charset="-120"/>
              </a:rPr>
              <a:t>circolare</a:t>
            </a:r>
            <a:r>
              <a:rPr lang="en-US" sz="1600" b="1" kern="1200" dirty="0">
                <a:solidFill>
                  <a:srgbClr val="3AB493"/>
                </a:solidFill>
                <a:latin typeface="Calibri" pitchFamily="34" charset="0"/>
                <a:cs typeface="Calibri" pitchFamily="34" charset="-120"/>
              </a:rPr>
              <a:t> e </a:t>
            </a:r>
            <a:r>
              <a:rPr lang="en-US" sz="1600" b="1" kern="1200" dirty="0" err="1">
                <a:solidFill>
                  <a:srgbClr val="3AB493"/>
                </a:solidFill>
                <a:latin typeface="Calibri" pitchFamily="34" charset="0"/>
                <a:cs typeface="Calibri" pitchFamily="34" charset="-120"/>
              </a:rPr>
              <a:t>l’economia</a:t>
            </a:r>
            <a:r>
              <a:rPr lang="en-US" sz="1600" b="1" kern="1200" dirty="0">
                <a:solidFill>
                  <a:srgbClr val="3AB493"/>
                </a:solidFill>
                <a:latin typeface="Calibri" pitchFamily="34" charset="0"/>
                <a:cs typeface="Calibri" pitchFamily="34" charset="-120"/>
              </a:rPr>
              <a:t> </a:t>
            </a:r>
            <a:r>
              <a:rPr lang="en-US" sz="1600" b="1" kern="1200" dirty="0" err="1">
                <a:solidFill>
                  <a:srgbClr val="3AB493"/>
                </a:solidFill>
                <a:latin typeface="Calibri" pitchFamily="34" charset="0"/>
                <a:cs typeface="Calibri" pitchFamily="34" charset="-120"/>
              </a:rPr>
              <a:t>funzionale</a:t>
            </a:r>
            <a:r>
              <a:rPr lang="en-US" sz="1600" b="1" kern="1200" dirty="0">
                <a:solidFill>
                  <a:srgbClr val="3AB493"/>
                </a:solidFill>
                <a:latin typeface="Calibri" pitchFamily="34" charset="0"/>
                <a:cs typeface="Calibri" pitchFamily="34" charset="-120"/>
              </a:rPr>
              <a:t> e </a:t>
            </a:r>
            <a:r>
              <a:rPr lang="en-US" sz="1600" b="1" kern="1200" dirty="0" err="1">
                <a:solidFill>
                  <a:srgbClr val="3AB493"/>
                </a:solidFill>
                <a:latin typeface="Calibri" pitchFamily="34" charset="0"/>
                <a:cs typeface="Calibri" pitchFamily="34" charset="-120"/>
              </a:rPr>
              <a:t>cooperativa</a:t>
            </a:r>
            <a:r>
              <a:rPr lang="en-US" sz="1600" b="1" kern="1200" dirty="0">
                <a:solidFill>
                  <a:srgbClr val="3AB493"/>
                </a:solidFill>
                <a:latin typeface="Calibri" pitchFamily="34" charset="0"/>
                <a:cs typeface="Calibri" pitchFamily="34" charset="-120"/>
              </a:rPr>
              <a:t> (EFC)</a:t>
            </a:r>
            <a:endParaRPr kumimoji="0" lang="en-US" sz="1600" b="0" i="0" u="none" strike="noStrike" kern="1200" cap="none" spc="0" normalizeH="0" baseline="0" noProof="0" dirty="0">
              <a:ln>
                <a:noFill/>
              </a:ln>
              <a:solidFill>
                <a:srgbClr val="3AB493"/>
              </a:solidFill>
              <a:effectLst/>
              <a:uLnTx/>
              <a:uFillTx/>
              <a:latin typeface="Calibri"/>
              <a:ea typeface="+mn-ea"/>
              <a:cs typeface="+mn-cs"/>
            </a:endParaRPr>
          </a:p>
        </p:txBody>
      </p:sp>
      <p:sp>
        <p:nvSpPr>
          <p:cNvPr id="9" name="Text 3">
            <a:extLst>
              <a:ext uri="{FF2B5EF4-FFF2-40B4-BE49-F238E27FC236}">
                <a16:creationId xmlns:a16="http://schemas.microsoft.com/office/drawing/2014/main" id="{B5D1BCE2-6764-B66A-29C5-87408DA2AD7C}"/>
              </a:ext>
            </a:extLst>
          </p:cNvPr>
          <p:cNvSpPr/>
          <p:nvPr/>
        </p:nvSpPr>
        <p:spPr>
          <a:xfrm>
            <a:off x="164384" y="1485719"/>
            <a:ext cx="4407616" cy="3210106"/>
          </a:xfrm>
          <a:prstGeom prst="roundRect">
            <a:avLst>
              <a:gd name="adj" fmla="val 2553"/>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lang="en-US" sz="1450" b="1" kern="1200" dirty="0">
                <a:solidFill>
                  <a:srgbClr val="E0218A"/>
                </a:solidFill>
                <a:latin typeface="Calibri" pitchFamily="34" charset="0"/>
                <a:ea typeface="Calibri" pitchFamily="34" charset="-122"/>
                <a:cs typeface="Calibri" pitchFamily="34" charset="-120"/>
              </a:rPr>
              <a:t>Quels </a:t>
            </a:r>
            <a:r>
              <a:rPr lang="en-US" sz="1450" b="1" kern="1200" dirty="0" err="1">
                <a:solidFill>
                  <a:srgbClr val="E0218A"/>
                </a:solidFill>
                <a:latin typeface="Calibri" pitchFamily="34" charset="0"/>
                <a:ea typeface="Calibri" pitchFamily="34" charset="-122"/>
                <a:cs typeface="Calibri" pitchFamily="34" charset="-120"/>
              </a:rPr>
              <a:t>enjeux</a:t>
            </a:r>
            <a:r>
              <a:rPr lang="en-US" sz="1450" b="1" kern="1200" dirty="0">
                <a:solidFill>
                  <a:srgbClr val="E0218A"/>
                </a:solidFill>
                <a:latin typeface="Calibri" pitchFamily="34" charset="0"/>
                <a:ea typeface="Calibri" pitchFamily="34" charset="-122"/>
                <a:cs typeface="Calibri" pitchFamily="34" charset="-120"/>
              </a:rPr>
              <a:t> pour ALCOTRA </a:t>
            </a:r>
            <a:r>
              <a:rPr kumimoji="0" lang="en-US" sz="14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a:t>
            </a:r>
            <a:endParaRPr lang="fr-FR" sz="1300" kern="1200" dirty="0">
              <a:solidFill>
                <a:prstClr val="black"/>
              </a:solidFill>
              <a:latin typeface="Calibri"/>
              <a:ea typeface="+mn-ea"/>
              <a:cs typeface="+mn-cs"/>
            </a:endParaRPr>
          </a:p>
          <a:p>
            <a:pPr algn="just">
              <a:lnSpc>
                <a:spcPct val="104000"/>
              </a:lnSpc>
              <a:buClrTx/>
              <a:defRPr/>
            </a:pPr>
            <a:r>
              <a:rPr kumimoji="0" lang="fr-FR" sz="1300" b="0" i="0" u="none" strike="noStrike" kern="1200" cap="none" spc="0" normalizeH="0" baseline="0" noProof="0" dirty="0">
                <a:ln>
                  <a:noFill/>
                </a:ln>
                <a:solidFill>
                  <a:prstClr val="black"/>
                </a:solidFill>
                <a:effectLst/>
                <a:uLnTx/>
                <a:uFillTx/>
                <a:latin typeface="Calibri"/>
                <a:ea typeface="+mn-ea"/>
                <a:cs typeface="+mn-cs"/>
              </a:rPr>
              <a:t>La coopération : l'EFC repose elle aussi sur des partenariats entre entreprises, collectivités, centres de recherche, chambres consulaires et établissements de formation.</a:t>
            </a:r>
          </a:p>
          <a:p>
            <a:pPr algn="just">
              <a:lnSpc>
                <a:spcPct val="104000"/>
              </a:lnSpc>
              <a:buClrTx/>
              <a:defRPr/>
            </a:pPr>
            <a:r>
              <a:rPr kumimoji="0" lang="fr-FR" sz="1300" b="0" i="0" u="none" strike="noStrike" kern="1200" cap="none" spc="0" normalizeH="0" baseline="0" noProof="0" dirty="0">
                <a:ln>
                  <a:noFill/>
                </a:ln>
                <a:solidFill>
                  <a:prstClr val="black"/>
                </a:solidFill>
                <a:effectLst/>
                <a:uLnTx/>
                <a:uFillTx/>
                <a:latin typeface="Calibri"/>
                <a:ea typeface="+mn-ea"/>
                <a:cs typeface="+mn-cs"/>
              </a:rPr>
              <a:t>Dans un contexte franco-italien, cette approche permet de :</a:t>
            </a:r>
          </a:p>
          <a:p>
            <a:pPr marL="285750" indent="-285750" algn="just">
              <a:lnSpc>
                <a:spcPct val="104000"/>
              </a:lnSpc>
              <a:buClrTx/>
              <a:buFont typeface="Arial" panose="020B0604020202020204" pitchFamily="34" charset="0"/>
              <a:buChar char="•"/>
              <a:defRPr/>
            </a:pPr>
            <a:r>
              <a:rPr kumimoji="0" lang="fr-FR" sz="1300" b="0" i="0" u="none" strike="noStrike" kern="1200" cap="none" spc="0" normalizeH="0" baseline="0" noProof="0" dirty="0">
                <a:ln>
                  <a:noFill/>
                </a:ln>
                <a:solidFill>
                  <a:prstClr val="black"/>
                </a:solidFill>
                <a:effectLst/>
                <a:uLnTx/>
                <a:uFillTx/>
                <a:latin typeface="Calibri"/>
                <a:ea typeface="+mn-ea"/>
                <a:cs typeface="+mn-cs"/>
              </a:rPr>
              <a:t>construire des chaînes de valeur communes ; </a:t>
            </a:r>
          </a:p>
          <a:p>
            <a:pPr marL="285750" indent="-285750" algn="just">
              <a:lnSpc>
                <a:spcPct val="104000"/>
              </a:lnSpc>
              <a:buClrTx/>
              <a:buFont typeface="Arial" panose="020B0604020202020204" pitchFamily="34" charset="0"/>
              <a:buChar char="•"/>
              <a:defRPr/>
            </a:pPr>
            <a:r>
              <a:rPr kumimoji="0" lang="fr-FR" sz="1300" b="0" i="0" u="none" strike="noStrike" kern="1200" cap="none" spc="0" normalizeH="0" baseline="0" noProof="0" dirty="0">
                <a:ln>
                  <a:noFill/>
                </a:ln>
                <a:solidFill>
                  <a:prstClr val="black"/>
                </a:solidFill>
                <a:effectLst/>
                <a:uLnTx/>
                <a:uFillTx/>
                <a:latin typeface="Calibri"/>
                <a:ea typeface="+mn-ea"/>
                <a:cs typeface="+mn-cs"/>
              </a:rPr>
              <a:t>mutualiser des plateformes d'innovation ; </a:t>
            </a:r>
          </a:p>
          <a:p>
            <a:pPr marL="285750" indent="-285750" algn="just">
              <a:lnSpc>
                <a:spcPct val="104000"/>
              </a:lnSpc>
              <a:buClrTx/>
              <a:buFont typeface="Arial" panose="020B0604020202020204" pitchFamily="34" charset="0"/>
              <a:buChar char="•"/>
              <a:defRPr/>
            </a:pPr>
            <a:r>
              <a:rPr kumimoji="0" lang="fr-FR" sz="1300" b="0" i="0" u="none" strike="noStrike" kern="1200" cap="none" spc="0" normalizeH="0" baseline="0" noProof="0" dirty="0">
                <a:ln>
                  <a:noFill/>
                </a:ln>
                <a:solidFill>
                  <a:prstClr val="black"/>
                </a:solidFill>
                <a:effectLst/>
                <a:uLnTx/>
                <a:uFillTx/>
                <a:latin typeface="Calibri"/>
                <a:ea typeface="+mn-ea"/>
                <a:cs typeface="+mn-cs"/>
              </a:rPr>
              <a:t>développer des services transfrontaliers ; </a:t>
            </a:r>
          </a:p>
          <a:p>
            <a:pPr marL="285750" indent="-285750" algn="just">
              <a:lnSpc>
                <a:spcPct val="104000"/>
              </a:lnSpc>
              <a:buClrTx/>
              <a:buFont typeface="Arial" panose="020B0604020202020204" pitchFamily="34" charset="0"/>
              <a:buChar char="•"/>
              <a:defRPr/>
            </a:pPr>
            <a:r>
              <a:rPr kumimoji="0" lang="fr-FR" sz="1300" b="0" i="0" u="none" strike="noStrike" kern="1200" cap="none" spc="0" normalizeH="0" baseline="0" noProof="0" dirty="0">
                <a:ln>
                  <a:noFill/>
                </a:ln>
                <a:solidFill>
                  <a:prstClr val="black"/>
                </a:solidFill>
                <a:effectLst/>
                <a:uLnTx/>
                <a:uFillTx/>
                <a:latin typeface="Calibri"/>
                <a:ea typeface="+mn-ea"/>
                <a:cs typeface="+mn-cs"/>
              </a:rPr>
              <a:t>partager des compétences et des infrastructures.</a:t>
            </a:r>
          </a:p>
          <a:p>
            <a:pPr algn="just">
              <a:lnSpc>
                <a:spcPct val="104000"/>
              </a:lnSpc>
              <a:buClrTx/>
              <a:defRPr/>
            </a:pPr>
            <a:endParaRPr kumimoji="0" lang="fr-FR" sz="1300" b="0" i="0" u="none" strike="noStrike" kern="1200" cap="none" spc="0" normalizeH="0" baseline="0" noProof="0" dirty="0">
              <a:ln>
                <a:noFill/>
              </a:ln>
              <a:solidFill>
                <a:prstClr val="black"/>
              </a:solidFill>
              <a:effectLst/>
              <a:uLnTx/>
              <a:uFillTx/>
              <a:latin typeface="Calibri"/>
              <a:ea typeface="+mn-ea"/>
              <a:cs typeface="+mn-cs"/>
            </a:endParaRPr>
          </a:p>
          <a:p>
            <a:pPr algn="just">
              <a:lnSpc>
                <a:spcPct val="104000"/>
              </a:lnSpc>
              <a:buClrTx/>
              <a:defRPr/>
            </a:pPr>
            <a:r>
              <a:rPr kumimoji="0" lang="fr-FR" sz="1300" b="0" i="0" u="none" strike="noStrike" kern="1200" cap="none" spc="0" normalizeH="0" baseline="0" noProof="0" dirty="0">
                <a:ln>
                  <a:noFill/>
                </a:ln>
                <a:solidFill>
                  <a:prstClr val="black"/>
                </a:solidFill>
                <a:effectLst/>
                <a:uLnTx/>
                <a:uFillTx/>
                <a:latin typeface="Calibri"/>
                <a:ea typeface="+mn-ea"/>
                <a:cs typeface="+mn-cs"/>
              </a:rPr>
              <a:t>L'EFC encourage des formes d'innovation qui dépassent la seule innovation technologique (nouveaux modes de gouvernance ;  réseaux d'entreprises…) =&gt; renforce la capacité des territoires alpins à s'adapter aux transitions économiques, numériques et environnementales.</a:t>
            </a:r>
          </a:p>
          <a:p>
            <a:pPr algn="just">
              <a:lnSpc>
                <a:spcPct val="104000"/>
              </a:lnSpc>
              <a:buClrTx/>
              <a:defRPr/>
            </a:pPr>
            <a:endParaRPr kumimoji="0" lang="fr-FR"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070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02C2-2766-BEB7-D7D5-73FA755A3704}"/>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98F2045F-FC7A-D90A-6535-B759A33DAAAA}"/>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F0A3FAD3-5D0D-9DBD-E93A-38EB211209ED}"/>
              </a:ext>
            </a:extLst>
          </p:cNvPr>
          <p:cNvSpPr/>
          <p:nvPr/>
        </p:nvSpPr>
        <p:spPr>
          <a:xfrm>
            <a:off x="1188720" y="114118"/>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err="1">
                <a:solidFill>
                  <a:srgbClr val="E0218A"/>
                </a:solidFill>
                <a:latin typeface="Calibri Light" pitchFamily="34" charset="0"/>
                <a:ea typeface="Calibri Light" pitchFamily="34" charset="-122"/>
                <a:cs typeface="Calibri Light" pitchFamily="34" charset="-120"/>
              </a:rPr>
              <a:t>Témoignage</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extérieur</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a:buClrTx/>
              <a:defRPr/>
            </a:pPr>
            <a:r>
              <a:rPr lang="en-US" sz="2000" b="1" kern="1200" dirty="0" err="1">
                <a:solidFill>
                  <a:srgbClr val="3AB493"/>
                </a:solidFill>
                <a:latin typeface="Calibri Light" pitchFamily="34" charset="0"/>
                <a:ea typeface="Calibri Light" pitchFamily="34" charset="-122"/>
                <a:cs typeface="Calibri Light" pitchFamily="34" charset="-120"/>
              </a:rPr>
              <a:t>Testimonianza</a:t>
            </a:r>
            <a:r>
              <a:rPr lang="en-US" sz="2000" b="1" kern="1200" dirty="0">
                <a:solidFill>
                  <a:srgbClr val="3AB493"/>
                </a:solidFill>
                <a:latin typeface="Calibri Light" pitchFamily="34" charset="0"/>
                <a:ea typeface="Calibri Light" pitchFamily="34" charset="-122"/>
                <a:cs typeface="Calibri Light" pitchFamily="34" charset="-120"/>
              </a:rPr>
              <a:t>/</a:t>
            </a:r>
            <a:r>
              <a:rPr lang="en-US" sz="2000" b="1" kern="1200" dirty="0" err="1">
                <a:solidFill>
                  <a:srgbClr val="3AB493"/>
                </a:solidFill>
                <a:latin typeface="Calibri Light" pitchFamily="34" charset="0"/>
                <a:ea typeface="Calibri Light" pitchFamily="34" charset="-122"/>
                <a:cs typeface="Calibri Light" pitchFamily="34" charset="-120"/>
              </a:rPr>
              <a:t>intervento</a:t>
            </a:r>
            <a:r>
              <a:rPr lang="en-US" sz="2000" b="1" kern="1200" dirty="0">
                <a:solidFill>
                  <a:srgbClr val="3AB493"/>
                </a:solidFill>
                <a:latin typeface="Calibri Light" pitchFamily="34" charset="0"/>
                <a:ea typeface="Calibri Light" pitchFamily="34" charset="-122"/>
                <a:cs typeface="Calibri Light" pitchFamily="34" charset="-120"/>
              </a:rPr>
              <a:t> </a:t>
            </a:r>
            <a:r>
              <a:rPr lang="en-US" sz="2000" b="1" kern="1200" dirty="0" err="1">
                <a:solidFill>
                  <a:srgbClr val="3AB493"/>
                </a:solidFill>
                <a:latin typeface="Calibri Light" pitchFamily="34" charset="0"/>
                <a:ea typeface="Calibri Light" pitchFamily="34" charset="-122"/>
                <a:cs typeface="Calibri Light" pitchFamily="34" charset="-120"/>
              </a:rPr>
              <a:t>esterno</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A0C276EC-C69B-382D-907B-C5BD5ABA915B}"/>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 xmlns:ma14="http://schemas.microsoft.com/office/mac/drawingml/2011/main"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5" name="Shape 0">
            <a:extLst>
              <a:ext uri="{FF2B5EF4-FFF2-40B4-BE49-F238E27FC236}">
                <a16:creationId xmlns:a16="http://schemas.microsoft.com/office/drawing/2014/main" id="{C4E66228-A6B0-68FA-80AC-E56ACD988E02}"/>
              </a:ext>
            </a:extLst>
          </p:cNvPr>
          <p:cNvSpPr/>
          <p:nvPr/>
        </p:nvSpPr>
        <p:spPr>
          <a:xfrm>
            <a:off x="164384" y="123290"/>
            <a:ext cx="626191" cy="533935"/>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70CD8343-59C4-43CC-7918-94BC04F3E929}"/>
              </a:ext>
            </a:extLst>
          </p:cNvPr>
          <p:cNvSpPr txBox="1"/>
          <p:nvPr/>
        </p:nvSpPr>
        <p:spPr>
          <a:xfrm>
            <a:off x="2886075" y="1160104"/>
            <a:ext cx="6120765" cy="738664"/>
          </a:xfrm>
          <a:prstGeom prst="rect">
            <a:avLst/>
          </a:prstGeom>
          <a:noFill/>
        </p:spPr>
        <p:txBody>
          <a:bodyPr wrap="square">
            <a:spAutoFit/>
          </a:bodyPr>
          <a:lstStyle/>
          <a:p>
            <a:pPr indent="0" algn="l" rtl="0"/>
            <a:r>
              <a:rPr lang="fr-FR" sz="2400" b="1" i="1" dirty="0">
                <a:solidFill>
                  <a:srgbClr val="000000"/>
                </a:solidFill>
                <a:effectLst/>
                <a:latin typeface="+mj-lt"/>
              </a:rPr>
              <a:t>Morgane Babey, CCI du Var</a:t>
            </a:r>
            <a:endParaRPr lang="fr-FR" sz="2400" b="1" i="1" dirty="0">
              <a:effectLst/>
              <a:latin typeface="+mj-lt"/>
            </a:endParaRPr>
          </a:p>
          <a:p>
            <a:pPr indent="0" algn="l" rtl="0"/>
            <a:r>
              <a:rPr lang="fr-FR" sz="1800" dirty="0">
                <a:solidFill>
                  <a:srgbClr val="212121"/>
                </a:solidFill>
                <a:latin typeface="+mj-lt"/>
              </a:rPr>
              <a:t>P</a:t>
            </a:r>
            <a:r>
              <a:rPr lang="fr-FR" sz="1800" b="0" i="0" dirty="0">
                <a:solidFill>
                  <a:srgbClr val="212121"/>
                </a:solidFill>
                <a:effectLst/>
                <a:latin typeface="+mj-lt"/>
              </a:rPr>
              <a:t>rojets </a:t>
            </a:r>
            <a:r>
              <a:rPr lang="fr-FR" sz="1800" b="0" i="0" dirty="0">
                <a:solidFill>
                  <a:srgbClr val="212121"/>
                </a:solidFill>
                <a:effectLst/>
                <a:latin typeface="+mj-lt"/>
                <a:hlinkClick r:id="rId3"/>
              </a:rPr>
              <a:t>Open </a:t>
            </a:r>
            <a:r>
              <a:rPr lang="fr-FR" sz="1800" b="0" i="0" dirty="0" err="1">
                <a:solidFill>
                  <a:srgbClr val="212121"/>
                </a:solidFill>
                <a:effectLst/>
                <a:latin typeface="+mj-lt"/>
                <a:hlinkClick r:id="rId3"/>
              </a:rPr>
              <a:t>Circular</a:t>
            </a:r>
            <a:r>
              <a:rPr lang="fr-FR" sz="1800" b="0" i="0" dirty="0">
                <a:solidFill>
                  <a:srgbClr val="212121"/>
                </a:solidFill>
                <a:effectLst/>
                <a:latin typeface="+mj-lt"/>
              </a:rPr>
              <a:t> </a:t>
            </a:r>
            <a:r>
              <a:rPr lang="fr-FR" sz="1800" dirty="0">
                <a:solidFill>
                  <a:srgbClr val="212121"/>
                </a:solidFill>
                <a:latin typeface="+mj-lt"/>
              </a:rPr>
              <a:t>&amp; </a:t>
            </a:r>
            <a:r>
              <a:rPr lang="fr-FR" sz="1800" dirty="0">
                <a:solidFill>
                  <a:srgbClr val="212121"/>
                </a:solidFill>
                <a:latin typeface="+mj-lt"/>
                <a:hlinkClick r:id="rId4"/>
              </a:rPr>
              <a:t>Co-EFFECT</a:t>
            </a:r>
            <a:endParaRPr lang="fr-FR" sz="1800" dirty="0">
              <a:solidFill>
                <a:srgbClr val="212121"/>
              </a:solidFill>
              <a:latin typeface="+mj-lt"/>
            </a:endParaRPr>
          </a:p>
        </p:txBody>
      </p:sp>
      <p:pic>
        <p:nvPicPr>
          <p:cNvPr id="2" name="Image 1" descr="Accueil">
            <a:extLst>
              <a:ext uri="{FF2B5EF4-FFF2-40B4-BE49-F238E27FC236}">
                <a16:creationId xmlns:a16="http://schemas.microsoft.com/office/drawing/2014/main" id="{FB7FAA93-89E6-08C7-74D9-2693EC561208}"/>
              </a:ext>
            </a:extLst>
          </p:cNvPr>
          <p:cNvPicPr>
            <a:picLocks noChangeAspect="1"/>
          </p:cNvPicPr>
          <p:nvPr/>
        </p:nvPicPr>
        <p:blipFill>
          <a:blip r:embed="rId5"/>
          <a:stretch>
            <a:fillRect/>
          </a:stretch>
        </p:blipFill>
        <p:spPr>
          <a:xfrm>
            <a:off x="1188720" y="1300836"/>
            <a:ext cx="1219200" cy="457200"/>
          </a:xfrm>
          <a:prstGeom prst="rect">
            <a:avLst/>
          </a:prstGeom>
        </p:spPr>
      </p:pic>
      <p:pic>
        <p:nvPicPr>
          <p:cNvPr id="7" name="Image 6" descr="Logo Co-Effect">
            <a:extLst>
              <a:ext uri="{FF2B5EF4-FFF2-40B4-BE49-F238E27FC236}">
                <a16:creationId xmlns:a16="http://schemas.microsoft.com/office/drawing/2014/main" id="{90708505-2BE3-3219-87D0-215937D9C7A3}"/>
              </a:ext>
            </a:extLst>
          </p:cNvPr>
          <p:cNvPicPr>
            <a:picLocks noChangeAspect="1"/>
          </p:cNvPicPr>
          <p:nvPr/>
        </p:nvPicPr>
        <p:blipFill>
          <a:blip r:embed="rId6"/>
          <a:stretch>
            <a:fillRect/>
          </a:stretch>
        </p:blipFill>
        <p:spPr>
          <a:xfrm>
            <a:off x="3750151" y="3974875"/>
            <a:ext cx="4727100" cy="1054507"/>
          </a:xfrm>
          <a:prstGeom prst="rect">
            <a:avLst/>
          </a:prstGeom>
        </p:spPr>
      </p:pic>
      <p:pic>
        <p:nvPicPr>
          <p:cNvPr id="8" name="Image 7" descr="Logo Open Circular">
            <a:extLst>
              <a:ext uri="{FF2B5EF4-FFF2-40B4-BE49-F238E27FC236}">
                <a16:creationId xmlns:a16="http://schemas.microsoft.com/office/drawing/2014/main" id="{3EA382D1-7F2F-DAA4-DF34-1C7ACA05EF2E}"/>
              </a:ext>
            </a:extLst>
          </p:cNvPr>
          <p:cNvPicPr>
            <a:picLocks noChangeAspect="1"/>
          </p:cNvPicPr>
          <p:nvPr/>
        </p:nvPicPr>
        <p:blipFill>
          <a:blip r:embed="rId7"/>
          <a:stretch>
            <a:fillRect/>
          </a:stretch>
        </p:blipFill>
        <p:spPr>
          <a:xfrm>
            <a:off x="3993516" y="2833632"/>
            <a:ext cx="4483735" cy="822201"/>
          </a:xfrm>
          <a:prstGeom prst="rect">
            <a:avLst/>
          </a:prstGeom>
        </p:spPr>
      </p:pic>
      <p:pic>
        <p:nvPicPr>
          <p:cNvPr id="9" name="Image 8" descr="Retour sur le premier Living Lab du projet Open Circular – Une dynamique engagée en faveur de l’économie circulaire">
            <a:extLst>
              <a:ext uri="{FF2B5EF4-FFF2-40B4-BE49-F238E27FC236}">
                <a16:creationId xmlns:a16="http://schemas.microsoft.com/office/drawing/2014/main" id="{D77D5B22-4E74-01EB-7576-7D5CD09098C7}"/>
              </a:ext>
            </a:extLst>
          </p:cNvPr>
          <p:cNvPicPr>
            <a:picLocks noChangeAspect="1"/>
          </p:cNvPicPr>
          <p:nvPr/>
        </p:nvPicPr>
        <p:blipFill>
          <a:blip r:embed="rId8"/>
          <a:stretch>
            <a:fillRect/>
          </a:stretch>
        </p:blipFill>
        <p:spPr>
          <a:xfrm>
            <a:off x="1355050" y="2122932"/>
            <a:ext cx="2105739" cy="2819400"/>
          </a:xfrm>
          <a:prstGeom prst="rect">
            <a:avLst/>
          </a:prstGeom>
        </p:spPr>
      </p:pic>
    </p:spTree>
    <p:extLst>
      <p:ext uri="{BB962C8B-B14F-4D97-AF65-F5344CB8AC3E}">
        <p14:creationId xmlns:p14="http://schemas.microsoft.com/office/powerpoint/2010/main" val="15972553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p:cNvSpPr/>
          <p:nvPr/>
        </p:nvSpPr>
        <p:spPr>
          <a:xfrm>
            <a:off x="1051560" y="-29924"/>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E0218A"/>
                </a:solidFill>
                <a:latin typeface="Calibri Light" pitchFamily="34" charset="0"/>
                <a:ea typeface="Calibri Light" pitchFamily="34" charset="-122"/>
                <a:cs typeface="Calibri Light" pitchFamily="34" charset="-120"/>
              </a:rPr>
              <a:t>Vision prospective : les </a:t>
            </a:r>
            <a:r>
              <a:rPr lang="en-US" sz="2000" b="1" kern="1200" dirty="0" err="1">
                <a:solidFill>
                  <a:srgbClr val="E0218A"/>
                </a:solidFill>
                <a:latin typeface="Calibri Light" pitchFamily="34" charset="0"/>
                <a:ea typeface="Calibri Light" pitchFamily="34" charset="-122"/>
                <a:cs typeface="Calibri Light" pitchFamily="34" charset="-120"/>
              </a:rPr>
              <a:t>nouvelles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formes</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d’économie</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a:buClrTx/>
              <a:defRPr/>
            </a:pPr>
            <a:r>
              <a:rPr lang="it-IT" sz="2000" b="1" kern="1200" dirty="0">
                <a:solidFill>
                  <a:srgbClr val="3AB493"/>
                </a:solidFill>
                <a:latin typeface="Calibri Light" pitchFamily="34" charset="0"/>
                <a:cs typeface="Calibri Light" pitchFamily="34" charset="-120"/>
              </a:rPr>
              <a:t>Visione prospettiva : le nuove forme di economia</a:t>
            </a:r>
          </a:p>
        </p:txBody>
      </p:sp>
      <p:sp>
        <p:nvSpPr>
          <p:cNvPr id="5" name="Text 3"/>
          <p:cNvSpPr/>
          <p:nvPr/>
        </p:nvSpPr>
        <p:spPr>
          <a:xfrm>
            <a:off x="164384" y="1547612"/>
            <a:ext cx="3976100" cy="2388780"/>
          </a:xfrm>
          <a:prstGeom prst="roundRect">
            <a:avLst>
              <a:gd name="adj" fmla="val 2553"/>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De quoi parle-t-on ?</a:t>
            </a:r>
          </a:p>
          <a:p>
            <a:pPr marL="0" marR="0" lvl="0" indent="0" algn="ctr" defTabSz="914400" rtl="0" eaLnBrk="1" fontAlgn="auto" latinLnBrk="0" hangingPunct="1">
              <a:lnSpc>
                <a:spcPct val="104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4000"/>
              </a:lnSpc>
              <a:spcBef>
                <a:spcPts val="0"/>
              </a:spcBef>
              <a:spcAft>
                <a:spcPts val="0"/>
              </a:spcAft>
              <a:buClrTx/>
              <a:buSzTx/>
              <a:buFontTx/>
              <a:buNone/>
              <a:tabLst/>
              <a:defRPr/>
            </a:pP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L’économie numérique désigne </a:t>
            </a:r>
            <a:r>
              <a:rPr kumimoji="0" lang="fr-FR"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 création de valeur reposant sur les technologies numériques </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intelligence artificielle, cybersécurité, cloud et données, robotique, automatisation, jumeaux numériques (digital </a:t>
            </a:r>
            <a:r>
              <a:rPr kumimoji="0" lang="fr-FR"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twins</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p>
          <a:p>
            <a:pPr marL="0" marR="0" lvl="0" indent="0" algn="just" defTabSz="914400" rtl="0" eaLnBrk="1" fontAlgn="auto" latinLnBrk="0" hangingPunct="1">
              <a:lnSpc>
                <a:spcPct val="104000"/>
              </a:lnSpc>
              <a:spcBef>
                <a:spcPts val="0"/>
              </a:spcBef>
              <a:spcAft>
                <a:spcPts val="0"/>
              </a:spcAft>
              <a:buClrTx/>
              <a:buSzTx/>
              <a:buFontTx/>
              <a:buNone/>
              <a:tabLst/>
              <a:defRPr/>
            </a:pP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C’est un </a:t>
            </a:r>
            <a:r>
              <a:rPr kumimoji="0" lang="fr-FR"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levier transversal </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qui irrigue le tourisme, l’industrie, l’agriculture, la santé et les services publics. </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 4"/>
          <p:cNvSpPr/>
          <p:nvPr/>
        </p:nvSpPr>
        <p:spPr>
          <a:xfrm>
            <a:off x="4572000" y="1620156"/>
            <a:ext cx="4150764" cy="2316860"/>
          </a:xfrm>
          <a:prstGeom prst="roundRect">
            <a:avLst>
              <a:gd name="adj" fmla="val 2553"/>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Di cosa si </a:t>
            </a:r>
            <a:r>
              <a:rPr kumimoji="0" lang="en-US" sz="145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tratta</a:t>
            </a: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a:t>
            </a:r>
          </a:p>
          <a:p>
            <a:pPr marL="0" marR="0" lvl="0" indent="0" algn="just" defTabSz="914400" rtl="0" eaLnBrk="1" fontAlgn="auto" latinLnBrk="0" hangingPunct="1">
              <a:lnSpc>
                <a:spcPct val="104000"/>
              </a:lnSpc>
              <a:spcBef>
                <a:spcPts val="0"/>
              </a:spcBef>
              <a:spcAft>
                <a:spcPts val="0"/>
              </a:spcAft>
              <a:buClrTx/>
              <a:buSzTx/>
              <a:buFontTx/>
              <a:buNone/>
              <a:tabLst/>
              <a:defRPr/>
            </a:pPr>
            <a:r>
              <a:rPr kumimoji="0" lang="en-US" sz="14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Per economia digitale si intende </a:t>
            </a:r>
            <a:r>
              <a:rPr kumimoji="0" lang="it-IT"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 creazione di valore basata sulle tecnologie digitali </a:t>
            </a: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intelligenza artificiale, sicurezza informatica, cloud e dati, robotica, automazione, gemelli digitali (</a:t>
            </a:r>
            <a:r>
              <a:rPr kumimoji="0" lang="it-IT"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digital</a:t>
            </a: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twins). </a:t>
            </a:r>
          </a:p>
          <a:p>
            <a:pPr marL="0" marR="0" lvl="0" indent="0" algn="just" defTabSz="914400" rtl="0" eaLnBrk="1" fontAlgn="auto" latinLnBrk="0" hangingPunct="1">
              <a:lnSpc>
                <a:spcPct val="104000"/>
              </a:lnSpc>
              <a:spcBef>
                <a:spcPts val="0"/>
              </a:spcBef>
              <a:spcAft>
                <a:spcPts val="0"/>
              </a:spcAft>
              <a:buClrTx/>
              <a:buSzTx/>
              <a:buFontTx/>
              <a:buNone/>
              <a:tabLst/>
              <a:defRPr/>
            </a:pP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Si tratta di una </a:t>
            </a:r>
            <a:r>
              <a:rPr kumimoji="0" lang="it-IT"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leva trasversale </a:t>
            </a: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che alimenta il turismo, l’industria, l’agricoltura, la sanità e i servizi pubblici. </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7" name="Shape 0">
            <a:extLst>
              <a:ext uri="{FF2B5EF4-FFF2-40B4-BE49-F238E27FC236}">
                <a16:creationId xmlns:a16="http://schemas.microsoft.com/office/drawing/2014/main" id="{C461872F-A676-FEE3-A345-4D0799266CAD}"/>
              </a:ext>
            </a:extLst>
          </p:cNvPr>
          <p:cNvSpPr/>
          <p:nvPr/>
        </p:nvSpPr>
        <p:spPr>
          <a:xfrm>
            <a:off x="164384" y="123290"/>
            <a:ext cx="585629" cy="607973"/>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2" name="Text 3">
            <a:extLst>
              <a:ext uri="{FF2B5EF4-FFF2-40B4-BE49-F238E27FC236}">
                <a16:creationId xmlns:a16="http://schemas.microsoft.com/office/drawing/2014/main" id="{165BE050-B563-D76B-4FDE-CF0BDB66C62C}"/>
              </a:ext>
            </a:extLst>
          </p:cNvPr>
          <p:cNvSpPr/>
          <p:nvPr/>
        </p:nvSpPr>
        <p:spPr>
          <a:xfrm>
            <a:off x="164384" y="884476"/>
            <a:ext cx="7442289" cy="470064"/>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lang="en-US" sz="1600" b="1" kern="1200" dirty="0">
                <a:solidFill>
                  <a:srgbClr val="E0218A"/>
                </a:solidFill>
                <a:latin typeface="Calibri" pitchFamily="34" charset="0"/>
                <a:ea typeface="Calibri" pitchFamily="34" charset="-122"/>
                <a:cs typeface="Calibri" pitchFamily="34" charset="-120"/>
              </a:rPr>
              <a:t>C </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Zoom sur </a:t>
            </a:r>
            <a:r>
              <a:rPr kumimoji="0" lang="en-US" sz="16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l’économie</a:t>
            </a:r>
            <a:r>
              <a:rPr kumimoji="0" lang="en-US" sz="16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numérique</a:t>
            </a:r>
          </a:p>
          <a:p>
            <a:pPr marL="0" marR="0" lvl="0" indent="0" algn="l" defTabSz="914400" rtl="0" eaLnBrk="1" fontAlgn="auto" latinLnBrk="0" hangingPunct="1">
              <a:lnSpc>
                <a:spcPct val="104000"/>
              </a:lnSpc>
              <a:spcBef>
                <a:spcPts val="0"/>
              </a:spcBef>
              <a:spcAft>
                <a:spcPts val="0"/>
              </a:spcAft>
              <a:buClrTx/>
              <a:buSzTx/>
              <a:buFontTx/>
              <a:buNone/>
              <a:tabLst/>
              <a:defRPr/>
            </a:pPr>
            <a:r>
              <a:rPr lang="en-US" sz="1600" b="1" kern="1200" dirty="0">
                <a:solidFill>
                  <a:srgbClr val="3AB493"/>
                </a:solidFill>
                <a:latin typeface="Calibri" pitchFamily="34" charset="0"/>
                <a:ea typeface="+mn-ea"/>
                <a:cs typeface="Calibri" pitchFamily="34" charset="-120"/>
              </a:rPr>
              <a:t>C</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 Zoom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economie</a:t>
            </a:r>
            <a:r>
              <a:rPr kumimoji="0" lang="en-US" sz="1600" b="1" i="0" u="none" strike="noStrike" kern="1200" cap="none" spc="0" normalizeH="0" baseline="0" noProof="0" dirty="0">
                <a:ln>
                  <a:noFill/>
                </a:ln>
                <a:solidFill>
                  <a:srgbClr val="3AB493"/>
                </a:solidFill>
                <a:effectLst/>
                <a:uLnTx/>
                <a:uFillTx/>
                <a:latin typeface="Calibri" pitchFamily="34" charset="0"/>
                <a:ea typeface="+mn-ea"/>
                <a:cs typeface="Calibri" pitchFamily="34" charset="-120"/>
              </a:rPr>
              <a:t> </a:t>
            </a:r>
            <a:r>
              <a:rPr kumimoji="0" lang="en-US" sz="1600" b="1" i="0" u="none" strike="noStrike" kern="1200" cap="none" spc="0" normalizeH="0" baseline="0" noProof="0" dirty="0" err="1">
                <a:ln>
                  <a:noFill/>
                </a:ln>
                <a:solidFill>
                  <a:srgbClr val="3AB493"/>
                </a:solidFill>
                <a:effectLst/>
                <a:uLnTx/>
                <a:uFillTx/>
                <a:latin typeface="Calibri" pitchFamily="34" charset="0"/>
                <a:ea typeface="+mn-ea"/>
                <a:cs typeface="Calibri" pitchFamily="34" charset="-120"/>
              </a:rPr>
              <a:t>digitale</a:t>
            </a:r>
            <a:endParaRPr kumimoji="0" lang="en-US" sz="1600" b="0" i="0" u="none" strike="noStrike" kern="1200" cap="none" spc="0" normalizeH="0" baseline="0" noProof="0" dirty="0">
              <a:ln>
                <a:noFill/>
              </a:ln>
              <a:solidFill>
                <a:srgbClr val="3AB493"/>
              </a:solidFill>
              <a:effectLst/>
              <a:uLnTx/>
              <a:uFillTx/>
              <a:latin typeface="Calibri"/>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p:cNvSpPr/>
          <p:nvPr/>
        </p:nvSpPr>
        <p:spPr>
          <a:xfrm>
            <a:off x="1051559" y="978"/>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Économie numérique — les enjeux clés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Economia digitale — le sfide chiave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 3"/>
          <p:cNvSpPr/>
          <p:nvPr/>
        </p:nvSpPr>
        <p:spPr>
          <a:xfrm>
            <a:off x="257390" y="3813048"/>
            <a:ext cx="2070946" cy="1234440"/>
          </a:xfrm>
          <a:prstGeom prst="roundRect">
            <a:avLst>
              <a:gd name="adj" fmla="val 4444"/>
            </a:avLst>
          </a:prstGeom>
          <a:solidFill>
            <a:srgbClr val="FCF3D6"/>
          </a:solidFill>
          <a:ln/>
        </p:spPr>
        <p:txBody>
          <a:bodyPr wrap="square" lIns="88900" tIns="88900" rIns="88900" bIns="88900" rtlCol="0" anchor="ct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Désenclaver — </a:t>
            </a:r>
            <a:r>
              <a:rPr kumimoji="0" lang="en-US" sz="125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Services publics, santé, éducation à distance.
</a:t>
            </a:r>
            <a:r>
              <a:rPr kumimoji="0" lang="en-US" sz="12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Ridurre l’isolamento — </a:t>
            </a:r>
            <a:r>
              <a:rPr kumimoji="0" lang="en-US" sz="1250" b="0" i="0"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Servizi pubblici, sanità, istruzione a distanza.</a:t>
            </a:r>
            <a:endParaRPr kumimoji="0" lang="en-US" sz="125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 4"/>
          <p:cNvSpPr/>
          <p:nvPr/>
        </p:nvSpPr>
        <p:spPr>
          <a:xfrm>
            <a:off x="4693921" y="3812206"/>
            <a:ext cx="2070946" cy="1234440"/>
          </a:xfrm>
          <a:prstGeom prst="roundRect">
            <a:avLst>
              <a:gd name="adj" fmla="val 4444"/>
            </a:avLst>
          </a:prstGeom>
          <a:solidFill>
            <a:srgbClr val="E4F1DC"/>
          </a:solidFill>
          <a:ln/>
        </p:spPr>
        <p:txBody>
          <a:bodyPr wrap="square" lIns="88900" tIns="88900" rIns="88900" bIns="88900" rtlCol="0" anchor="ct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Compétences &amp; talents — </a:t>
            </a:r>
            <a:r>
              <a:rPr kumimoji="0" lang="en-US" sz="125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Monter en compétences, retenir les talents.
</a:t>
            </a:r>
            <a:r>
              <a:rPr kumimoji="0" lang="en-US" sz="12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Competenze e talenti — </a:t>
            </a:r>
            <a:r>
              <a:rPr kumimoji="0" lang="en-US" sz="1250" b="0" i="0"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Sviluppare competenze, trattenere i talenti.</a:t>
            </a:r>
            <a:endParaRPr kumimoji="0" lang="en-US" sz="125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5"/>
          <p:cNvSpPr/>
          <p:nvPr/>
        </p:nvSpPr>
        <p:spPr>
          <a:xfrm>
            <a:off x="2443482" y="3813048"/>
            <a:ext cx="2070946" cy="1234440"/>
          </a:xfrm>
          <a:prstGeom prst="roundRect">
            <a:avLst>
              <a:gd name="adj" fmla="val 4444"/>
            </a:avLst>
          </a:prstGeom>
          <a:solidFill>
            <a:srgbClr val="FCF3D6"/>
          </a:solidFill>
          <a:ln/>
        </p:spPr>
        <p:txBody>
          <a:bodyPr wrap="square" lIns="88900" tIns="88900" rIns="88900" bIns="88900" rtlCol="0" anchor="ct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Compétitivité — </a:t>
            </a:r>
            <a:r>
              <a:rPr kumimoji="0" lang="en-US" sz="125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IA &amp; cybersécurité pour PME et industrie 4.0.
</a:t>
            </a:r>
            <a:r>
              <a:rPr kumimoji="0" lang="en-US" sz="12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Competitività — </a:t>
            </a:r>
            <a:r>
              <a:rPr kumimoji="0" lang="en-US" sz="1250" b="0" i="0"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IA e cybersicurezza per PMI e industria 4.0.</a:t>
            </a:r>
            <a:endParaRPr kumimoji="0" lang="en-US" sz="125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 6"/>
          <p:cNvSpPr/>
          <p:nvPr/>
        </p:nvSpPr>
        <p:spPr>
          <a:xfrm>
            <a:off x="6922346" y="3812206"/>
            <a:ext cx="2208106" cy="1234440"/>
          </a:xfrm>
          <a:prstGeom prst="roundRect">
            <a:avLst>
              <a:gd name="adj" fmla="val 4444"/>
            </a:avLst>
          </a:prstGeom>
          <a:solidFill>
            <a:srgbClr val="E4F1DC"/>
          </a:solidFill>
          <a:ln/>
        </p:spPr>
        <p:txBody>
          <a:bodyPr wrap="square" lIns="88900" tIns="88900" rIns="88900" bIns="88900" rtlCol="0" anchor="ct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Gérer le territoire — </a:t>
            </a:r>
            <a:r>
              <a:rPr kumimoji="0" lang="en-US" sz="125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Données &amp; jumeaux numériques : risques, énergie.
</a:t>
            </a:r>
            <a:r>
              <a:rPr kumimoji="0" lang="en-US" sz="12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Gestire il territorio — </a:t>
            </a:r>
            <a:r>
              <a:rPr kumimoji="0" lang="en-US" sz="1250" b="0" i="0"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Dati e gemelli digitali: rischi, energia.</a:t>
            </a:r>
            <a:endParaRPr kumimoji="0" lang="en-US" sz="125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13" name="Text 5">
            <a:extLst>
              <a:ext uri="{FF2B5EF4-FFF2-40B4-BE49-F238E27FC236}">
                <a16:creationId xmlns:a16="http://schemas.microsoft.com/office/drawing/2014/main" id="{38235AE2-0DB3-AF2E-4845-D48816E453D7}"/>
              </a:ext>
            </a:extLst>
          </p:cNvPr>
          <p:cNvSpPr/>
          <p:nvPr/>
        </p:nvSpPr>
        <p:spPr>
          <a:xfrm>
            <a:off x="274320" y="921663"/>
            <a:ext cx="4236721" cy="2707270"/>
          </a:xfrm>
          <a:prstGeom prst="roundRect">
            <a:avLst>
              <a:gd name="adj" fmla="val 6000"/>
            </a:avLst>
          </a:prstGeom>
          <a:solidFill>
            <a:schemeClr val="bg1">
              <a:lumMod val="95000"/>
            </a:schemeClr>
          </a:solidFill>
          <a:ln/>
        </p:spPr>
        <p:txBody>
          <a:bodyPr wrap="square" lIns="88900" tIns="88900" rIns="88900" bIns="88900" rtlCol="0" anchor="ctr"/>
          <a:lstStyle/>
          <a:p>
            <a:pPr marL="0" marR="0" lvl="0" indent="0" algn="just" defTabSz="914400" rtl="0" eaLnBrk="1" fontAlgn="auto" latinLnBrk="0" hangingPunct="1">
              <a:lnSpc>
                <a:spcPct val="104000"/>
              </a:lnSpc>
              <a:spcBef>
                <a:spcPts val="0"/>
              </a:spcBef>
              <a:spcAft>
                <a:spcPts val="0"/>
              </a:spcAft>
              <a:buClrTx/>
              <a:buSzTx/>
              <a:buFontTx/>
              <a:buNone/>
              <a:tabLst/>
              <a:defRPr/>
            </a:pP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Dans un espace de montagne marqué par la distance, la saisonnalité et la faible densité, le numérique est un levier stratégique majeur </a:t>
            </a:r>
            <a:r>
              <a:rPr kumimoji="0" lang="fr-FR"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il compense les contraintes géographiques, désenclave les vallées, et renforce l’attractivité, la résilience et la coopération de part et d’autre de la frontière</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C’est d’ailleurs un axe explicite du programme ALCOTRA, dont la </a:t>
            </a:r>
            <a:r>
              <a:rPr kumimoji="0" lang="fr-FR"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Priorité 1</a:t>
            </a:r>
            <a:r>
              <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érige les « usages numériques » (numérisation des services publics, administration en ligne) en outil de développement des zones à faible densité, la transformation numérique étant un enjeu transversal de la programmation</a:t>
            </a:r>
            <a:r>
              <a:rPr kumimoji="0" lang="en-US"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 5">
            <a:extLst>
              <a:ext uri="{FF2B5EF4-FFF2-40B4-BE49-F238E27FC236}">
                <a16:creationId xmlns:a16="http://schemas.microsoft.com/office/drawing/2014/main" id="{ADA26511-F22F-5EB0-3FB3-4CF5902B4F48}"/>
              </a:ext>
            </a:extLst>
          </p:cNvPr>
          <p:cNvSpPr/>
          <p:nvPr/>
        </p:nvSpPr>
        <p:spPr>
          <a:xfrm>
            <a:off x="4693921" y="965832"/>
            <a:ext cx="4236721" cy="2618932"/>
          </a:xfrm>
          <a:prstGeom prst="roundRect">
            <a:avLst>
              <a:gd name="adj" fmla="val 6000"/>
            </a:avLst>
          </a:prstGeom>
          <a:solidFill>
            <a:schemeClr val="bg1">
              <a:lumMod val="95000"/>
            </a:schemeClr>
          </a:solidFill>
          <a:ln/>
        </p:spPr>
        <p:txBody>
          <a:bodyPr wrap="square" lIns="88900" tIns="88900" rIns="88900" bIns="88900" rtlCol="0" anchor="ctr"/>
          <a:lstStyle/>
          <a:p>
            <a:pPr marL="0" marR="0" lvl="0" indent="0" algn="just" defTabSz="914400" rtl="0" eaLnBrk="1" fontAlgn="auto" latinLnBrk="0" hangingPunct="1">
              <a:lnSpc>
                <a:spcPct val="104000"/>
              </a:lnSpc>
              <a:spcBef>
                <a:spcPts val="0"/>
              </a:spcBef>
              <a:spcAft>
                <a:spcPts val="0"/>
              </a:spcAft>
              <a:buClrTx/>
              <a:buSzTx/>
              <a:buFontTx/>
              <a:buNone/>
              <a:tabLst/>
              <a:defRPr/>
            </a:pP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In un contesto montano caratterizzato da distanze, stagionalità e bassa densità di popolazione, il digitale rappresenta una leva strategica fondamentale: </a:t>
            </a:r>
            <a:r>
              <a:rPr kumimoji="0" lang="it-IT"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compensa i vincoli geografici, rende le valli più accessibili e rafforza l’attrattività, la resilienza e la cooperazione da entrambe le parti del confine</a:t>
            </a: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Si tratta del resto di un asse esplicito del programma ALCOTRA, la cui </a:t>
            </a:r>
            <a:r>
              <a:rPr kumimoji="0" lang="it-IT"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Priorità 1</a:t>
            </a:r>
            <a:r>
              <a:rPr kumimoji="0" lang="it-IT"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pone gli «usi digitali» (digitalizzazione dei servizi pubblici, amministrazione online) come strumento di sviluppo delle zone a bassa densità, essendo la trasformazione digitale una sfida trasversale della programmazione.</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Shape 0">
            <a:extLst>
              <a:ext uri="{FF2B5EF4-FFF2-40B4-BE49-F238E27FC236}">
                <a16:creationId xmlns:a16="http://schemas.microsoft.com/office/drawing/2014/main" id="{C6036EB3-C905-20EA-D64B-5A8F8710C177}"/>
              </a:ext>
            </a:extLst>
          </p:cNvPr>
          <p:cNvSpPr/>
          <p:nvPr/>
        </p:nvSpPr>
        <p:spPr>
          <a:xfrm>
            <a:off x="164384" y="123290"/>
            <a:ext cx="585629" cy="607973"/>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6A60E-29E1-1321-A531-B986FEB6C467}"/>
            </a:ext>
          </a:extLst>
        </p:cNvPr>
        <p:cNvGrpSpPr/>
        <p:nvPr/>
      </p:nvGrpSpPr>
      <p:grpSpPr>
        <a:xfrm>
          <a:off x="0" y="0"/>
          <a:ext cx="0" cy="0"/>
          <a:chOff x="0" y="0"/>
          <a:chExt cx="0" cy="0"/>
        </a:xfrm>
      </p:grpSpPr>
      <p:sp>
        <p:nvSpPr>
          <p:cNvPr id="25" name="Slide Number Placeholder 0">
            <a:extLst>
              <a:ext uri="{FF2B5EF4-FFF2-40B4-BE49-F238E27FC236}">
                <a16:creationId xmlns:a16="http://schemas.microsoft.com/office/drawing/2014/main" id="{15AAF751-FC8B-CF5C-204F-8CCB2F4EDC12}"/>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srgbClr val="7F7F7F"/>
              </a:solidFill>
              <a:effectLst/>
              <a:uLnTx/>
              <a:uFillTx/>
              <a:latin typeface="Calibri"/>
              <a:cs typeface="Calibri"/>
            </a:endParaRPr>
          </a:p>
        </p:txBody>
      </p:sp>
      <p:sp>
        <p:nvSpPr>
          <p:cNvPr id="2" name="ZoneTexte 1">
            <a:extLst>
              <a:ext uri="{FF2B5EF4-FFF2-40B4-BE49-F238E27FC236}">
                <a16:creationId xmlns:a16="http://schemas.microsoft.com/office/drawing/2014/main" id="{891534BE-5A7A-FD21-10F0-F5CD0A8A02AE}"/>
              </a:ext>
            </a:extLst>
          </p:cNvPr>
          <p:cNvSpPr txBox="1"/>
          <p:nvPr/>
        </p:nvSpPr>
        <p:spPr>
          <a:xfrm>
            <a:off x="189327" y="960842"/>
            <a:ext cx="4558130" cy="3748527"/>
          </a:xfrm>
          <a:prstGeom prst="rect">
            <a:avLst/>
          </a:prstGeom>
          <a:solidFill>
            <a:srgbClr val="FCF3D6"/>
          </a:solidFill>
        </p:spPr>
        <p:txBody>
          <a:bodyPr wrap="square">
            <a:spAutoFit/>
          </a:bodyPr>
          <a:lstStyle/>
          <a:p>
            <a:pPr algn="just">
              <a:lnSpc>
                <a:spcPct val="115000"/>
              </a:lnSpc>
              <a:spcAft>
                <a:spcPts val="650"/>
              </a:spcAft>
              <a:buClrTx/>
              <a:defRPr/>
            </a:pPr>
            <a:r>
              <a:rPr lang="fr-FR" sz="1300" b="1" kern="1200" dirty="0">
                <a:solidFill>
                  <a:prstClr val="black"/>
                </a:solidFill>
                <a:latin typeface="Calibri"/>
                <a:ea typeface="Arial" panose="020B0604020202020204" pitchFamily="34" charset="0"/>
              </a:rPr>
              <a:t> </a:t>
            </a:r>
            <a:r>
              <a:rPr lang="fr-FR" sz="1300" b="1" kern="1200" dirty="0">
                <a:solidFill>
                  <a:srgbClr val="E0218A"/>
                </a:solidFill>
                <a:latin typeface="Calibri"/>
                <a:ea typeface="Arial" panose="020B0604020202020204" pitchFamily="34" charset="0"/>
              </a:rPr>
              <a:t>Une très forte proportion de TPE et PME</a:t>
            </a:r>
            <a:r>
              <a:rPr lang="fr-FR" sz="1300" kern="1200" dirty="0">
                <a:solidFill>
                  <a:prstClr val="black"/>
                </a:solidFill>
                <a:latin typeface="Calibri"/>
                <a:ea typeface="Arial" panose="020B0604020202020204" pitchFamily="34" charset="0"/>
              </a:rPr>
              <a:t>, avec une présence limitée de grandes entreprises ; l'économie repose principalement sur des entreprises familiales, artisanales et des PME industrielles =&gt; </a:t>
            </a:r>
            <a:r>
              <a:rPr lang="fr-FR" sz="1300" b="1" kern="1200" dirty="0">
                <a:solidFill>
                  <a:srgbClr val="E0218A"/>
                </a:solidFill>
                <a:latin typeface="Calibri"/>
                <a:ea typeface="Arial" panose="020B0604020202020204" pitchFamily="34" charset="0"/>
              </a:rPr>
              <a:t>Plus de 400 000 PME</a:t>
            </a:r>
            <a:r>
              <a:rPr lang="fr-FR" sz="1300" kern="1200" dirty="0">
                <a:solidFill>
                  <a:prstClr val="black"/>
                </a:solidFill>
                <a:latin typeface="Calibri"/>
                <a:ea typeface="Arial" panose="020B0604020202020204" pitchFamily="34" charset="0"/>
              </a:rPr>
              <a:t>, représentant l'immense majorité des entreprises du territoire.</a:t>
            </a:r>
          </a:p>
          <a:p>
            <a:pPr algn="just">
              <a:lnSpc>
                <a:spcPct val="115000"/>
              </a:lnSpc>
              <a:spcAft>
                <a:spcPts val="650"/>
              </a:spcAft>
              <a:buClrTx/>
              <a:defRPr/>
            </a:pPr>
            <a:r>
              <a:rPr lang="fr-FR" sz="1300" kern="1200" dirty="0">
                <a:solidFill>
                  <a:prstClr val="black"/>
                </a:solidFill>
                <a:latin typeface="Calibri"/>
                <a:ea typeface="Arial" panose="020B0604020202020204" pitchFamily="34" charset="0"/>
              </a:rPr>
              <a:t>L'entrepreneuriat se concentre principalement dans </a:t>
            </a:r>
            <a:r>
              <a:rPr lang="fr-FR" sz="1300" b="1" kern="1200" dirty="0">
                <a:solidFill>
                  <a:prstClr val="black"/>
                </a:solidFill>
                <a:latin typeface="Calibri"/>
                <a:ea typeface="Arial" panose="020B0604020202020204" pitchFamily="34" charset="0"/>
              </a:rPr>
              <a:t>4 domaines </a:t>
            </a:r>
          </a:p>
          <a:p>
            <a:pPr marL="285750" indent="-285750" algn="just">
              <a:lnSpc>
                <a:spcPct val="115000"/>
              </a:lnSpc>
              <a:spcAft>
                <a:spcPts val="650"/>
              </a:spcAft>
              <a:buClrTx/>
              <a:buFont typeface="Arial" panose="020B0604020202020204" pitchFamily="34" charset="0"/>
              <a:buChar char="•"/>
              <a:defRPr/>
            </a:pPr>
            <a:r>
              <a:rPr lang="fr-FR" sz="1300" b="1" kern="1200" dirty="0">
                <a:solidFill>
                  <a:srgbClr val="E0218A"/>
                </a:solidFill>
                <a:latin typeface="Calibri"/>
                <a:ea typeface="Arial" panose="020B0604020202020204" pitchFamily="34" charset="0"/>
              </a:rPr>
              <a:t>Tourisme </a:t>
            </a:r>
            <a:r>
              <a:rPr lang="fr-FR" sz="1300" kern="1200" dirty="0">
                <a:solidFill>
                  <a:prstClr val="black"/>
                </a:solidFill>
                <a:latin typeface="Calibri"/>
                <a:ea typeface="Arial" panose="020B0604020202020204" pitchFamily="34" charset="0"/>
              </a:rPr>
              <a:t>: hébergement, restauration, activités de pleine nature, tourisme durable. </a:t>
            </a:r>
          </a:p>
          <a:p>
            <a:pPr marL="285750" indent="-285750" algn="just">
              <a:lnSpc>
                <a:spcPct val="115000"/>
              </a:lnSpc>
              <a:spcAft>
                <a:spcPts val="650"/>
              </a:spcAft>
              <a:buClrTx/>
              <a:buFont typeface="Arial" panose="020B0604020202020204" pitchFamily="34" charset="0"/>
              <a:buChar char="•"/>
              <a:defRPr/>
            </a:pPr>
            <a:r>
              <a:rPr lang="fr-FR" sz="1300" b="1" kern="1200" dirty="0">
                <a:solidFill>
                  <a:srgbClr val="E0218A"/>
                </a:solidFill>
                <a:latin typeface="Calibri"/>
                <a:ea typeface="Arial" panose="020B0604020202020204" pitchFamily="34" charset="0"/>
              </a:rPr>
              <a:t>Agroalimentaire et agriculture de montagne </a:t>
            </a:r>
            <a:r>
              <a:rPr lang="fr-FR" sz="1300" kern="1200" dirty="0">
                <a:solidFill>
                  <a:prstClr val="black"/>
                </a:solidFill>
                <a:latin typeface="Calibri"/>
                <a:ea typeface="Arial" panose="020B0604020202020204" pitchFamily="34" charset="0"/>
              </a:rPr>
              <a:t>: produits sous signes de qualité, circuits courts, transformation alimentaire. </a:t>
            </a:r>
          </a:p>
          <a:p>
            <a:pPr marL="285750" indent="-285750" algn="just">
              <a:lnSpc>
                <a:spcPct val="115000"/>
              </a:lnSpc>
              <a:spcAft>
                <a:spcPts val="650"/>
              </a:spcAft>
              <a:buClrTx/>
              <a:buFont typeface="Arial" panose="020B0604020202020204" pitchFamily="34" charset="0"/>
              <a:buChar char="•"/>
              <a:defRPr/>
            </a:pPr>
            <a:r>
              <a:rPr lang="fr-FR" sz="1300" b="1" kern="1200" dirty="0">
                <a:solidFill>
                  <a:srgbClr val="E0218A"/>
                </a:solidFill>
                <a:latin typeface="Calibri"/>
                <a:ea typeface="Arial" panose="020B0604020202020204" pitchFamily="34" charset="0"/>
              </a:rPr>
              <a:t>Industrie et innovation </a:t>
            </a:r>
            <a:r>
              <a:rPr lang="fr-FR" sz="1300" kern="1200" dirty="0">
                <a:solidFill>
                  <a:prstClr val="black"/>
                </a:solidFill>
                <a:latin typeface="Calibri"/>
                <a:ea typeface="Arial" panose="020B0604020202020204" pitchFamily="34" charset="0"/>
              </a:rPr>
              <a:t>: mécanique, mobilité, aéronautique, technologies numériques, santé. </a:t>
            </a:r>
          </a:p>
          <a:p>
            <a:pPr marL="285750" indent="-285750" algn="just">
              <a:lnSpc>
                <a:spcPct val="115000"/>
              </a:lnSpc>
              <a:spcAft>
                <a:spcPts val="650"/>
              </a:spcAft>
              <a:buClrTx/>
              <a:buFont typeface="Arial" panose="020B0604020202020204" pitchFamily="34" charset="0"/>
              <a:buChar char="•"/>
              <a:defRPr/>
            </a:pPr>
            <a:r>
              <a:rPr lang="fr-FR" sz="1300" b="1" kern="1200" dirty="0">
                <a:solidFill>
                  <a:srgbClr val="E0218A"/>
                </a:solidFill>
                <a:latin typeface="Calibri"/>
                <a:ea typeface="Arial" panose="020B0604020202020204" pitchFamily="34" charset="0"/>
              </a:rPr>
              <a:t>Économie verte </a:t>
            </a:r>
            <a:r>
              <a:rPr lang="fr-FR" sz="1300" kern="1200" dirty="0">
                <a:solidFill>
                  <a:prstClr val="black"/>
                </a:solidFill>
                <a:latin typeface="Calibri"/>
                <a:ea typeface="Arial" panose="020B0604020202020204" pitchFamily="34" charset="0"/>
              </a:rPr>
              <a:t>: énergies renouvelables, économie circulaire, filière bois, bioéconomie.</a:t>
            </a:r>
          </a:p>
        </p:txBody>
      </p:sp>
      <p:sp>
        <p:nvSpPr>
          <p:cNvPr id="21" name="ZoneTexte 20">
            <a:extLst>
              <a:ext uri="{FF2B5EF4-FFF2-40B4-BE49-F238E27FC236}">
                <a16:creationId xmlns:a16="http://schemas.microsoft.com/office/drawing/2014/main" id="{A79FAA6E-81BB-A423-FE9A-03084FB26025}"/>
              </a:ext>
            </a:extLst>
          </p:cNvPr>
          <p:cNvSpPr txBox="1"/>
          <p:nvPr/>
        </p:nvSpPr>
        <p:spPr>
          <a:xfrm>
            <a:off x="4866355" y="960842"/>
            <a:ext cx="4140485" cy="3978590"/>
          </a:xfrm>
          <a:prstGeom prst="rect">
            <a:avLst/>
          </a:prstGeom>
          <a:solidFill>
            <a:srgbClr val="E4F1DC"/>
          </a:solidFill>
        </p:spPr>
        <p:txBody>
          <a:bodyPr wrap="square">
            <a:spAutoFit/>
          </a:bodyPr>
          <a:lstStyle/>
          <a:p>
            <a:pPr algn="just">
              <a:lnSpc>
                <a:spcPct val="115000"/>
              </a:lnSpc>
              <a:spcAft>
                <a:spcPts val="650"/>
              </a:spcAft>
              <a:buClrTx/>
              <a:defRPr/>
            </a:pPr>
            <a:r>
              <a:rPr lang="it" sz="1300" b="1" kern="1200" dirty="0">
                <a:solidFill>
                  <a:srgbClr val="E0218A"/>
                </a:solidFill>
                <a:latin typeface="Calibri"/>
                <a:ea typeface="Arial" panose="020B0604020202020204" pitchFamily="34" charset="0"/>
              </a:rPr>
              <a:t>Una percentuale molto elevata di VSE e</a:t>
            </a:r>
            <a:r>
              <a:rPr lang="it" sz="1300" kern="1200" dirty="0">
                <a:solidFill>
                  <a:prstClr val="black"/>
                </a:solidFill>
                <a:latin typeface="Calibri"/>
                <a:ea typeface="Arial" panose="020B0604020202020204" pitchFamily="34" charset="0"/>
              </a:rPr>
              <a:t> PMI, con una presenza limitata di grandi aziende; l'economia si basa principalmente su imprese familiari, artigiani e PMI industriali =&gt; </a:t>
            </a:r>
            <a:r>
              <a:rPr lang="it" sz="1300" b="1" kern="1200" dirty="0">
                <a:solidFill>
                  <a:srgbClr val="E0218A"/>
                </a:solidFill>
                <a:latin typeface="Calibri"/>
                <a:ea typeface="Arial" panose="020B0604020202020204" pitchFamily="34" charset="0"/>
              </a:rPr>
              <a:t>Oltre 400.000 </a:t>
            </a:r>
            <a:r>
              <a:rPr lang="it" sz="1300" kern="1200" dirty="0">
                <a:solidFill>
                  <a:prstClr val="black"/>
                </a:solidFill>
                <a:latin typeface="Calibri"/>
                <a:ea typeface="Arial" panose="020B0604020202020204" pitchFamily="34" charset="0"/>
              </a:rPr>
              <a:t>PMI, rappresentando la stragrande maggioranza delle aziende nel territorio.</a:t>
            </a:r>
          </a:p>
          <a:p>
            <a:pPr algn="just">
              <a:lnSpc>
                <a:spcPct val="115000"/>
              </a:lnSpc>
              <a:spcAft>
                <a:spcPts val="650"/>
              </a:spcAft>
              <a:buClrTx/>
              <a:defRPr/>
            </a:pPr>
            <a:r>
              <a:rPr lang="it" sz="1300" kern="1200" dirty="0">
                <a:solidFill>
                  <a:prstClr val="black"/>
                </a:solidFill>
                <a:latin typeface="Calibri"/>
                <a:ea typeface="Arial" panose="020B0604020202020204" pitchFamily="34" charset="0"/>
              </a:rPr>
              <a:t>L'imprenditorialità è principalmente concentrata in </a:t>
            </a:r>
            <a:r>
              <a:rPr lang="it" sz="1300" b="1" kern="1200" dirty="0">
                <a:solidFill>
                  <a:prstClr val="black"/>
                </a:solidFill>
                <a:latin typeface="Calibri"/>
                <a:ea typeface="Arial" panose="020B0604020202020204" pitchFamily="34" charset="0"/>
              </a:rPr>
              <a:t>4 aree </a:t>
            </a:r>
          </a:p>
          <a:p>
            <a:pPr marL="285750" indent="-285750" algn="just">
              <a:lnSpc>
                <a:spcPct val="115000"/>
              </a:lnSpc>
              <a:spcAft>
                <a:spcPts val="650"/>
              </a:spcAft>
              <a:buClrTx/>
              <a:buFont typeface="Arial" panose="020B0604020202020204" pitchFamily="34" charset="0"/>
              <a:buChar char="•"/>
              <a:defRPr/>
            </a:pPr>
            <a:r>
              <a:rPr lang="it" sz="1300" b="1" kern="1200" dirty="0">
                <a:solidFill>
                  <a:srgbClr val="E0218A"/>
                </a:solidFill>
                <a:latin typeface="Calibri"/>
                <a:ea typeface="Arial" panose="020B0604020202020204" pitchFamily="34" charset="0"/>
              </a:rPr>
              <a:t>Turismo </a:t>
            </a:r>
            <a:r>
              <a:rPr lang="it" sz="1300" kern="1200" dirty="0">
                <a:solidFill>
                  <a:prstClr val="black"/>
                </a:solidFill>
                <a:latin typeface="Calibri"/>
                <a:ea typeface="Arial" panose="020B0604020202020204" pitchFamily="34" charset="0"/>
              </a:rPr>
              <a:t>: alloggio, ristorazione, attività all'aperto, turismo sostenibile. </a:t>
            </a:r>
          </a:p>
          <a:p>
            <a:pPr marL="285750" indent="-285750" algn="just">
              <a:lnSpc>
                <a:spcPct val="115000"/>
              </a:lnSpc>
              <a:spcAft>
                <a:spcPts val="650"/>
              </a:spcAft>
              <a:buClrTx/>
              <a:buFont typeface="Arial" panose="020B0604020202020204" pitchFamily="34" charset="0"/>
              <a:buChar char="•"/>
              <a:defRPr/>
            </a:pPr>
            <a:r>
              <a:rPr lang="it" sz="1300" b="1" kern="1200" dirty="0">
                <a:solidFill>
                  <a:srgbClr val="E0218A"/>
                </a:solidFill>
                <a:latin typeface="Calibri"/>
                <a:ea typeface="Arial" panose="020B0604020202020204" pitchFamily="34" charset="0"/>
              </a:rPr>
              <a:t>Agroalimentare e agricoltura di montagna </a:t>
            </a:r>
            <a:r>
              <a:rPr lang="it" sz="1300" kern="1200" dirty="0">
                <a:solidFill>
                  <a:prstClr val="black"/>
                </a:solidFill>
                <a:latin typeface="Calibri"/>
                <a:ea typeface="Arial" panose="020B0604020202020204" pitchFamily="34" charset="0"/>
              </a:rPr>
              <a:t>: prodotti con etichette di qualità, cortocircuiti, trasformazione alimentare. </a:t>
            </a:r>
          </a:p>
          <a:p>
            <a:pPr marL="285750" indent="-285750" algn="just">
              <a:lnSpc>
                <a:spcPct val="115000"/>
              </a:lnSpc>
              <a:spcAft>
                <a:spcPts val="650"/>
              </a:spcAft>
              <a:buClrTx/>
              <a:buFont typeface="Arial" panose="020B0604020202020204" pitchFamily="34" charset="0"/>
              <a:buChar char="•"/>
              <a:defRPr/>
            </a:pPr>
            <a:r>
              <a:rPr lang="it" sz="1300" b="1" kern="1200" dirty="0">
                <a:solidFill>
                  <a:srgbClr val="E0218A"/>
                </a:solidFill>
                <a:latin typeface="Calibri"/>
                <a:ea typeface="Arial" panose="020B0604020202020204" pitchFamily="34" charset="0"/>
              </a:rPr>
              <a:t>Industria e innovazione</a:t>
            </a:r>
            <a:r>
              <a:rPr lang="it" sz="1300" kern="1200" dirty="0">
                <a:solidFill>
                  <a:srgbClr val="E0218A"/>
                </a:solidFill>
                <a:latin typeface="Calibri"/>
                <a:ea typeface="Arial" panose="020B0604020202020204" pitchFamily="34" charset="0"/>
              </a:rPr>
              <a:t>: </a:t>
            </a:r>
            <a:r>
              <a:rPr lang="it" sz="1300" kern="1200" dirty="0">
                <a:solidFill>
                  <a:prstClr val="black"/>
                </a:solidFill>
                <a:latin typeface="Calibri"/>
                <a:ea typeface="Arial" panose="020B0604020202020204" pitchFamily="34" charset="0"/>
              </a:rPr>
              <a:t>meccanica, mobilità, aeronautica, tecnologie digitali, salute. </a:t>
            </a:r>
          </a:p>
          <a:p>
            <a:pPr marL="285750" indent="-285750" algn="just">
              <a:lnSpc>
                <a:spcPct val="115000"/>
              </a:lnSpc>
              <a:spcAft>
                <a:spcPts val="650"/>
              </a:spcAft>
              <a:buClrTx/>
              <a:buFont typeface="Arial" panose="020B0604020202020204" pitchFamily="34" charset="0"/>
              <a:buChar char="•"/>
              <a:defRPr/>
            </a:pPr>
            <a:r>
              <a:rPr lang="it" sz="1300" b="1" kern="1200" dirty="0">
                <a:solidFill>
                  <a:srgbClr val="E0218A"/>
                </a:solidFill>
                <a:latin typeface="Calibri"/>
                <a:ea typeface="Arial" panose="020B0604020202020204" pitchFamily="34" charset="0"/>
              </a:rPr>
              <a:t>Economia verde </a:t>
            </a:r>
            <a:r>
              <a:rPr lang="it" sz="1300" kern="1200" dirty="0">
                <a:solidFill>
                  <a:prstClr val="black"/>
                </a:solidFill>
                <a:latin typeface="Calibri"/>
                <a:ea typeface="Arial" panose="020B0604020202020204" pitchFamily="34" charset="0"/>
              </a:rPr>
              <a:t>: energie rinnovabili, economia circolare, industria del legno, bioeconomia.</a:t>
            </a:r>
          </a:p>
        </p:txBody>
      </p:sp>
      <p:pic>
        <p:nvPicPr>
          <p:cNvPr id="3" name="Image 2" descr="Logo Consolato Generale d'Italia a Lione">
            <a:extLst>
              <a:ext uri="{FF2B5EF4-FFF2-40B4-BE49-F238E27FC236}">
                <a16:creationId xmlns:a16="http://schemas.microsoft.com/office/drawing/2014/main" id="{FE782E7A-5691-68EF-3FDF-DAF43B8B82EB}"/>
              </a:ext>
            </a:extLst>
          </p:cNvPr>
          <p:cNvPicPr>
            <a:picLocks noChangeAspect="1"/>
          </p:cNvPicPr>
          <p:nvPr/>
        </p:nvPicPr>
        <p:blipFill>
          <a:blip r:embed="rId3"/>
          <a:stretch>
            <a:fillRect/>
          </a:stretch>
        </p:blipFill>
        <p:spPr>
          <a:xfrm>
            <a:off x="4816082" y="2449387"/>
            <a:ext cx="241300" cy="279400"/>
          </a:xfrm>
          <a:prstGeom prst="rect">
            <a:avLst/>
          </a:prstGeom>
        </p:spPr>
      </p:pic>
      <p:sp>
        <p:nvSpPr>
          <p:cNvPr id="6" name="Text 2">
            <a:extLst>
              <a:ext uri="{FF2B5EF4-FFF2-40B4-BE49-F238E27FC236}">
                <a16:creationId xmlns:a16="http://schemas.microsoft.com/office/drawing/2014/main" id="{D0A72EF8-F381-9255-23F4-04208AC36B05}"/>
              </a:ext>
            </a:extLst>
          </p:cNvPr>
          <p:cNvSpPr/>
          <p:nvPr/>
        </p:nvSpPr>
        <p:spPr>
          <a:xfrm>
            <a:off x="959092" y="46442"/>
            <a:ext cx="7955280" cy="914400"/>
          </a:xfrm>
          <a:prstGeom prst="rect">
            <a:avLst/>
          </a:prstGeom>
          <a:noFill/>
          <a:ln/>
        </p:spPr>
        <p:txBody>
          <a:bodyPr wrap="square" lIns="0" tIns="0" rIns="0" bIns="0" rtlCol="0" anchor="ctr"/>
          <a:lstStyle/>
          <a:p>
            <a:pPr>
              <a:buClrTx/>
              <a:defRPr/>
            </a:pPr>
            <a:r>
              <a:rPr kumimoji="0" lang="fr-FR"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L'entrepreneuriat sur le territoire ALCOTRA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Imprenditorialità</a:t>
            </a:r>
            <a:r>
              <a:rPr kumimoji="0" lang="fr-FR"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t>
            </a:r>
            <a:r>
              <a:rPr kumimoji="0" lang="fr-FR"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nella</a:t>
            </a:r>
            <a:r>
              <a:rPr kumimoji="0" lang="fr-FR"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t>
            </a:r>
            <a:r>
              <a:rPr kumimoji="0" lang="fr-FR" sz="20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regione</a:t>
            </a:r>
            <a:r>
              <a:rPr kumimoji="0" lang="fr-FR"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ALCOTRA</a:t>
            </a:r>
          </a:p>
        </p:txBody>
      </p:sp>
      <p:sp>
        <p:nvSpPr>
          <p:cNvPr id="4" name="Shape 0">
            <a:extLst>
              <a:ext uri="{FF2B5EF4-FFF2-40B4-BE49-F238E27FC236}">
                <a16:creationId xmlns:a16="http://schemas.microsoft.com/office/drawing/2014/main" id="{6C5C517C-FD49-7A9C-F3E8-166169812D44}"/>
              </a:ext>
            </a:extLst>
          </p:cNvPr>
          <p:cNvSpPr/>
          <p:nvPr/>
        </p:nvSpPr>
        <p:spPr>
          <a:xfrm>
            <a:off x="164384" y="123290"/>
            <a:ext cx="585629" cy="607973"/>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19387812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D4762-412F-203E-F0BC-2B2D364DA26A}"/>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7977CFB9-2145-55F9-6336-DBCAB97662AE}"/>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729DCB6D-F1DA-34B2-D05C-7A282CFC7EBE}"/>
              </a:ext>
            </a:extLst>
          </p:cNvPr>
          <p:cNvSpPr/>
          <p:nvPr/>
        </p:nvSpPr>
        <p:spPr>
          <a:xfrm>
            <a:off x="1188720" y="114118"/>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err="1">
                <a:solidFill>
                  <a:srgbClr val="E0218A"/>
                </a:solidFill>
                <a:latin typeface="Calibri Light" pitchFamily="34" charset="0"/>
                <a:ea typeface="Calibri Light" pitchFamily="34" charset="-122"/>
                <a:cs typeface="Calibri Light" pitchFamily="34" charset="-120"/>
              </a:rPr>
              <a:t>Témoignage</a:t>
            </a:r>
            <a:r>
              <a:rPr lang="en-US" sz="2000" b="1" kern="1200" dirty="0">
                <a:solidFill>
                  <a:srgbClr val="E0218A"/>
                </a:solidFill>
                <a:latin typeface="Calibri Light" pitchFamily="34" charset="0"/>
                <a:ea typeface="Calibri Light" pitchFamily="34" charset="-122"/>
                <a:cs typeface="Calibri Light" pitchFamily="34" charset="-120"/>
              </a:rPr>
              <a:t> </a:t>
            </a:r>
            <a:r>
              <a:rPr lang="en-US" sz="2000" b="1" kern="1200" dirty="0" err="1">
                <a:solidFill>
                  <a:srgbClr val="E0218A"/>
                </a:solidFill>
                <a:latin typeface="Calibri Light" pitchFamily="34" charset="0"/>
                <a:ea typeface="Calibri Light" pitchFamily="34" charset="-122"/>
                <a:cs typeface="Calibri Light" pitchFamily="34" charset="-120"/>
              </a:rPr>
              <a:t>extérieur</a:t>
            </a:r>
            <a:endPar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endParaRPr>
          </a:p>
          <a:p>
            <a:pPr>
              <a:buClrTx/>
              <a:defRPr/>
            </a:pPr>
            <a:r>
              <a:rPr lang="en-US" sz="2000" b="1" kern="1200" dirty="0" err="1">
                <a:solidFill>
                  <a:srgbClr val="3AB493"/>
                </a:solidFill>
                <a:latin typeface="Calibri Light" pitchFamily="34" charset="0"/>
                <a:ea typeface="Calibri Light" pitchFamily="34" charset="-122"/>
                <a:cs typeface="Calibri Light" pitchFamily="34" charset="-120"/>
              </a:rPr>
              <a:t>Testimonianza</a:t>
            </a:r>
            <a:r>
              <a:rPr lang="en-US" sz="2000" b="1" kern="1200" dirty="0">
                <a:solidFill>
                  <a:srgbClr val="3AB493"/>
                </a:solidFill>
                <a:latin typeface="Calibri Light" pitchFamily="34" charset="0"/>
                <a:ea typeface="Calibri Light" pitchFamily="34" charset="-122"/>
                <a:cs typeface="Calibri Light" pitchFamily="34" charset="-120"/>
              </a:rPr>
              <a:t>/</a:t>
            </a:r>
            <a:r>
              <a:rPr lang="en-US" sz="2000" b="1" kern="1200" dirty="0" err="1">
                <a:solidFill>
                  <a:srgbClr val="3AB493"/>
                </a:solidFill>
                <a:latin typeface="Calibri Light" pitchFamily="34" charset="0"/>
                <a:ea typeface="Calibri Light" pitchFamily="34" charset="-122"/>
                <a:cs typeface="Calibri Light" pitchFamily="34" charset="-120"/>
              </a:rPr>
              <a:t>intervento</a:t>
            </a:r>
            <a:r>
              <a:rPr lang="en-US" sz="2000" b="1" kern="1200" dirty="0">
                <a:solidFill>
                  <a:srgbClr val="3AB493"/>
                </a:solidFill>
                <a:latin typeface="Calibri Light" pitchFamily="34" charset="0"/>
                <a:ea typeface="Calibri Light" pitchFamily="34" charset="-122"/>
                <a:cs typeface="Calibri Light" pitchFamily="34" charset="-120"/>
              </a:rPr>
              <a:t> </a:t>
            </a:r>
            <a:r>
              <a:rPr lang="en-US" sz="2000" b="1" kern="1200" dirty="0" err="1">
                <a:solidFill>
                  <a:srgbClr val="3AB493"/>
                </a:solidFill>
                <a:latin typeface="Calibri Light" pitchFamily="34" charset="0"/>
                <a:ea typeface="Calibri Light" pitchFamily="34" charset="-122"/>
                <a:cs typeface="Calibri Light" pitchFamily="34" charset="-120"/>
              </a:rPr>
              <a:t>esterno</a:t>
            </a: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BC5ECD1D-8EF1-C5FD-CE9C-6E2478C52C43}"/>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 xmlns:ma14="http://schemas.microsoft.com/office/mac/drawingml/2011/main"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5" name="Shape 0">
            <a:extLst>
              <a:ext uri="{FF2B5EF4-FFF2-40B4-BE49-F238E27FC236}">
                <a16:creationId xmlns:a16="http://schemas.microsoft.com/office/drawing/2014/main" id="{1E24DF7A-4642-9814-1F5D-9A83C9E2BC6D}"/>
              </a:ext>
            </a:extLst>
          </p:cNvPr>
          <p:cNvSpPr/>
          <p:nvPr/>
        </p:nvSpPr>
        <p:spPr>
          <a:xfrm>
            <a:off x="164384" y="123290"/>
            <a:ext cx="626191" cy="533935"/>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III.</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
        <p:nvSpPr>
          <p:cNvPr id="6" name="ZoneTexte 5">
            <a:extLst>
              <a:ext uri="{FF2B5EF4-FFF2-40B4-BE49-F238E27FC236}">
                <a16:creationId xmlns:a16="http://schemas.microsoft.com/office/drawing/2014/main" id="{40C021E9-9879-AF1D-EA4C-7519A8BA4F10}"/>
              </a:ext>
            </a:extLst>
          </p:cNvPr>
          <p:cNvSpPr txBox="1"/>
          <p:nvPr/>
        </p:nvSpPr>
        <p:spPr>
          <a:xfrm>
            <a:off x="348359" y="1197438"/>
            <a:ext cx="4470222" cy="2677656"/>
          </a:xfrm>
          <a:prstGeom prst="rect">
            <a:avLst/>
          </a:prstGeom>
          <a:noFill/>
        </p:spPr>
        <p:txBody>
          <a:bodyPr wrap="square">
            <a:spAutoFit/>
          </a:bodyPr>
          <a:lstStyle/>
          <a:p>
            <a:pPr indent="0" algn="l" rtl="0"/>
            <a:r>
              <a:rPr lang="fr-FR" sz="2400" b="1" i="1" dirty="0">
                <a:solidFill>
                  <a:srgbClr val="000000"/>
                </a:solidFill>
                <a:effectLst/>
                <a:latin typeface="+mj-lt"/>
              </a:rPr>
              <a:t>Ludovic Drapier, Région Grand Est</a:t>
            </a:r>
            <a:endParaRPr lang="fr-FR" sz="2400" b="1" i="1" dirty="0">
              <a:effectLst/>
              <a:latin typeface="+mj-lt"/>
            </a:endParaRPr>
          </a:p>
          <a:p>
            <a:pPr indent="0" algn="l" rtl="0"/>
            <a:r>
              <a:rPr lang="fr-FR" sz="1800" dirty="0">
                <a:solidFill>
                  <a:srgbClr val="212121"/>
                </a:solidFill>
                <a:latin typeface="+mj-lt"/>
              </a:rPr>
              <a:t>P</a:t>
            </a:r>
            <a:r>
              <a:rPr lang="fr-FR" sz="1800" b="0" i="0" dirty="0">
                <a:solidFill>
                  <a:srgbClr val="212121"/>
                </a:solidFill>
                <a:effectLst/>
                <a:latin typeface="+mj-lt"/>
              </a:rPr>
              <a:t>rojet </a:t>
            </a:r>
            <a:r>
              <a:rPr lang="fr-FR" sz="1800" b="0" i="0" dirty="0">
                <a:solidFill>
                  <a:srgbClr val="212121"/>
                </a:solidFill>
                <a:effectLst/>
                <a:latin typeface="+mj-lt"/>
                <a:hlinkClick r:id="rId3"/>
              </a:rPr>
              <a:t>Start in Mountains </a:t>
            </a:r>
            <a:r>
              <a:rPr lang="fr-FR" sz="1800" b="0" i="0" dirty="0">
                <a:solidFill>
                  <a:srgbClr val="212121"/>
                </a:solidFill>
                <a:effectLst/>
                <a:latin typeface="+mj-lt"/>
              </a:rPr>
              <a:t>– Interreg Europe</a:t>
            </a:r>
          </a:p>
          <a:p>
            <a:pPr indent="0" algn="l" rtl="0"/>
            <a:endParaRPr lang="fr-FR" sz="1800" dirty="0">
              <a:solidFill>
                <a:srgbClr val="212121"/>
              </a:solidFill>
              <a:latin typeface="+mj-lt"/>
            </a:endParaRPr>
          </a:p>
          <a:p>
            <a:pPr indent="0" algn="l" rtl="0"/>
            <a:r>
              <a:rPr lang="fr-FR" sz="1800" dirty="0">
                <a:solidFill>
                  <a:srgbClr val="E0218A"/>
                </a:solidFill>
                <a:latin typeface="+mj-lt"/>
              </a:rPr>
              <a:t>« Un nouveau projet pour booster l’innovation en montagne »</a:t>
            </a:r>
          </a:p>
          <a:p>
            <a:pPr indent="0" algn="l" rtl="0"/>
            <a:r>
              <a:rPr lang="fr-FR" sz="1800" dirty="0">
                <a:solidFill>
                  <a:srgbClr val="3AB493"/>
                </a:solidFill>
                <a:latin typeface="+mj-lt"/>
              </a:rPr>
              <a:t>« Un </a:t>
            </a:r>
            <a:r>
              <a:rPr lang="fr-FR" sz="1800" dirty="0" err="1">
                <a:solidFill>
                  <a:srgbClr val="3AB493"/>
                </a:solidFill>
                <a:latin typeface="+mj-lt"/>
              </a:rPr>
              <a:t>nuovo</a:t>
            </a:r>
            <a:r>
              <a:rPr lang="fr-FR" sz="1800" dirty="0">
                <a:solidFill>
                  <a:srgbClr val="3AB493"/>
                </a:solidFill>
                <a:latin typeface="+mj-lt"/>
              </a:rPr>
              <a:t> </a:t>
            </a:r>
            <a:r>
              <a:rPr lang="fr-FR" sz="1800" dirty="0" err="1">
                <a:solidFill>
                  <a:srgbClr val="3AB493"/>
                </a:solidFill>
                <a:latin typeface="+mj-lt"/>
              </a:rPr>
              <a:t>progetto</a:t>
            </a:r>
            <a:r>
              <a:rPr lang="fr-FR" sz="1800" dirty="0">
                <a:solidFill>
                  <a:srgbClr val="3AB493"/>
                </a:solidFill>
                <a:latin typeface="+mj-lt"/>
              </a:rPr>
              <a:t> per </a:t>
            </a:r>
            <a:r>
              <a:rPr lang="fr-FR" sz="1800" dirty="0" err="1">
                <a:solidFill>
                  <a:srgbClr val="3AB493"/>
                </a:solidFill>
                <a:latin typeface="+mj-lt"/>
              </a:rPr>
              <a:t>dare</a:t>
            </a:r>
            <a:r>
              <a:rPr lang="fr-FR" sz="1800" dirty="0">
                <a:solidFill>
                  <a:srgbClr val="3AB493"/>
                </a:solidFill>
                <a:latin typeface="+mj-lt"/>
              </a:rPr>
              <a:t> </a:t>
            </a:r>
            <a:r>
              <a:rPr lang="fr-FR" sz="1800" dirty="0" err="1">
                <a:solidFill>
                  <a:srgbClr val="3AB493"/>
                </a:solidFill>
                <a:latin typeface="+mj-lt"/>
              </a:rPr>
              <a:t>slancio</a:t>
            </a:r>
            <a:r>
              <a:rPr lang="fr-FR" sz="1800" dirty="0">
                <a:solidFill>
                  <a:srgbClr val="3AB493"/>
                </a:solidFill>
                <a:latin typeface="+mj-lt"/>
              </a:rPr>
              <a:t> </a:t>
            </a:r>
            <a:r>
              <a:rPr lang="fr-FR" sz="1800" dirty="0" err="1">
                <a:solidFill>
                  <a:srgbClr val="3AB493"/>
                </a:solidFill>
                <a:latin typeface="+mj-lt"/>
              </a:rPr>
              <a:t>all’innovazione</a:t>
            </a:r>
            <a:r>
              <a:rPr lang="fr-FR" sz="1800" dirty="0">
                <a:solidFill>
                  <a:srgbClr val="3AB493"/>
                </a:solidFill>
                <a:latin typeface="+mj-lt"/>
              </a:rPr>
              <a:t> in </a:t>
            </a:r>
            <a:r>
              <a:rPr lang="fr-FR" sz="1800" dirty="0" err="1">
                <a:solidFill>
                  <a:srgbClr val="3AB493"/>
                </a:solidFill>
                <a:latin typeface="+mj-lt"/>
              </a:rPr>
              <a:t>montagna</a:t>
            </a:r>
            <a:r>
              <a:rPr lang="fr-FR" sz="1800" dirty="0">
                <a:solidFill>
                  <a:srgbClr val="3AB493"/>
                </a:solidFill>
                <a:latin typeface="+mj-lt"/>
              </a:rPr>
              <a:t>»</a:t>
            </a:r>
          </a:p>
          <a:p>
            <a:pPr indent="0" algn="l" rtl="0"/>
            <a:endParaRPr lang="fr-FR" sz="1800" dirty="0">
              <a:solidFill>
                <a:srgbClr val="212121"/>
              </a:solidFill>
              <a:latin typeface="+mj-lt"/>
            </a:endParaRPr>
          </a:p>
          <a:p>
            <a:pPr indent="0" algn="l" rtl="0"/>
            <a:endParaRPr lang="fr-FR" sz="1800" dirty="0">
              <a:solidFill>
                <a:srgbClr val="212121"/>
              </a:solidFill>
              <a:latin typeface="+mj-lt"/>
            </a:endParaRPr>
          </a:p>
        </p:txBody>
      </p:sp>
      <p:pic>
        <p:nvPicPr>
          <p:cNvPr id="11" name="Image 10" descr="A young business owner is fixing one of her client's bikes">
            <a:extLst>
              <a:ext uri="{FF2B5EF4-FFF2-40B4-BE49-F238E27FC236}">
                <a16:creationId xmlns:a16="http://schemas.microsoft.com/office/drawing/2014/main" id="{BFE5489E-5AAC-DF8D-8DD9-A3B19080CF4C}"/>
              </a:ext>
            </a:extLst>
          </p:cNvPr>
          <p:cNvPicPr>
            <a:picLocks noChangeAspect="1"/>
          </p:cNvPicPr>
          <p:nvPr/>
        </p:nvPicPr>
        <p:blipFill>
          <a:blip r:embed="rId4"/>
          <a:stretch>
            <a:fillRect/>
          </a:stretch>
        </p:blipFill>
        <p:spPr>
          <a:xfrm>
            <a:off x="4916027" y="987272"/>
            <a:ext cx="3879615" cy="2917004"/>
          </a:xfrm>
          <a:prstGeom prst="rect">
            <a:avLst/>
          </a:prstGeom>
        </p:spPr>
      </p:pic>
      <p:sp>
        <p:nvSpPr>
          <p:cNvPr id="12" name="Text 5">
            <a:extLst>
              <a:ext uri="{FF2B5EF4-FFF2-40B4-BE49-F238E27FC236}">
                <a16:creationId xmlns:a16="http://schemas.microsoft.com/office/drawing/2014/main" id="{9300CFCC-78F6-80B9-FAF0-357BC434A363}"/>
              </a:ext>
            </a:extLst>
          </p:cNvPr>
          <p:cNvSpPr/>
          <p:nvPr/>
        </p:nvSpPr>
        <p:spPr>
          <a:xfrm>
            <a:off x="5609690" y="4920987"/>
            <a:ext cx="5879900" cy="253001"/>
          </a:xfrm>
          <a:prstGeom prst="rect">
            <a:avLst/>
          </a:prstGeom>
          <a:noFill/>
          <a:ln/>
        </p:spPr>
        <p:txBody>
          <a:bodyPr wrap="square" lIns="0" tIns="0" rIns="0" bIns="0" rtlCol="0" anchor="ctr"/>
          <a:lstStyle/>
          <a:p>
            <a:pPr lvl="0">
              <a:buClrTx/>
              <a:defRPr/>
            </a:pPr>
            <a:r>
              <a:rPr lang="en-US" sz="1200" i="1" kern="1200" dirty="0">
                <a:solidFill>
                  <a:schemeClr val="bg1">
                    <a:lumMod val="65000"/>
                  </a:schemeClr>
                </a:solidFill>
                <a:latin typeface="Calibri" pitchFamily="34" charset="0"/>
                <a:ea typeface="+mn-ea"/>
                <a:cs typeface="Calibri" pitchFamily="34" charset="-120"/>
              </a:rPr>
              <a:t>© : Start in Mountains Interreg Europe</a:t>
            </a:r>
            <a:endParaRPr kumimoji="0" lang="en-US" sz="1000" i="1" u="none" strike="noStrike" kern="1200" cap="none" spc="0" normalizeH="0" baseline="0" noProof="0" dirty="0">
              <a:ln>
                <a:noFill/>
              </a:ln>
              <a:solidFill>
                <a:schemeClr val="bg1">
                  <a:lumMod val="65000"/>
                </a:schemeClr>
              </a:solidFill>
              <a:effectLst/>
              <a:uLnTx/>
              <a:uFillTx/>
              <a:latin typeface="+mn-lt"/>
              <a:ea typeface="+mn-ea"/>
              <a:cs typeface="+mn-cs"/>
            </a:endParaRPr>
          </a:p>
        </p:txBody>
      </p:sp>
      <p:pic>
        <p:nvPicPr>
          <p:cNvPr id="13" name="Graphique 12" descr="Home">
            <a:extLst>
              <a:ext uri="{FF2B5EF4-FFF2-40B4-BE49-F238E27FC236}">
                <a16:creationId xmlns:a16="http://schemas.microsoft.com/office/drawing/2014/main" id="{A34F45D5-C650-3B05-1FC1-AF5FAB4D190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472194" y="4030776"/>
            <a:ext cx="2946400" cy="419100"/>
          </a:xfrm>
          <a:prstGeom prst="rect">
            <a:avLst/>
          </a:prstGeom>
        </p:spPr>
      </p:pic>
    </p:spTree>
    <p:extLst>
      <p:ext uri="{BB962C8B-B14F-4D97-AF65-F5344CB8AC3E}">
        <p14:creationId xmlns:p14="http://schemas.microsoft.com/office/powerpoint/2010/main" val="3898584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60786812-C338-59C1-70CC-D125F797B7A1}"/>
            </a:ext>
          </a:extLst>
        </p:cNvPr>
        <p:cNvGrpSpPr/>
        <p:nvPr/>
      </p:nvGrpSpPr>
      <p:grpSpPr>
        <a:xfrm>
          <a:off x="0" y="0"/>
          <a:ext cx="0" cy="0"/>
          <a:chOff x="0" y="0"/>
          <a:chExt cx="0" cy="0"/>
        </a:xfrm>
      </p:grpSpPr>
      <p:sp>
        <p:nvSpPr>
          <p:cNvPr id="5" name="Google Shape;210;g106ce52c137_0_73">
            <a:extLst>
              <a:ext uri="{FF2B5EF4-FFF2-40B4-BE49-F238E27FC236}">
                <a16:creationId xmlns:a16="http://schemas.microsoft.com/office/drawing/2014/main" id="{61DBC88A-0695-54E4-A13F-88C2BC921410}"/>
              </a:ext>
            </a:extLst>
          </p:cNvPr>
          <p:cNvSpPr txBox="1">
            <a:spLocks noGrp="1"/>
          </p:cNvSpPr>
          <p:nvPr>
            <p:ph type="sldNum" idx="4294967295"/>
          </p:nvPr>
        </p:nvSpPr>
        <p:spPr>
          <a:xfrm>
            <a:off x="8460121" y="4629873"/>
            <a:ext cx="363673" cy="273825"/>
          </a:xfrm>
          <a:prstGeom prst="rect">
            <a:avLst/>
          </a:prstGeom>
          <a:noFill/>
          <a:ln>
            <a:noFill/>
          </a:ln>
        </p:spPr>
        <p:txBody>
          <a:bodyPr spcFirstLastPara="1" wrap="square" lIns="0" tIns="0" rIns="0" bIns="27000" anchor="b" anchorCtr="0">
            <a:noAutofit/>
          </a:bodyPr>
          <a:lstStyle>
            <a:lvl1pPr algn="r">
              <a:defRPr/>
            </a:lvl1pPr>
          </a:lstStyle>
          <a:p>
            <a:pPr>
              <a:buClr>
                <a:srgbClr val="898989"/>
              </a:buClr>
              <a:buSzPts val="1200"/>
              <a:buFont typeface="Arial"/>
              <a:buNone/>
            </a:pPr>
            <a:fld id="{00000000-1234-1234-1234-123412341234}" type="slidenum">
              <a:rPr lang="fr-FR" sz="900">
                <a:solidFill>
                  <a:srgbClr val="929E9E"/>
                </a:solidFill>
                <a:ea typeface="Calibri"/>
                <a:cs typeface="Calibri"/>
                <a:sym typeface="Calibri"/>
              </a:rPr>
              <a:pPr>
                <a:buClr>
                  <a:srgbClr val="898989"/>
                </a:buClr>
                <a:buSzPts val="1200"/>
                <a:buFont typeface="Arial"/>
                <a:buNone/>
              </a:pPr>
              <a:t>4</a:t>
            </a:fld>
            <a:endParaRPr lang="fr-FR" sz="900">
              <a:solidFill>
                <a:srgbClr val="929E9E"/>
              </a:solidFill>
              <a:ea typeface="Calibri"/>
              <a:cs typeface="Calibri"/>
              <a:sym typeface="Calibri"/>
            </a:endParaRPr>
          </a:p>
        </p:txBody>
      </p:sp>
      <p:sp>
        <p:nvSpPr>
          <p:cNvPr id="6" name="Google Shape;131;g106ce52c137_0_1">
            <a:extLst>
              <a:ext uri="{FF2B5EF4-FFF2-40B4-BE49-F238E27FC236}">
                <a16:creationId xmlns:a16="http://schemas.microsoft.com/office/drawing/2014/main" id="{AFAE10BA-C63F-84C7-3881-4D5254889A98}"/>
              </a:ext>
            </a:extLst>
          </p:cNvPr>
          <p:cNvSpPr txBox="1"/>
          <p:nvPr/>
        </p:nvSpPr>
        <p:spPr>
          <a:xfrm>
            <a:off x="1071948" y="57696"/>
            <a:ext cx="7490878" cy="1107965"/>
          </a:xfrm>
          <a:prstGeom prst="rect">
            <a:avLst/>
          </a:prstGeom>
          <a:noFill/>
          <a:ln>
            <a:noFill/>
          </a:ln>
        </p:spPr>
        <p:txBody>
          <a:bodyPr spcFirstLastPara="1" wrap="square" lIns="68569" tIns="34275" rIns="68569" bIns="34275" anchor="t" anchorCtr="0">
            <a:spAutoFit/>
          </a:bodyPr>
          <a:lstStyle/>
          <a:p>
            <a:pPr>
              <a:buClr>
                <a:srgbClr val="550505"/>
              </a:buClr>
              <a:buSzPts val="7560"/>
            </a:pPr>
            <a:r>
              <a:rPr lang="fr-FR" sz="3375" dirty="0">
                <a:solidFill>
                  <a:srgbClr val="E0218A"/>
                </a:solidFill>
                <a:latin typeface="+mj-lt"/>
              </a:rPr>
              <a:t>Introduction de l’Autorité de gestion</a:t>
            </a:r>
          </a:p>
          <a:p>
            <a:pPr>
              <a:buClr>
                <a:srgbClr val="550505"/>
              </a:buClr>
              <a:buSzPts val="7560"/>
            </a:pPr>
            <a:r>
              <a:rPr lang="fr-FR" sz="3375" dirty="0" err="1">
                <a:solidFill>
                  <a:srgbClr val="3AB493"/>
                </a:solidFill>
                <a:latin typeface="+mj-lt"/>
              </a:rPr>
              <a:t>Introduzione</a:t>
            </a:r>
            <a:r>
              <a:rPr lang="fr-FR" sz="3375" dirty="0">
                <a:solidFill>
                  <a:srgbClr val="3AB493"/>
                </a:solidFill>
                <a:latin typeface="+mj-lt"/>
              </a:rPr>
              <a:t> </a:t>
            </a:r>
            <a:r>
              <a:rPr lang="fr-FR" sz="3375" dirty="0" err="1">
                <a:solidFill>
                  <a:srgbClr val="3AB493"/>
                </a:solidFill>
                <a:latin typeface="+mj-lt"/>
              </a:rPr>
              <a:t>dell’Autorità</a:t>
            </a:r>
            <a:r>
              <a:rPr lang="fr-FR" sz="3375" dirty="0">
                <a:solidFill>
                  <a:srgbClr val="3AB493"/>
                </a:solidFill>
                <a:latin typeface="+mj-lt"/>
              </a:rPr>
              <a:t> di </a:t>
            </a:r>
            <a:r>
              <a:rPr lang="fr-FR" sz="3375" dirty="0" err="1">
                <a:solidFill>
                  <a:srgbClr val="3AB493"/>
                </a:solidFill>
                <a:latin typeface="+mj-lt"/>
              </a:rPr>
              <a:t>gestione</a:t>
            </a:r>
            <a:endParaRPr sz="3375" dirty="0">
              <a:solidFill>
                <a:srgbClr val="3AB493"/>
              </a:solidFill>
              <a:latin typeface="+mj-lt"/>
            </a:endParaRPr>
          </a:p>
        </p:txBody>
      </p:sp>
      <p:sp>
        <p:nvSpPr>
          <p:cNvPr id="9" name="Rectangle 6">
            <a:extLst>
              <a:ext uri="{FF2B5EF4-FFF2-40B4-BE49-F238E27FC236}">
                <a16:creationId xmlns:a16="http://schemas.microsoft.com/office/drawing/2014/main" id="{52C45440-C355-CF38-33A3-2496C0B59D43}"/>
              </a:ext>
            </a:extLst>
          </p:cNvPr>
          <p:cNvSpPr>
            <a:spLocks noChangeArrowheads="1"/>
          </p:cNvSpPr>
          <p:nvPr/>
        </p:nvSpPr>
        <p:spPr bwMode="auto">
          <a:xfrm>
            <a:off x="5025224" y="284584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 name="ZoneTexte 1">
            <a:extLst>
              <a:ext uri="{FF2B5EF4-FFF2-40B4-BE49-F238E27FC236}">
                <a16:creationId xmlns:a16="http://schemas.microsoft.com/office/drawing/2014/main" id="{2D5B8CB0-7DD6-00F0-C6C9-CC09C08A7AD9}"/>
              </a:ext>
            </a:extLst>
          </p:cNvPr>
          <p:cNvSpPr txBox="1"/>
          <p:nvPr/>
        </p:nvSpPr>
        <p:spPr>
          <a:xfrm>
            <a:off x="272931" y="3725201"/>
            <a:ext cx="8871069" cy="584775"/>
          </a:xfrm>
          <a:prstGeom prst="rect">
            <a:avLst/>
          </a:prstGeom>
          <a:noFill/>
        </p:spPr>
        <p:txBody>
          <a:bodyPr wrap="square">
            <a:spAutoFit/>
          </a:bodyPr>
          <a:lstStyle/>
          <a:p>
            <a:pPr algn="ctr"/>
            <a:r>
              <a:rPr lang="fr-FR" sz="1600" i="1" dirty="0">
                <a:solidFill>
                  <a:srgbClr val="FF3399"/>
                </a:solidFill>
                <a:latin typeface="Calibri Light" panose="020F0302020204030204" pitchFamily="34" charset="0"/>
                <a:cs typeface="Calibri Light" panose="020F0302020204030204" pitchFamily="34" charset="0"/>
              </a:rPr>
              <a:t>Nous vous souhaitons un </a:t>
            </a:r>
            <a:r>
              <a:rPr lang="fr-FR" sz="1600" i="1" dirty="0">
                <a:solidFill>
                  <a:srgbClr val="FF3399"/>
                </a:solidFill>
                <a:latin typeface="Calibri Light" panose="020F0302020204030204" pitchFamily="34" charset="0"/>
                <a:ea typeface="ＭＳ Ｐゴシック" panose="020B0600070205080204" pitchFamily="34" charset="-128"/>
                <a:cs typeface="Calibri Light" panose="020F0302020204030204" pitchFamily="34" charset="0"/>
              </a:rPr>
              <a:t>excellent</a:t>
            </a:r>
            <a:r>
              <a:rPr lang="fr-FR" sz="1600" i="1" dirty="0">
                <a:solidFill>
                  <a:srgbClr val="FF3399"/>
                </a:solidFill>
                <a:latin typeface="Calibri Light" panose="020F0302020204030204" pitchFamily="34" charset="0"/>
                <a:cs typeface="Calibri Light" panose="020F0302020204030204" pitchFamily="34" charset="0"/>
              </a:rPr>
              <a:t> moment d’échange et de réflexion collective !</a:t>
            </a:r>
          </a:p>
          <a:p>
            <a:pPr algn="ctr"/>
            <a:r>
              <a:rPr lang="fr-FR" sz="1600" b="1" i="1" dirty="0">
                <a:solidFill>
                  <a:srgbClr val="3AB493"/>
                </a:solidFill>
                <a:latin typeface="+mj-lt"/>
              </a:rPr>
              <a:t>Vi </a:t>
            </a:r>
            <a:r>
              <a:rPr lang="fr-FR" sz="1600" b="1" i="1" dirty="0" err="1">
                <a:solidFill>
                  <a:srgbClr val="3AB493"/>
                </a:solidFill>
                <a:latin typeface="+mj-lt"/>
              </a:rPr>
              <a:t>auguriamo</a:t>
            </a:r>
            <a:r>
              <a:rPr lang="fr-FR" sz="1600" b="1" i="1" dirty="0">
                <a:solidFill>
                  <a:srgbClr val="3AB493"/>
                </a:solidFill>
                <a:latin typeface="+mj-lt"/>
              </a:rPr>
              <a:t> un </a:t>
            </a:r>
            <a:r>
              <a:rPr lang="fr-FR" sz="1600" b="1" i="1" dirty="0" err="1">
                <a:solidFill>
                  <a:srgbClr val="3AB493"/>
                </a:solidFill>
                <a:latin typeface="+mj-lt"/>
              </a:rPr>
              <a:t>ottimo</a:t>
            </a:r>
            <a:r>
              <a:rPr lang="fr-FR" sz="1600" b="1" i="1" dirty="0">
                <a:solidFill>
                  <a:srgbClr val="3AB493"/>
                </a:solidFill>
                <a:latin typeface="+mj-lt"/>
              </a:rPr>
              <a:t> </a:t>
            </a:r>
            <a:r>
              <a:rPr lang="fr-FR" sz="1600" b="1" i="1" dirty="0" err="1">
                <a:solidFill>
                  <a:srgbClr val="3AB493"/>
                </a:solidFill>
                <a:latin typeface="+mj-lt"/>
              </a:rPr>
              <a:t>momento</a:t>
            </a:r>
            <a:r>
              <a:rPr lang="fr-FR" sz="1600" b="1" i="1" dirty="0">
                <a:solidFill>
                  <a:srgbClr val="3AB493"/>
                </a:solidFill>
                <a:latin typeface="+mj-lt"/>
              </a:rPr>
              <a:t> di </a:t>
            </a:r>
            <a:r>
              <a:rPr lang="fr-FR" sz="1600" b="1" i="1" dirty="0" err="1">
                <a:solidFill>
                  <a:srgbClr val="3AB493"/>
                </a:solidFill>
                <a:latin typeface="+mj-lt"/>
              </a:rPr>
              <a:t>scambio</a:t>
            </a:r>
            <a:r>
              <a:rPr lang="fr-FR" sz="1600" b="1" i="1" dirty="0">
                <a:solidFill>
                  <a:srgbClr val="3AB493"/>
                </a:solidFill>
                <a:latin typeface="+mj-lt"/>
              </a:rPr>
              <a:t> e di </a:t>
            </a:r>
            <a:r>
              <a:rPr lang="fr-FR" sz="1600" b="1" i="1" dirty="0" err="1">
                <a:solidFill>
                  <a:srgbClr val="3AB493"/>
                </a:solidFill>
                <a:latin typeface="+mj-lt"/>
              </a:rPr>
              <a:t>riflessione</a:t>
            </a:r>
            <a:r>
              <a:rPr lang="fr-FR" sz="1600" b="1" i="1" dirty="0">
                <a:solidFill>
                  <a:srgbClr val="3AB493"/>
                </a:solidFill>
                <a:latin typeface="+mj-lt"/>
              </a:rPr>
              <a:t> </a:t>
            </a:r>
            <a:r>
              <a:rPr lang="fr-FR" sz="1600" b="1" i="1" dirty="0" err="1">
                <a:solidFill>
                  <a:srgbClr val="3AB493"/>
                </a:solidFill>
                <a:latin typeface="+mj-lt"/>
              </a:rPr>
              <a:t>collettiva</a:t>
            </a:r>
            <a:r>
              <a:rPr lang="fr-FR" sz="1600" b="1" i="1" dirty="0">
                <a:solidFill>
                  <a:srgbClr val="3AB493"/>
                </a:solidFill>
                <a:latin typeface="+mj-lt"/>
              </a:rPr>
              <a:t>!</a:t>
            </a:r>
          </a:p>
        </p:txBody>
      </p:sp>
      <p:sp>
        <p:nvSpPr>
          <p:cNvPr id="7" name="ZoneTexte 6">
            <a:extLst>
              <a:ext uri="{FF2B5EF4-FFF2-40B4-BE49-F238E27FC236}">
                <a16:creationId xmlns:a16="http://schemas.microsoft.com/office/drawing/2014/main" id="{7305B7C2-70B4-329C-E2DF-00E8DC5D6238}"/>
              </a:ext>
            </a:extLst>
          </p:cNvPr>
          <p:cNvSpPr txBox="1"/>
          <p:nvPr/>
        </p:nvSpPr>
        <p:spPr>
          <a:xfrm>
            <a:off x="248106" y="1502306"/>
            <a:ext cx="4323894" cy="1600438"/>
          </a:xfrm>
          <a:prstGeom prst="rect">
            <a:avLst/>
          </a:prstGeom>
          <a:noFill/>
        </p:spPr>
        <p:txBody>
          <a:bodyPr wrap="square" rtlCol="0">
            <a:spAutoFit/>
          </a:bodyPr>
          <a:lstStyle/>
          <a:p>
            <a:pPr algn="ctr"/>
            <a:r>
              <a:rPr lang="it-IT" altLang="fr-FR" b="1" dirty="0">
                <a:solidFill>
                  <a:srgbClr val="FF3399"/>
                </a:solidFill>
                <a:ea typeface="ＭＳ Ｐゴシック" panose="020B0600070205080204" pitchFamily="34" charset="-128"/>
                <a:cs typeface="Calibri Light" panose="020F0302020204030204" pitchFamily="34" charset="0"/>
              </a:rPr>
              <a:t>Atelier thématique 6</a:t>
            </a:r>
            <a:endParaRPr lang="it-IT" altLang="fr-FR" sz="900" dirty="0">
              <a:solidFill>
                <a:srgbClr val="FF3399"/>
              </a:solidFill>
              <a:latin typeface="+mn-lt"/>
              <a:ea typeface="ＭＳ Ｐゴシック" panose="020B0600070205080204" pitchFamily="34" charset="-128"/>
              <a:cs typeface="Calibri Light" panose="020F0302020204030204" pitchFamily="34" charset="0"/>
            </a:endParaRPr>
          </a:p>
          <a:p>
            <a:pPr marL="285750" indent="-285750" algn="just">
              <a:buFont typeface="Wingdings" panose="05000000000000000000" pitchFamily="2" charset="2"/>
              <a:buChar char="§"/>
            </a:pPr>
            <a:r>
              <a:rPr lang="fr-FR" alt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Objectif des ateliers : contribuer à la construction d’une véritable communauté ALCOTRA</a:t>
            </a:r>
          </a:p>
          <a:p>
            <a:pPr marL="285750" indent="-285750" algn="just">
              <a:buFont typeface="Wingdings" panose="05000000000000000000" pitchFamily="2" charset="2"/>
              <a:buChar char="§"/>
            </a:pPr>
            <a:r>
              <a:rPr lang="fr-FR" alt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Un cycle d’ateliers interactifs, constructifs et conviviaux</a:t>
            </a:r>
          </a:p>
          <a:p>
            <a:pPr algn="just"/>
            <a:endParaRPr lang="fr-FR" alt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endParaRPr>
          </a:p>
          <a:p>
            <a:pPr algn="just"/>
            <a:r>
              <a:rPr lang="fr-FR" alt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Boîte à outils : glossaire, podcast, articles de presse </a:t>
            </a:r>
          </a:p>
        </p:txBody>
      </p:sp>
      <p:sp>
        <p:nvSpPr>
          <p:cNvPr id="8" name="ZoneTexte 7">
            <a:extLst>
              <a:ext uri="{FF2B5EF4-FFF2-40B4-BE49-F238E27FC236}">
                <a16:creationId xmlns:a16="http://schemas.microsoft.com/office/drawing/2014/main" id="{2AEFDC58-DAB4-FF63-C7AE-5C7014665FC3}"/>
              </a:ext>
            </a:extLst>
          </p:cNvPr>
          <p:cNvSpPr txBox="1"/>
          <p:nvPr/>
        </p:nvSpPr>
        <p:spPr>
          <a:xfrm>
            <a:off x="4817387" y="1409973"/>
            <a:ext cx="4184724" cy="1631216"/>
          </a:xfrm>
          <a:prstGeom prst="rect">
            <a:avLst/>
          </a:prstGeom>
          <a:noFill/>
        </p:spPr>
        <p:txBody>
          <a:bodyPr wrap="square" rtlCol="0">
            <a:spAutoFit/>
          </a:bodyPr>
          <a:lstStyle/>
          <a:p>
            <a:pPr algn="ctr"/>
            <a:r>
              <a:rPr lang="it-IT" altLang="fr-FR" sz="1600" b="1" dirty="0">
                <a:solidFill>
                  <a:srgbClr val="3AB493"/>
                </a:solidFill>
                <a:latin typeface="+mn-lt"/>
                <a:ea typeface="ＭＳ Ｐゴシック" panose="020B0600070205080204" pitchFamily="34" charset="-128"/>
                <a:cs typeface="Calibri Light" panose="020F0302020204030204" pitchFamily="34" charset="0"/>
              </a:rPr>
              <a:t>Workshop tematico 6</a:t>
            </a:r>
            <a:endParaRPr lang="it-IT" altLang="fr-FR" sz="900" b="1" dirty="0">
              <a:solidFill>
                <a:srgbClr val="3AB493"/>
              </a:solidFill>
              <a:latin typeface="+mn-lt"/>
              <a:ea typeface="ＭＳ Ｐゴシック" panose="020B0600070205080204" pitchFamily="34" charset="-128"/>
              <a:cs typeface="Calibri Light" panose="020F0302020204030204" pitchFamily="34" charset="0"/>
            </a:endParaRPr>
          </a:p>
          <a:p>
            <a:pPr marL="171450" indent="-171450" algn="just">
              <a:buFont typeface="Wingdings" panose="05000000000000000000" pitchFamily="2" charset="2"/>
              <a:buChar char="§"/>
            </a:pPr>
            <a:r>
              <a:rPr lang="fr-FR" altLang="fr-FR" dirty="0" err="1">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Obiettivo</a:t>
            </a:r>
            <a:r>
              <a:rPr lang="fr-FR" alt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 dei workshops: </a:t>
            </a:r>
            <a:r>
              <a:rPr lang="it-IT"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contribuire alla costruzione di una vera e propria comunità ALCOTRA</a:t>
            </a:r>
            <a:endParaRPr 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endParaRPr>
          </a:p>
          <a:p>
            <a:pPr marL="171450" indent="-171450" algn="just">
              <a:buFont typeface="Wingdings" panose="05000000000000000000" pitchFamily="2" charset="2"/>
              <a:buChar char="§"/>
            </a:pPr>
            <a:r>
              <a:rPr lang="fr-FR" alt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Un </a:t>
            </a:r>
            <a:r>
              <a:rPr lang="fr-FR" altLang="fr-FR" dirty="0" err="1">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ciclo</a:t>
            </a:r>
            <a:r>
              <a:rPr lang="fr-FR" alt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 di workshops </a:t>
            </a:r>
            <a:r>
              <a:rPr lang="fr-FR" altLang="fr-FR" dirty="0" err="1">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interattivi</a:t>
            </a:r>
            <a:r>
              <a:rPr lang="fr-FR" alt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 </a:t>
            </a:r>
            <a:r>
              <a:rPr lang="fr-FR" altLang="fr-FR" dirty="0" err="1">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costruttivi</a:t>
            </a:r>
            <a:r>
              <a:rPr lang="fr-FR" alt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 e </a:t>
            </a:r>
            <a:r>
              <a:rPr lang="fr-FR" altLang="fr-FR" dirty="0" err="1">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conviviali</a:t>
            </a:r>
            <a:endParaRPr lang="fr-FR" alt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endParaRPr>
          </a:p>
          <a:p>
            <a:pPr algn="just"/>
            <a:endParaRPr lang="fr-FR" alt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endParaRPr>
          </a:p>
          <a:p>
            <a:pPr algn="just"/>
            <a:r>
              <a:rPr lang="it-IT" altLang="fr-FR" dirty="0">
                <a:solidFill>
                  <a:schemeClr val="tx1"/>
                </a:solidFill>
                <a:latin typeface="Calibri Light" panose="020F0302020204030204" pitchFamily="34" charset="0"/>
                <a:ea typeface="ＭＳ Ｐゴシック" panose="020B0600070205080204" pitchFamily="34" charset="-128"/>
                <a:cs typeface="Calibri Light" panose="020F0302020204030204" pitchFamily="34" charset="0"/>
              </a:rPr>
              <a:t>Strumenti utili : glossario, podcast, articoli di stampa</a:t>
            </a:r>
          </a:p>
        </p:txBody>
      </p:sp>
      <p:pic>
        <p:nvPicPr>
          <p:cNvPr id="10" name="Image 9">
            <a:extLst>
              <a:ext uri="{FF2B5EF4-FFF2-40B4-BE49-F238E27FC236}">
                <a16:creationId xmlns:a16="http://schemas.microsoft.com/office/drawing/2014/main" id="{1E5BE7CE-1940-314A-86E9-DC49EBC150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106" y="3523288"/>
            <a:ext cx="988603" cy="988603"/>
          </a:xfrm>
          <a:prstGeom prst="rect">
            <a:avLst/>
          </a:prstGeom>
        </p:spPr>
      </p:pic>
    </p:spTree>
    <p:extLst>
      <p:ext uri="{BB962C8B-B14F-4D97-AF65-F5344CB8AC3E}">
        <p14:creationId xmlns:p14="http://schemas.microsoft.com/office/powerpoint/2010/main" val="79390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A3AF0-F5FA-5852-4253-40F5D1D3F20C}"/>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38774B5A-5586-5C57-6479-CB0FE22B20BD}"/>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3">
            <a:extLst>
              <a:ext uri="{FF2B5EF4-FFF2-40B4-BE49-F238E27FC236}">
                <a16:creationId xmlns:a16="http://schemas.microsoft.com/office/drawing/2014/main" id="{87402337-FA5D-B622-67BB-1F60EAFEA852}"/>
              </a:ext>
            </a:extLst>
          </p:cNvPr>
          <p:cNvSpPr/>
          <p:nvPr/>
        </p:nvSpPr>
        <p:spPr>
          <a:xfrm>
            <a:off x="137160" y="1090553"/>
            <a:ext cx="3976100" cy="3614797"/>
          </a:xfrm>
          <a:prstGeom prst="roundRect">
            <a:avLst>
              <a:gd name="adj" fmla="val 2553"/>
            </a:avLst>
          </a:prstGeom>
          <a:solidFill>
            <a:srgbClr val="FCF3D6"/>
          </a:solidFill>
          <a:ln/>
        </p:spPr>
        <p:txBody>
          <a:bodyPr wrap="square" lIns="88900" tIns="88900" rIns="88900" bIns="88900" rtlCol="0" anchor="t"/>
          <a:lstStyle/>
          <a:p>
            <a:pPr algn="just">
              <a:lnSpc>
                <a:spcPct val="104000"/>
              </a:lnSpc>
              <a:buClrTx/>
              <a:defRPr/>
            </a:pP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Les enjeux liés aux nouveaux modèles économiques (bioéconomie, économie de la fonctionnalité et de la coopération, économie numérique, économie circulaire, innovation sociale, etc.) sont largement intégrés dans de nombreux programmes Interreg, au-delà d'ALCOTRA, mais avec des priorités qui varient selon les territoires concernés.</a:t>
            </a:r>
          </a:p>
          <a:p>
            <a:pPr algn="just">
              <a:lnSpc>
                <a:spcPct val="104000"/>
              </a:lnSpc>
              <a:buClrTx/>
              <a:defRPr/>
            </a:pPr>
            <a:endParaRPr lang="fr-FR" sz="1300" kern="1200" dirty="0">
              <a:solidFill>
                <a:srgbClr val="404040"/>
              </a:solidFill>
              <a:latin typeface="Calibri" pitchFamily="34" charset="0"/>
              <a:ea typeface="Calibri" pitchFamily="34" charset="-122"/>
              <a:cs typeface="Calibri" pitchFamily="34" charset="-120"/>
            </a:endParaRPr>
          </a:p>
          <a:p>
            <a:pPr algn="just">
              <a:lnSpc>
                <a:spcPct val="104000"/>
              </a:lnSpc>
              <a:buClrTx/>
              <a:defRPr/>
            </a:pP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ALCOTRA traite également ces enjeux, mais avec une approche fortement adaptée aux spécificités du territoire alpin franco-italien. Les projets portent plus particulièrement sur :</a:t>
            </a:r>
          </a:p>
          <a:p>
            <a:pPr marL="285750" indent="-285750" algn="just">
              <a:lnSpc>
                <a:spcPct val="104000"/>
              </a:lnSpc>
              <a:buClrTx/>
              <a:buFont typeface="Arial" panose="020B0604020202020204" pitchFamily="34" charset="0"/>
              <a:buChar char="•"/>
              <a:defRPr/>
            </a:pP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 valorisation des ressources de montagne ; </a:t>
            </a:r>
          </a:p>
          <a:p>
            <a:pPr marL="285750" indent="-285750" algn="just">
              <a:lnSpc>
                <a:spcPct val="104000"/>
              </a:lnSpc>
              <a:buClrTx/>
              <a:buFont typeface="Arial" panose="020B0604020202020204" pitchFamily="34" charset="0"/>
              <a:buChar char="•"/>
              <a:defRPr/>
            </a:pP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les filières agricoles et forestières ; </a:t>
            </a:r>
          </a:p>
          <a:p>
            <a:pPr marL="285750" indent="-285750" algn="just">
              <a:lnSpc>
                <a:spcPct val="104000"/>
              </a:lnSpc>
              <a:buClrTx/>
              <a:buFont typeface="Arial" panose="020B0604020202020204" pitchFamily="34" charset="0"/>
              <a:buChar char="•"/>
              <a:defRPr/>
            </a:pP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l'économie circulaire dans les vallées alpines ; </a:t>
            </a:r>
          </a:p>
          <a:p>
            <a:pPr marL="285750" indent="-285750" algn="just">
              <a:lnSpc>
                <a:spcPct val="104000"/>
              </a:lnSpc>
              <a:buClrTx/>
              <a:buFont typeface="Arial" panose="020B0604020202020204" pitchFamily="34" charset="0"/>
              <a:buChar char="•"/>
              <a:defRPr/>
            </a:pP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l'innovation des PME locales ; </a:t>
            </a:r>
          </a:p>
          <a:p>
            <a:pPr marL="285750" indent="-285750" algn="just">
              <a:lnSpc>
                <a:spcPct val="104000"/>
              </a:lnSpc>
              <a:buClrTx/>
              <a:buFont typeface="Arial" panose="020B0604020202020204" pitchFamily="34" charset="0"/>
              <a:buChar char="•"/>
              <a:defRPr/>
            </a:pP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la transition numérique des territoires ruraux.</a:t>
            </a:r>
          </a:p>
          <a:p>
            <a:pPr algn="just">
              <a:lnSpc>
                <a:spcPct val="104000"/>
              </a:lnSpc>
              <a:buClrTx/>
              <a:defRPr/>
            </a:pPr>
            <a:endParaRPr kumimoji="0" lang="fr-FR"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endParaRPr>
          </a:p>
        </p:txBody>
      </p:sp>
      <p:sp>
        <p:nvSpPr>
          <p:cNvPr id="6" name="Text 4">
            <a:extLst>
              <a:ext uri="{FF2B5EF4-FFF2-40B4-BE49-F238E27FC236}">
                <a16:creationId xmlns:a16="http://schemas.microsoft.com/office/drawing/2014/main" id="{A55CDE94-A628-281F-0AF3-C1D1290C79C0}"/>
              </a:ext>
            </a:extLst>
          </p:cNvPr>
          <p:cNvSpPr/>
          <p:nvPr/>
        </p:nvSpPr>
        <p:spPr>
          <a:xfrm>
            <a:off x="4572000" y="1090553"/>
            <a:ext cx="4150764" cy="3614796"/>
          </a:xfrm>
          <a:prstGeom prst="roundRect">
            <a:avLst>
              <a:gd name="adj" fmla="val 2553"/>
            </a:avLst>
          </a:prstGeom>
          <a:solidFill>
            <a:srgbClr val="E4F1DC"/>
          </a:solidFill>
          <a:ln/>
        </p:spPr>
        <p:txBody>
          <a:bodyPr wrap="square" lIns="88900" tIns="88900" rIns="88900" bIns="88900" rtlCol="0" anchor="t"/>
          <a:lstStyle/>
          <a:p>
            <a:pPr algn="just">
              <a:lnSpc>
                <a:spcPct val="104000"/>
              </a:lnSpc>
              <a:buClrTx/>
              <a:defRPr/>
            </a:pPr>
            <a:r>
              <a:rPr lang="it" sz="1300" kern="1200" dirty="0">
                <a:solidFill>
                  <a:srgbClr val="404040"/>
                </a:solidFill>
                <a:latin typeface="Calibri" pitchFamily="34" charset="0"/>
                <a:ea typeface="Calibri" pitchFamily="34" charset="-122"/>
                <a:cs typeface="Calibri" pitchFamily="34" charset="-120"/>
              </a:rPr>
              <a:t>Le sfide legate ai nuovi modelli economici (bioeconomia, economia funzionale e di cooperazione, economia digitale, economia circolare, innovazione sociale, ecc.) sono ampiamente integrate in molti programmi Interreg, oltre ad ALCOTRA, ma con priorità che variano a seconda dei territori interessati.</a:t>
            </a:r>
          </a:p>
          <a:p>
            <a:pPr algn="just">
              <a:lnSpc>
                <a:spcPct val="104000"/>
              </a:lnSpc>
              <a:buClrTx/>
              <a:defRPr/>
            </a:pPr>
            <a:endParaRPr lang="fr-FR" sz="1300" kern="1200" dirty="0">
              <a:solidFill>
                <a:srgbClr val="404040"/>
              </a:solidFill>
              <a:latin typeface="Calibri" pitchFamily="34" charset="0"/>
              <a:ea typeface="Calibri" pitchFamily="34" charset="-122"/>
              <a:cs typeface="Calibri" pitchFamily="34" charset="-120"/>
            </a:endParaRPr>
          </a:p>
          <a:p>
            <a:pPr algn="just">
              <a:lnSpc>
                <a:spcPct val="104000"/>
              </a:lnSpc>
              <a:buClrTx/>
              <a:defRPr/>
            </a:pPr>
            <a:r>
              <a:rPr lang="it" sz="1300" kern="1200" dirty="0">
                <a:solidFill>
                  <a:srgbClr val="404040"/>
                </a:solidFill>
                <a:latin typeface="Calibri" pitchFamily="34" charset="0"/>
                <a:ea typeface="Calibri" pitchFamily="34" charset="-122"/>
                <a:cs typeface="Calibri" pitchFamily="34" charset="-120"/>
              </a:rPr>
              <a:t>ALCOTRA affronta queste questioni, ma con un approccio fortemente adattato alle specifiche del territorio alpino franco-italiano. I progetti si concentrano più specificamente su:</a:t>
            </a:r>
          </a:p>
          <a:p>
            <a:pPr marL="285750" indent="-285750" algn="just">
              <a:lnSpc>
                <a:spcPct val="104000"/>
              </a:lnSpc>
              <a:buClrTx/>
              <a:buFont typeface="Arial" panose="020B0604020202020204" pitchFamily="34" charset="0"/>
              <a:buChar char="•"/>
              <a:defRPr/>
            </a:pPr>
            <a:r>
              <a:rPr lang="it" sz="1300" kern="1200" dirty="0">
                <a:solidFill>
                  <a:srgbClr val="404040"/>
                </a:solidFill>
                <a:latin typeface="Calibri" pitchFamily="34" charset="0"/>
                <a:ea typeface="Calibri" pitchFamily="34" charset="-122"/>
                <a:cs typeface="Calibri" pitchFamily="34" charset="-120"/>
              </a:rPr>
              <a:t>lo sviluppo delle risorse montane; </a:t>
            </a:r>
          </a:p>
          <a:p>
            <a:pPr marL="285750" indent="-285750" algn="just">
              <a:lnSpc>
                <a:spcPct val="104000"/>
              </a:lnSpc>
              <a:buClrTx/>
              <a:buFont typeface="Arial" panose="020B0604020202020204" pitchFamily="34" charset="0"/>
              <a:buChar char="•"/>
              <a:defRPr/>
            </a:pPr>
            <a:r>
              <a:rPr lang="it" sz="1300" kern="1200" dirty="0">
                <a:solidFill>
                  <a:srgbClr val="404040"/>
                </a:solidFill>
                <a:latin typeface="Calibri" pitchFamily="34" charset="0"/>
                <a:ea typeface="Calibri" pitchFamily="34" charset="-122"/>
                <a:cs typeface="Calibri" pitchFamily="34" charset="-120"/>
              </a:rPr>
              <a:t>settori agricolo e forestale; </a:t>
            </a:r>
          </a:p>
          <a:p>
            <a:pPr marL="285750" indent="-285750" algn="just">
              <a:lnSpc>
                <a:spcPct val="104000"/>
              </a:lnSpc>
              <a:buClrTx/>
              <a:buFont typeface="Arial" panose="020B0604020202020204" pitchFamily="34" charset="0"/>
              <a:buChar char="•"/>
              <a:defRPr/>
            </a:pPr>
            <a:r>
              <a:rPr lang="it" sz="1300" kern="1200" dirty="0">
                <a:solidFill>
                  <a:srgbClr val="404040"/>
                </a:solidFill>
                <a:latin typeface="Calibri" pitchFamily="34" charset="0"/>
                <a:ea typeface="Calibri" pitchFamily="34" charset="-122"/>
                <a:cs typeface="Calibri" pitchFamily="34" charset="-120"/>
              </a:rPr>
              <a:t>l'economia circolare nelle valli alpine; </a:t>
            </a:r>
          </a:p>
          <a:p>
            <a:pPr marL="285750" indent="-285750" algn="just">
              <a:lnSpc>
                <a:spcPct val="104000"/>
              </a:lnSpc>
              <a:buClrTx/>
              <a:buFont typeface="Arial" panose="020B0604020202020204" pitchFamily="34" charset="0"/>
              <a:buChar char="•"/>
              <a:defRPr/>
            </a:pPr>
            <a:r>
              <a:rPr lang="it" sz="1300" kern="1200" dirty="0">
                <a:solidFill>
                  <a:srgbClr val="404040"/>
                </a:solidFill>
                <a:latin typeface="Calibri" pitchFamily="34" charset="0"/>
                <a:ea typeface="Calibri" pitchFamily="34" charset="-122"/>
                <a:cs typeface="Calibri" pitchFamily="34" charset="-120"/>
              </a:rPr>
              <a:t>innovazione da parte delle PMI locali; </a:t>
            </a:r>
          </a:p>
          <a:p>
            <a:pPr marL="285750" indent="-285750" algn="just">
              <a:lnSpc>
                <a:spcPct val="104000"/>
              </a:lnSpc>
              <a:buClrTx/>
              <a:buFont typeface="Arial" panose="020B0604020202020204" pitchFamily="34" charset="0"/>
              <a:buChar char="•"/>
              <a:defRPr/>
            </a:pPr>
            <a:r>
              <a:rPr lang="it" sz="1300" kern="1200" dirty="0">
                <a:solidFill>
                  <a:srgbClr val="404040"/>
                </a:solidFill>
                <a:latin typeface="Calibri" pitchFamily="34" charset="0"/>
                <a:ea typeface="Calibri" pitchFamily="34" charset="-122"/>
                <a:cs typeface="Calibri" pitchFamily="34" charset="-120"/>
              </a:rPr>
              <a:t>la transizione digitale delle aree rurali.</a:t>
            </a:r>
          </a:p>
        </p:txBody>
      </p:sp>
      <p:sp>
        <p:nvSpPr>
          <p:cNvPr id="25" name="Slide Number Placeholder 0">
            <a:extLst>
              <a:ext uri="{FF2B5EF4-FFF2-40B4-BE49-F238E27FC236}">
                <a16:creationId xmlns:a16="http://schemas.microsoft.com/office/drawing/2014/main" id="{664E70AD-4A82-CA75-85B9-648F9C04C965}"/>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8" name="Text 2">
            <a:extLst>
              <a:ext uri="{FF2B5EF4-FFF2-40B4-BE49-F238E27FC236}">
                <a16:creationId xmlns:a16="http://schemas.microsoft.com/office/drawing/2014/main" id="{9BC821CC-BC57-C531-B7EB-2B4753B7B5E6}"/>
              </a:ext>
            </a:extLst>
          </p:cNvPr>
          <p:cNvSpPr/>
          <p:nvPr/>
        </p:nvSpPr>
        <p:spPr>
          <a:xfrm>
            <a:off x="933629" y="96012"/>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Quelle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prise</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en</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compte de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ces</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enjeux</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et nouveaux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modèles</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économiques</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par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d’autres</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programmes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européen</a:t>
            </a:r>
            <a:r>
              <a:rPr lang="en-US" sz="1800" b="1" kern="1200" dirty="0">
                <a:solidFill>
                  <a:srgbClr val="E0218A"/>
                </a:solidFill>
                <a:latin typeface="Calibri Light" pitchFamily="34" charset="0"/>
                <a:ea typeface="Calibri Light" pitchFamily="34" charset="-122"/>
                <a:cs typeface="Calibri Light" pitchFamily="34" charset="-120"/>
              </a:rPr>
              <a:t>s ?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Come saranno presi in considerazione queste sfide e i nuovi modelli economici da altri programmi europei? </a:t>
            </a:r>
          </a:p>
        </p:txBody>
      </p:sp>
      <p:sp>
        <p:nvSpPr>
          <p:cNvPr id="9" name="Shape 0">
            <a:extLst>
              <a:ext uri="{FF2B5EF4-FFF2-40B4-BE49-F238E27FC236}">
                <a16:creationId xmlns:a16="http://schemas.microsoft.com/office/drawing/2014/main" id="{A15C7441-0F5A-F89F-9019-684D801135C7}"/>
              </a:ext>
            </a:extLst>
          </p:cNvPr>
          <p:cNvSpPr/>
          <p:nvPr/>
        </p:nvSpPr>
        <p:spPr>
          <a:xfrm>
            <a:off x="164383" y="262942"/>
            <a:ext cx="540467" cy="489534"/>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IV.</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26360036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52285-61DA-18B6-4697-ECF206A81278}"/>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E0AE6408-B616-BF1F-12DD-A8772859B3F0}"/>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3">
            <a:extLst>
              <a:ext uri="{FF2B5EF4-FFF2-40B4-BE49-F238E27FC236}">
                <a16:creationId xmlns:a16="http://schemas.microsoft.com/office/drawing/2014/main" id="{6C945621-4E21-8E26-25BF-C5311A53E7BA}"/>
              </a:ext>
            </a:extLst>
          </p:cNvPr>
          <p:cNvSpPr/>
          <p:nvPr/>
        </p:nvSpPr>
        <p:spPr>
          <a:xfrm>
            <a:off x="164383" y="1241993"/>
            <a:ext cx="3976100" cy="2659513"/>
          </a:xfrm>
          <a:prstGeom prst="roundRect">
            <a:avLst>
              <a:gd name="adj" fmla="val 2553"/>
            </a:avLst>
          </a:prstGeom>
          <a:solidFill>
            <a:srgbClr val="FCF3D6"/>
          </a:solidFill>
          <a:ln/>
        </p:spPr>
        <p:txBody>
          <a:bodyPr wrap="square" lIns="88900" tIns="88900" rIns="88900" bIns="88900" rtlCol="0" anchor="t"/>
          <a:lstStyle/>
          <a:p>
            <a:pPr algn="just">
              <a:lnSpc>
                <a:spcPct val="104000"/>
              </a:lnSpc>
              <a:buClrTx/>
              <a:defRPr/>
            </a:pP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Le programme </a:t>
            </a:r>
            <a:r>
              <a:rPr kumimoji="0" lang="fr-FR" sz="13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Horizon Europe </a:t>
            </a: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fait des nouveaux modèles économiques l'un des principaux leviers de la compétitivité et de la transition écologique de l’UE. </a:t>
            </a:r>
          </a:p>
          <a:p>
            <a:pPr algn="just">
              <a:lnSpc>
                <a:spcPct val="104000"/>
              </a:lnSpc>
              <a:buClrTx/>
              <a:defRPr/>
            </a:pPr>
            <a:endPar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endParaRPr>
          </a:p>
          <a:p>
            <a:pPr algn="just">
              <a:lnSpc>
                <a:spcPct val="104000"/>
              </a:lnSpc>
              <a:buClrTx/>
              <a:defRPr/>
            </a:pP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Horizon Europe finance la recherche, l'innovation, les démonstrateurs industriels et le développement de nouvelles chaînes de valeur.</a:t>
            </a:r>
          </a:p>
          <a:p>
            <a:pPr algn="just">
              <a:lnSpc>
                <a:spcPct val="104000"/>
              </a:lnSpc>
              <a:buClrTx/>
              <a:defRPr/>
            </a:pPr>
            <a:endPar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endParaRPr>
          </a:p>
          <a:p>
            <a:pPr algn="just">
              <a:lnSpc>
                <a:spcPct val="104000"/>
              </a:lnSpc>
              <a:buClrTx/>
              <a:defRPr/>
            </a:pPr>
            <a:r>
              <a:rPr kumimoji="0" lang="fr-FR" sz="13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Les enjeux de l'économie circulaire, de la bioéconomie, de l'économie numérique ou encore de l'innovation des modèles d'affaires sont traités de manière transversale dans plusieurs clusters du programme.</a:t>
            </a:r>
          </a:p>
        </p:txBody>
      </p:sp>
      <p:sp>
        <p:nvSpPr>
          <p:cNvPr id="6" name="Text 4">
            <a:extLst>
              <a:ext uri="{FF2B5EF4-FFF2-40B4-BE49-F238E27FC236}">
                <a16:creationId xmlns:a16="http://schemas.microsoft.com/office/drawing/2014/main" id="{106D1715-E410-B555-7C32-0A5CE424BFD0}"/>
              </a:ext>
            </a:extLst>
          </p:cNvPr>
          <p:cNvSpPr/>
          <p:nvPr/>
        </p:nvSpPr>
        <p:spPr>
          <a:xfrm>
            <a:off x="4627476" y="1241993"/>
            <a:ext cx="4150764" cy="2659512"/>
          </a:xfrm>
          <a:prstGeom prst="roundRect">
            <a:avLst>
              <a:gd name="adj" fmla="val 2553"/>
            </a:avLst>
          </a:prstGeom>
          <a:solidFill>
            <a:srgbClr val="E4F1DC"/>
          </a:solidFill>
          <a:ln/>
        </p:spPr>
        <p:txBody>
          <a:bodyPr wrap="square" lIns="88900" tIns="88900" rIns="88900" bIns="88900" rtlCol="0" anchor="t"/>
          <a:lstStyle/>
          <a:p>
            <a:pPr algn="just">
              <a:lnSpc>
                <a:spcPct val="104000"/>
              </a:lnSpc>
              <a:buClrTx/>
              <a:defRPr/>
            </a:pPr>
            <a:r>
              <a:rPr lang="it" sz="1300" kern="1200" dirty="0">
                <a:solidFill>
                  <a:srgbClr val="404040"/>
                </a:solidFill>
                <a:latin typeface="Calibri" pitchFamily="34" charset="0"/>
                <a:ea typeface="Calibri" pitchFamily="34" charset="-122"/>
                <a:cs typeface="Calibri" pitchFamily="34" charset="-120"/>
              </a:rPr>
              <a:t>Il  programma </a:t>
            </a:r>
            <a:r>
              <a:rPr lang="it" sz="1300" b="1" kern="1200" dirty="0">
                <a:solidFill>
                  <a:srgbClr val="E0218A"/>
                </a:solidFill>
                <a:latin typeface="Calibri" pitchFamily="34" charset="0"/>
                <a:ea typeface="Calibri" pitchFamily="34" charset="-122"/>
                <a:cs typeface="Calibri" pitchFamily="34" charset="-120"/>
              </a:rPr>
              <a:t>Horizon Europe </a:t>
            </a:r>
            <a:r>
              <a:rPr lang="it" sz="1300" kern="1200" dirty="0">
                <a:solidFill>
                  <a:srgbClr val="404040"/>
                </a:solidFill>
                <a:latin typeface="Calibri" pitchFamily="34" charset="0"/>
                <a:ea typeface="Calibri" pitchFamily="34" charset="-122"/>
                <a:cs typeface="Calibri" pitchFamily="34" charset="-120"/>
              </a:rPr>
              <a:t> rende i nuovi modelli di business una delle leve principali della competitività e della transizione verde dell'UE. </a:t>
            </a:r>
          </a:p>
          <a:p>
            <a:pPr algn="just">
              <a:lnSpc>
                <a:spcPct val="104000"/>
              </a:lnSpc>
              <a:buClrTx/>
              <a:defRPr/>
            </a:pPr>
            <a:endParaRPr lang="fr-FR" sz="1300" kern="1200" dirty="0">
              <a:solidFill>
                <a:srgbClr val="404040"/>
              </a:solidFill>
              <a:latin typeface="Calibri" pitchFamily="34" charset="0"/>
              <a:ea typeface="Calibri" pitchFamily="34" charset="-122"/>
              <a:cs typeface="Calibri" pitchFamily="34" charset="-120"/>
            </a:endParaRPr>
          </a:p>
          <a:p>
            <a:pPr algn="just">
              <a:lnSpc>
                <a:spcPct val="104000"/>
              </a:lnSpc>
              <a:buClrTx/>
              <a:defRPr/>
            </a:pPr>
            <a:r>
              <a:rPr lang="it" sz="1300" kern="1200" dirty="0">
                <a:solidFill>
                  <a:srgbClr val="404040"/>
                </a:solidFill>
                <a:latin typeface="Calibri" pitchFamily="34" charset="0"/>
                <a:ea typeface="Calibri" pitchFamily="34" charset="-122"/>
                <a:cs typeface="Calibri" pitchFamily="34" charset="-120"/>
              </a:rPr>
              <a:t>Horizon Europe finanzia ricerca, innovazione, dimostrazioni industriali e lo sviluppo di nuove catene del valore.</a:t>
            </a:r>
          </a:p>
          <a:p>
            <a:pPr algn="just">
              <a:lnSpc>
                <a:spcPct val="104000"/>
              </a:lnSpc>
              <a:buClrTx/>
              <a:defRPr/>
            </a:pPr>
            <a:endParaRPr lang="fr-FR" sz="1300" kern="1200" dirty="0">
              <a:solidFill>
                <a:srgbClr val="404040"/>
              </a:solidFill>
              <a:latin typeface="Calibri" pitchFamily="34" charset="0"/>
              <a:ea typeface="Calibri" pitchFamily="34" charset="-122"/>
              <a:cs typeface="Calibri" pitchFamily="34" charset="-120"/>
            </a:endParaRPr>
          </a:p>
          <a:p>
            <a:pPr algn="just">
              <a:lnSpc>
                <a:spcPct val="104000"/>
              </a:lnSpc>
              <a:buClrTx/>
              <a:defRPr/>
            </a:pPr>
            <a:r>
              <a:rPr lang="it" sz="1300" kern="1200" dirty="0">
                <a:solidFill>
                  <a:srgbClr val="404040"/>
                </a:solidFill>
                <a:latin typeface="Calibri" pitchFamily="34" charset="0"/>
                <a:ea typeface="Calibri" pitchFamily="34" charset="-122"/>
                <a:cs typeface="Calibri" pitchFamily="34" charset="-120"/>
              </a:rPr>
              <a:t>Le sfide dell'economia circolare, della bioeconomia, dell'economia digitale e dell'innovazione dei modelli di business sono affrontate in modo trasversale in diversi cluster del programma.</a:t>
            </a:r>
          </a:p>
        </p:txBody>
      </p:sp>
      <p:sp>
        <p:nvSpPr>
          <p:cNvPr id="25" name="Slide Number Placeholder 0">
            <a:extLst>
              <a:ext uri="{FF2B5EF4-FFF2-40B4-BE49-F238E27FC236}">
                <a16:creationId xmlns:a16="http://schemas.microsoft.com/office/drawing/2014/main" id="{8B861797-5A7D-53DE-4A03-D131847EBE46}"/>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8" name="Text 2">
            <a:extLst>
              <a:ext uri="{FF2B5EF4-FFF2-40B4-BE49-F238E27FC236}">
                <a16:creationId xmlns:a16="http://schemas.microsoft.com/office/drawing/2014/main" id="{97798FB6-061A-6AD9-3362-73E3CE3FE024}"/>
              </a:ext>
            </a:extLst>
          </p:cNvPr>
          <p:cNvSpPr/>
          <p:nvPr/>
        </p:nvSpPr>
        <p:spPr>
          <a:xfrm>
            <a:off x="933629" y="96012"/>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Quelle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prise</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en</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compte de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ces</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enjeux</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et nouveaux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modèles</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économiques</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par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d’autres</a:t>
            </a:r>
            <a:r>
              <a:rPr kumimoji="0" lang="en-US" sz="18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programmes </a:t>
            </a:r>
            <a:r>
              <a:rPr kumimoji="0" lang="en-US" sz="18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européen</a:t>
            </a:r>
            <a:r>
              <a:rPr lang="en-US" sz="1800" b="1" kern="1200" dirty="0">
                <a:solidFill>
                  <a:srgbClr val="E0218A"/>
                </a:solidFill>
                <a:latin typeface="Calibri Light" pitchFamily="34" charset="0"/>
                <a:ea typeface="Calibri Light" pitchFamily="34" charset="-122"/>
                <a:cs typeface="Calibri Light" pitchFamily="34" charset="-120"/>
              </a:rPr>
              <a:t>s ?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Come saranno presi in considerazione queste sfide e i nuovi modelli economici da altri programmi europei? </a:t>
            </a:r>
          </a:p>
        </p:txBody>
      </p:sp>
      <p:sp>
        <p:nvSpPr>
          <p:cNvPr id="9" name="Shape 0">
            <a:extLst>
              <a:ext uri="{FF2B5EF4-FFF2-40B4-BE49-F238E27FC236}">
                <a16:creationId xmlns:a16="http://schemas.microsoft.com/office/drawing/2014/main" id="{73BC26F0-54AC-20F0-A2D1-01637D85E5B2}"/>
              </a:ext>
            </a:extLst>
          </p:cNvPr>
          <p:cNvSpPr/>
          <p:nvPr/>
        </p:nvSpPr>
        <p:spPr>
          <a:xfrm>
            <a:off x="164383" y="262942"/>
            <a:ext cx="540467" cy="489534"/>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IV.</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 name="Image 1" descr="Horizon Europe - Europe Créative">
            <a:extLst>
              <a:ext uri="{FF2B5EF4-FFF2-40B4-BE49-F238E27FC236}">
                <a16:creationId xmlns:a16="http://schemas.microsoft.com/office/drawing/2014/main" id="{9D65D1B4-FEC0-2006-96FE-E375AE3E4C38}"/>
              </a:ext>
            </a:extLst>
          </p:cNvPr>
          <p:cNvPicPr>
            <a:picLocks noChangeAspect="1"/>
          </p:cNvPicPr>
          <p:nvPr/>
        </p:nvPicPr>
        <p:blipFill>
          <a:blip r:embed="rId3"/>
          <a:srcRect t="4412"/>
          <a:stretch>
            <a:fillRect/>
          </a:stretch>
        </p:blipFill>
        <p:spPr>
          <a:xfrm>
            <a:off x="3274203" y="3986373"/>
            <a:ext cx="2157910" cy="1157127"/>
          </a:xfrm>
          <a:prstGeom prst="rect">
            <a:avLst/>
          </a:prstGeom>
        </p:spPr>
      </p:pic>
    </p:spTree>
    <p:extLst>
      <p:ext uri="{BB962C8B-B14F-4D97-AF65-F5344CB8AC3E}">
        <p14:creationId xmlns:p14="http://schemas.microsoft.com/office/powerpoint/2010/main" val="1935564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D2343-A40E-FDDB-7BFD-CDC063BC3B5C}"/>
            </a:ext>
          </a:extLst>
        </p:cNvPr>
        <p:cNvGrpSpPr/>
        <p:nvPr/>
      </p:nvGrpSpPr>
      <p:grpSpPr>
        <a:xfrm>
          <a:off x="0" y="0"/>
          <a:ext cx="0" cy="0"/>
          <a:chOff x="0" y="0"/>
          <a:chExt cx="0" cy="0"/>
        </a:xfrm>
      </p:grpSpPr>
      <p:sp>
        <p:nvSpPr>
          <p:cNvPr id="3" name="Shape 1">
            <a:extLst>
              <a:ext uri="{FF2B5EF4-FFF2-40B4-BE49-F238E27FC236}">
                <a16:creationId xmlns:a16="http://schemas.microsoft.com/office/drawing/2014/main" id="{8730DBC0-CE7A-6EAD-7B42-69BA2EC6F49B}"/>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 3">
            <a:extLst>
              <a:ext uri="{FF2B5EF4-FFF2-40B4-BE49-F238E27FC236}">
                <a16:creationId xmlns:a16="http://schemas.microsoft.com/office/drawing/2014/main" id="{61A605D9-710C-2BEF-0D49-17F3CDF971FF}"/>
              </a:ext>
            </a:extLst>
          </p:cNvPr>
          <p:cNvSpPr/>
          <p:nvPr/>
        </p:nvSpPr>
        <p:spPr>
          <a:xfrm>
            <a:off x="164383" y="1207113"/>
            <a:ext cx="4506760" cy="3162948"/>
          </a:xfrm>
          <a:prstGeom prst="roundRect">
            <a:avLst>
              <a:gd name="adj" fmla="val 2553"/>
            </a:avLst>
          </a:prstGeom>
          <a:solidFill>
            <a:srgbClr val="FCF3D6"/>
          </a:solidFill>
          <a:ln/>
        </p:spPr>
        <p:txBody>
          <a:bodyPr wrap="square" lIns="88900" tIns="88900" rIns="88900" bIns="88900" rtlCol="0" anchor="t"/>
          <a:lstStyle/>
          <a:p>
            <a:pPr algn="just">
              <a:lnSpc>
                <a:spcPct val="104000"/>
              </a:lnSpc>
              <a:buClrTx/>
              <a:defRPr/>
            </a:pPr>
            <a:r>
              <a:rPr lang="fr-FR" sz="1300" kern="1200" dirty="0">
                <a:solidFill>
                  <a:srgbClr val="404040"/>
                </a:solidFill>
                <a:latin typeface="Calibri" pitchFamily="34" charset="0"/>
                <a:ea typeface="Calibri" pitchFamily="34" charset="-122"/>
                <a:cs typeface="Calibri" pitchFamily="34" charset="-120"/>
              </a:rPr>
              <a:t>Le </a:t>
            </a:r>
            <a:r>
              <a:rPr lang="fr-FR" sz="1300" b="1" kern="1200" dirty="0">
                <a:solidFill>
                  <a:srgbClr val="E0218A"/>
                </a:solidFill>
                <a:latin typeface="Calibri" pitchFamily="34" charset="0"/>
                <a:ea typeface="Calibri" pitchFamily="34" charset="-122"/>
                <a:cs typeface="Calibri" pitchFamily="34" charset="-120"/>
              </a:rPr>
              <a:t>programme LIFE : </a:t>
            </a:r>
            <a:r>
              <a:rPr lang="fr-FR" sz="1300" kern="1200" dirty="0">
                <a:solidFill>
                  <a:srgbClr val="404040"/>
                </a:solidFill>
                <a:latin typeface="Calibri" pitchFamily="34" charset="0"/>
                <a:ea typeface="Calibri" pitchFamily="34" charset="-122"/>
                <a:cs typeface="Calibri" pitchFamily="34" charset="-120"/>
              </a:rPr>
              <a:t>son objectif premier n'est pas de soutenir directement le développement économique ou la compétitivité des entreprises, mais d'accélérer la transition vers une économie durable, circulaire, sobre en carbone et résiliente au changement climatique. Les nouveaux enjeux économiques sont donc abordés sous l'angle de leur contribution aux objectifs environnementaux et climatiques de l’UE.</a:t>
            </a:r>
          </a:p>
          <a:p>
            <a:pPr algn="just">
              <a:lnSpc>
                <a:spcPct val="104000"/>
              </a:lnSpc>
              <a:buClrTx/>
              <a:defRPr/>
            </a:pPr>
            <a:endParaRPr lang="fr-FR" sz="1300" kern="1200" dirty="0">
              <a:solidFill>
                <a:srgbClr val="404040"/>
              </a:solidFill>
              <a:latin typeface="Calibri" pitchFamily="34" charset="0"/>
              <a:ea typeface="Calibri" pitchFamily="34" charset="-122"/>
              <a:cs typeface="Calibri" pitchFamily="34" charset="-120"/>
            </a:endParaRPr>
          </a:p>
          <a:p>
            <a:pPr algn="just">
              <a:lnSpc>
                <a:spcPct val="104000"/>
              </a:lnSpc>
              <a:buClrTx/>
              <a:defRPr/>
            </a:pPr>
            <a:r>
              <a:rPr lang="fr-FR" sz="1300" b="1" kern="1200" dirty="0">
                <a:solidFill>
                  <a:srgbClr val="404040"/>
                </a:solidFill>
                <a:latin typeface="Calibri" pitchFamily="34" charset="0"/>
                <a:ea typeface="Calibri" pitchFamily="34" charset="-122"/>
                <a:cs typeface="Calibri" pitchFamily="34" charset="-120"/>
              </a:rPr>
              <a:t>L'économie circulaire </a:t>
            </a:r>
            <a:r>
              <a:rPr lang="fr-FR" sz="1300" kern="1200" dirty="0">
                <a:solidFill>
                  <a:srgbClr val="404040"/>
                </a:solidFill>
                <a:latin typeface="Calibri" pitchFamily="34" charset="0"/>
                <a:ea typeface="Calibri" pitchFamily="34" charset="-122"/>
                <a:cs typeface="Calibri" pitchFamily="34" charset="-120"/>
              </a:rPr>
              <a:t>constitue l'un des thèmes majeurs du sous-programme « Économie circulaire et qualité de vie ».</a:t>
            </a:r>
          </a:p>
          <a:p>
            <a:pPr algn="just">
              <a:lnSpc>
                <a:spcPct val="104000"/>
              </a:lnSpc>
              <a:buClrTx/>
              <a:defRPr/>
            </a:pPr>
            <a:r>
              <a:rPr lang="fr-FR" sz="1300" kern="1200" dirty="0">
                <a:solidFill>
                  <a:srgbClr val="404040"/>
                </a:solidFill>
                <a:latin typeface="Calibri" pitchFamily="34" charset="0"/>
                <a:ea typeface="Calibri" pitchFamily="34" charset="-122"/>
                <a:cs typeface="Calibri" pitchFamily="34" charset="-120"/>
              </a:rPr>
              <a:t>La </a:t>
            </a:r>
            <a:r>
              <a:rPr lang="fr-FR" sz="1300" b="1" kern="1200" dirty="0">
                <a:solidFill>
                  <a:srgbClr val="404040"/>
                </a:solidFill>
                <a:latin typeface="Calibri" pitchFamily="34" charset="0"/>
                <a:ea typeface="Calibri" pitchFamily="34" charset="-122"/>
                <a:cs typeface="Calibri" pitchFamily="34" charset="-120"/>
              </a:rPr>
              <a:t>bioéconomie</a:t>
            </a:r>
            <a:r>
              <a:rPr lang="fr-FR" sz="1300" kern="1200" dirty="0">
                <a:solidFill>
                  <a:srgbClr val="404040"/>
                </a:solidFill>
                <a:latin typeface="Calibri" pitchFamily="34" charset="0"/>
                <a:ea typeface="Calibri" pitchFamily="34" charset="-122"/>
                <a:cs typeface="Calibri" pitchFamily="34" charset="-120"/>
              </a:rPr>
              <a:t> est soutenue lorsqu'elle contribue à la protection de l'environnement et à une gestion durable des ressources naturelles (valorisation de la biomasse, solutions fondées sur la nature, agriculture durable…)</a:t>
            </a:r>
          </a:p>
          <a:p>
            <a:pPr algn="just">
              <a:lnSpc>
                <a:spcPct val="104000"/>
              </a:lnSpc>
              <a:buClrTx/>
              <a:defRPr/>
            </a:pPr>
            <a:endParaRPr lang="fr-FR" sz="1300" kern="1200" dirty="0">
              <a:solidFill>
                <a:srgbClr val="404040"/>
              </a:solidFill>
              <a:latin typeface="Calibri" pitchFamily="34" charset="0"/>
              <a:ea typeface="Calibri" pitchFamily="34" charset="-122"/>
              <a:cs typeface="Calibri" pitchFamily="34" charset="-120"/>
            </a:endParaRPr>
          </a:p>
        </p:txBody>
      </p:sp>
      <p:sp>
        <p:nvSpPr>
          <p:cNvPr id="6" name="Text 4">
            <a:extLst>
              <a:ext uri="{FF2B5EF4-FFF2-40B4-BE49-F238E27FC236}">
                <a16:creationId xmlns:a16="http://schemas.microsoft.com/office/drawing/2014/main" id="{7FB874D6-FC48-C2AB-65CC-06A8E575FE83}"/>
              </a:ext>
            </a:extLst>
          </p:cNvPr>
          <p:cNvSpPr/>
          <p:nvPr/>
        </p:nvSpPr>
        <p:spPr>
          <a:xfrm>
            <a:off x="4911269" y="1207113"/>
            <a:ext cx="4150764" cy="3162948"/>
          </a:xfrm>
          <a:prstGeom prst="roundRect">
            <a:avLst>
              <a:gd name="adj" fmla="val 2553"/>
            </a:avLst>
          </a:prstGeom>
          <a:solidFill>
            <a:srgbClr val="E4F1DC"/>
          </a:solidFill>
          <a:ln/>
        </p:spPr>
        <p:txBody>
          <a:bodyPr wrap="square" lIns="88900" tIns="88900" rIns="88900" bIns="88900" rtlCol="0" anchor="t"/>
          <a:lstStyle/>
          <a:p>
            <a:pPr algn="just">
              <a:lnSpc>
                <a:spcPct val="104000"/>
              </a:lnSpc>
              <a:buClrTx/>
              <a:defRPr/>
            </a:pPr>
            <a:r>
              <a:rPr lang="it" sz="1300" kern="1200" dirty="0">
                <a:solidFill>
                  <a:srgbClr val="404040"/>
                </a:solidFill>
                <a:latin typeface="Calibri" pitchFamily="34" charset="0"/>
                <a:ea typeface="Calibri" pitchFamily="34" charset="-122"/>
                <a:cs typeface="Calibri" pitchFamily="34" charset="-120"/>
              </a:rPr>
              <a:t>Il </a:t>
            </a:r>
            <a:r>
              <a:rPr lang="it" sz="1300" b="1" kern="1200" dirty="0">
                <a:solidFill>
                  <a:srgbClr val="E0218A"/>
                </a:solidFill>
                <a:latin typeface="Calibri" pitchFamily="34" charset="0"/>
                <a:ea typeface="Calibri" pitchFamily="34" charset="-122"/>
                <a:cs typeface="Calibri" pitchFamily="34" charset="-120"/>
              </a:rPr>
              <a:t>programma LIFE: </a:t>
            </a:r>
            <a:r>
              <a:rPr lang="it" sz="1300" kern="1200" dirty="0">
                <a:solidFill>
                  <a:srgbClr val="404040"/>
                </a:solidFill>
                <a:latin typeface="Calibri" pitchFamily="34" charset="0"/>
                <a:ea typeface="Calibri" pitchFamily="34" charset="-122"/>
                <a:cs typeface="Calibri" pitchFamily="34" charset="-120"/>
              </a:rPr>
              <a:t>il suo obiettivo principale non è sostenere direttamente lo sviluppo economico o la competitività delle aziende, ma accelerare la transizione verso un'economia sostenibile, circolare, a basse emissioni di carbonio e resiliente al clima. Le nuove sfide economiche vengono quindi affrontate dal punto di vista del loro contributo agli obiettivi ambientali e climatici dell'UE.</a:t>
            </a:r>
          </a:p>
          <a:p>
            <a:pPr algn="just">
              <a:lnSpc>
                <a:spcPct val="104000"/>
              </a:lnSpc>
              <a:buClrTx/>
              <a:defRPr/>
            </a:pPr>
            <a:endParaRPr lang="fr-FR" sz="1300" kern="1200" dirty="0">
              <a:solidFill>
                <a:srgbClr val="404040"/>
              </a:solidFill>
              <a:latin typeface="Calibri" pitchFamily="34" charset="0"/>
              <a:ea typeface="Calibri" pitchFamily="34" charset="-122"/>
              <a:cs typeface="Calibri" pitchFamily="34" charset="-120"/>
            </a:endParaRPr>
          </a:p>
          <a:p>
            <a:pPr algn="just">
              <a:lnSpc>
                <a:spcPct val="104000"/>
              </a:lnSpc>
              <a:buClrTx/>
              <a:defRPr/>
            </a:pPr>
            <a:r>
              <a:rPr lang="it" sz="1300" b="1" kern="1200" dirty="0">
                <a:solidFill>
                  <a:srgbClr val="404040"/>
                </a:solidFill>
                <a:latin typeface="Calibri" pitchFamily="34" charset="0"/>
                <a:ea typeface="Calibri" pitchFamily="34" charset="-122"/>
                <a:cs typeface="Calibri" pitchFamily="34" charset="-120"/>
              </a:rPr>
              <a:t>L'economia circolare </a:t>
            </a:r>
            <a:r>
              <a:rPr lang="it" sz="1300" kern="1200" dirty="0">
                <a:solidFill>
                  <a:srgbClr val="404040"/>
                </a:solidFill>
                <a:latin typeface="Calibri" pitchFamily="34" charset="0"/>
                <a:ea typeface="Calibri" pitchFamily="34" charset="-122"/>
                <a:cs typeface="Calibri" pitchFamily="34" charset="-120"/>
              </a:rPr>
              <a:t>è uno dei temi principali del sottoprogramma "Economia circolare e qualità della vita".</a:t>
            </a:r>
          </a:p>
          <a:p>
            <a:pPr algn="just">
              <a:lnSpc>
                <a:spcPct val="104000"/>
              </a:lnSpc>
              <a:buClrTx/>
              <a:defRPr/>
            </a:pPr>
            <a:r>
              <a:rPr lang="it" sz="1300" kern="1200" dirty="0">
                <a:solidFill>
                  <a:srgbClr val="404040"/>
                </a:solidFill>
                <a:latin typeface="Calibri" pitchFamily="34" charset="0"/>
                <a:ea typeface="Calibri" pitchFamily="34" charset="-122"/>
                <a:cs typeface="Calibri" pitchFamily="34" charset="-120"/>
              </a:rPr>
              <a:t>La </a:t>
            </a:r>
            <a:r>
              <a:rPr lang="it" sz="1300" b="1" kern="1200" dirty="0">
                <a:solidFill>
                  <a:srgbClr val="404040"/>
                </a:solidFill>
                <a:latin typeface="Calibri" pitchFamily="34" charset="0"/>
                <a:ea typeface="Calibri" pitchFamily="34" charset="-122"/>
                <a:cs typeface="Calibri" pitchFamily="34" charset="-120"/>
              </a:rPr>
              <a:t>bioeconomia</a:t>
            </a:r>
            <a:r>
              <a:rPr lang="it" sz="1300" kern="1200" dirty="0">
                <a:solidFill>
                  <a:srgbClr val="404040"/>
                </a:solidFill>
                <a:latin typeface="Calibri" pitchFamily="34" charset="0"/>
                <a:ea typeface="Calibri" pitchFamily="34" charset="-122"/>
                <a:cs typeface="Calibri" pitchFamily="34" charset="-120"/>
              </a:rPr>
              <a:t> è sostenuta quando contribuisce alla protezione dell'ambiente e alla gestione sostenibile delle risorse naturali (valorizzazione della biomassa, soluzioni basate sulla natura, agricoltura sostenibile, ecc.).</a:t>
            </a:r>
          </a:p>
        </p:txBody>
      </p:sp>
      <p:sp>
        <p:nvSpPr>
          <p:cNvPr id="25" name="Slide Number Placeholder 0">
            <a:extLst>
              <a:ext uri="{FF2B5EF4-FFF2-40B4-BE49-F238E27FC236}">
                <a16:creationId xmlns:a16="http://schemas.microsoft.com/office/drawing/2014/main" id="{D3AA05BD-E403-B228-21C5-BF7CD42757D2}"/>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8" name="Text 2">
            <a:extLst>
              <a:ext uri="{FF2B5EF4-FFF2-40B4-BE49-F238E27FC236}">
                <a16:creationId xmlns:a16="http://schemas.microsoft.com/office/drawing/2014/main" id="{B2C4F3DD-37B4-667F-F669-77B9C5E16AFB}"/>
              </a:ext>
            </a:extLst>
          </p:cNvPr>
          <p:cNvSpPr/>
          <p:nvPr/>
        </p:nvSpPr>
        <p:spPr>
          <a:xfrm>
            <a:off x="933629" y="96012"/>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Quelle </a:t>
            </a:r>
            <a:r>
              <a:rPr kumimoji="0" lang="en-US" sz="16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prise</a:t>
            </a:r>
            <a:r>
              <a:rPr kumimoji="0" lang="en-US" sz="16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a:t>
            </a:r>
            <a:r>
              <a:rPr kumimoji="0" lang="en-US" sz="16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en</a:t>
            </a:r>
            <a:r>
              <a:rPr kumimoji="0" lang="en-US" sz="16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compte de </a:t>
            </a:r>
            <a:r>
              <a:rPr kumimoji="0" lang="en-US" sz="16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ces</a:t>
            </a:r>
            <a:r>
              <a:rPr kumimoji="0" lang="en-US" sz="16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a:t>
            </a:r>
            <a:r>
              <a:rPr kumimoji="0" lang="en-US" sz="16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enjeux</a:t>
            </a:r>
            <a:r>
              <a:rPr kumimoji="0" lang="en-US" sz="16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et nouveaux </a:t>
            </a:r>
            <a:r>
              <a:rPr kumimoji="0" lang="en-US" sz="16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modèles</a:t>
            </a:r>
            <a:r>
              <a:rPr kumimoji="0" lang="en-US" sz="16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a:t>
            </a:r>
            <a:r>
              <a:rPr kumimoji="0" lang="en-US" sz="16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économiques</a:t>
            </a:r>
            <a:r>
              <a:rPr kumimoji="0" lang="en-US" sz="16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par </a:t>
            </a:r>
            <a:r>
              <a:rPr kumimoji="0" lang="en-US" sz="16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d’autres</a:t>
            </a:r>
            <a:r>
              <a:rPr kumimoji="0" lang="en-US" sz="16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 programmes </a:t>
            </a:r>
            <a:r>
              <a:rPr kumimoji="0" lang="en-US" sz="1600" b="1" i="0" u="none" strike="noStrike" kern="1200" cap="none" spc="0" normalizeH="0" baseline="0" noProof="0" dirty="0" err="1">
                <a:ln>
                  <a:noFill/>
                </a:ln>
                <a:solidFill>
                  <a:srgbClr val="E0218A"/>
                </a:solidFill>
                <a:effectLst/>
                <a:uLnTx/>
                <a:uFillTx/>
                <a:latin typeface="Calibri Light" pitchFamily="34" charset="0"/>
                <a:ea typeface="Calibri Light" pitchFamily="34" charset="-122"/>
                <a:cs typeface="Calibri Light" pitchFamily="34" charset="-120"/>
              </a:rPr>
              <a:t>européen</a:t>
            </a:r>
            <a:r>
              <a:rPr lang="en-US" sz="1600" b="1" kern="1200" dirty="0">
                <a:solidFill>
                  <a:srgbClr val="E0218A"/>
                </a:solidFill>
                <a:latin typeface="Calibri Light" pitchFamily="34" charset="0"/>
                <a:ea typeface="Calibri Light" pitchFamily="34" charset="-122"/>
                <a:cs typeface="Calibri Light" pitchFamily="34" charset="-120"/>
              </a:rPr>
              <a:t>s ? </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Come saranno presi in considerazione queste sfide e i nuovi modelli economici da altri programmi europei? </a:t>
            </a:r>
          </a:p>
        </p:txBody>
      </p:sp>
      <p:sp>
        <p:nvSpPr>
          <p:cNvPr id="9" name="Shape 0">
            <a:extLst>
              <a:ext uri="{FF2B5EF4-FFF2-40B4-BE49-F238E27FC236}">
                <a16:creationId xmlns:a16="http://schemas.microsoft.com/office/drawing/2014/main" id="{20D49260-4EA3-53D4-E417-53133EAEB7C7}"/>
              </a:ext>
            </a:extLst>
          </p:cNvPr>
          <p:cNvSpPr/>
          <p:nvPr/>
        </p:nvSpPr>
        <p:spPr>
          <a:xfrm>
            <a:off x="164383" y="262942"/>
            <a:ext cx="540467" cy="489534"/>
          </a:xfrm>
          <a:prstGeom prst="ellipse">
            <a:avLst/>
          </a:prstGeom>
          <a:solidFill>
            <a:srgbClr val="ABCC59"/>
          </a:solidFill>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bg1"/>
                </a:solidFill>
                <a:latin typeface="Calibri"/>
                <a:ea typeface="+mn-ea"/>
                <a:cs typeface="+mn-cs"/>
              </a:rPr>
              <a:t>IV.</a:t>
            </a:r>
            <a:endParaRPr kumimoji="0" lang="fr-FR" sz="18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7" name="Image 6" descr="Qu'est-ce qu'un projet LIFE ? - LIFE SeaBil">
            <a:extLst>
              <a:ext uri="{FF2B5EF4-FFF2-40B4-BE49-F238E27FC236}">
                <a16:creationId xmlns:a16="http://schemas.microsoft.com/office/drawing/2014/main" id="{5CD7E5BD-ED04-3493-454A-EC7C9AB314E0}"/>
              </a:ext>
            </a:extLst>
          </p:cNvPr>
          <p:cNvPicPr>
            <a:picLocks noChangeAspect="1"/>
          </p:cNvPicPr>
          <p:nvPr/>
        </p:nvPicPr>
        <p:blipFill>
          <a:blip r:embed="rId3"/>
          <a:srcRect t="6297" b="6705"/>
          <a:stretch>
            <a:fillRect/>
          </a:stretch>
        </p:blipFill>
        <p:spPr>
          <a:xfrm>
            <a:off x="4363144" y="4370061"/>
            <a:ext cx="825541" cy="750014"/>
          </a:xfrm>
          <a:prstGeom prst="rect">
            <a:avLst/>
          </a:prstGeom>
        </p:spPr>
      </p:pic>
    </p:spTree>
    <p:extLst>
      <p:ext uri="{BB962C8B-B14F-4D97-AF65-F5344CB8AC3E}">
        <p14:creationId xmlns:p14="http://schemas.microsoft.com/office/powerpoint/2010/main" val="27021463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301752" y="219456"/>
            <a:ext cx="475488" cy="475488"/>
          </a:xfrm>
          <a:prstGeom prst="ellipse">
            <a:avLst/>
          </a:prstGeom>
          <a:solidFill>
            <a:srgbClr val="ABCC5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Shape 1"/>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p:cNvSpPr/>
          <p:nvPr/>
        </p:nvSpPr>
        <p:spPr>
          <a:xfrm>
            <a:off x="914400" y="109728"/>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Interreg Italie-France Maritime (« Marittimo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Interreg Italia-Francia Marittimo</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 3"/>
          <p:cNvSpPr/>
          <p:nvPr/>
        </p:nvSpPr>
        <p:spPr>
          <a:xfrm>
            <a:off x="301752" y="1143000"/>
            <a:ext cx="8514892" cy="553030"/>
          </a:xfrm>
          <a:prstGeom prst="roundRect">
            <a:avLst>
              <a:gd name="adj" fmla="val 6316"/>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Cadre — </a:t>
            </a:r>
            <a:r>
              <a:rPr kumimoji="0" lang="en-US" sz="115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FEDER 193,3 M€ · AG Regione Toscana · Corse, Sardaigne, Toscane, Ligurie, PACA. 
</a:t>
            </a:r>
            <a:r>
              <a:rPr kumimoji="0" lang="en-US" sz="11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Contesto — </a:t>
            </a:r>
            <a:r>
              <a:rPr kumimoji="0" lang="en-US" sz="115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FEDER 193,3 M€ · AdG Regione Toscana · Corsica, Sardegna, Toscana, Liguria, PACA. </a:t>
            </a:r>
            <a:endParaRPr kumimoji="0" lang="en-US" sz="115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 4"/>
          <p:cNvSpPr/>
          <p:nvPr/>
        </p:nvSpPr>
        <p:spPr>
          <a:xfrm>
            <a:off x="301752" y="1769378"/>
            <a:ext cx="4166006" cy="2457182"/>
          </a:xfrm>
          <a:prstGeom prst="roundRect">
            <a:avLst>
              <a:gd name="adj" fmla="val 3243"/>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Comment il </a:t>
            </a:r>
            <a:r>
              <a:rPr kumimoji="0" lang="en-US" sz="14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intègre</a:t>
            </a:r>
            <a:r>
              <a:rPr kumimoji="0" lang="en-US" sz="14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sz="14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ce</a:t>
            </a:r>
            <a:r>
              <a:rPr kumimoji="0" lang="en-US" sz="14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volet</a:t>
            </a:r>
          </a:p>
          <a:p>
            <a:pPr marL="0" marR="0" lvl="0" indent="0" algn="just"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Innovation &amp; compétitivité (P1)</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Bioéconomie : biotech « bleues et vertes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Économie circulaire (P2)</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Numérique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thème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transversal</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Filières</a:t>
            </a: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prioritaires</a:t>
            </a: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navigation &amp;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chantiers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navals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tourisme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innovant &amp; durable, biotechnologies et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énergies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bleues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vertes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Transversal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numérisation</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insularité</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neutralité</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climatique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Modalités</a:t>
            </a: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projets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stratégiques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(5-16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partenaires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territoriaux</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et simples (3-8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partenaires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guichet permanent.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5"/>
          <p:cNvSpPr/>
          <p:nvPr/>
        </p:nvSpPr>
        <p:spPr>
          <a:xfrm>
            <a:off x="4650638" y="1769378"/>
            <a:ext cx="4166006" cy="2457182"/>
          </a:xfrm>
          <a:prstGeom prst="roundRect">
            <a:avLst>
              <a:gd name="adj" fmla="val 3243"/>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Come integra </a:t>
            </a:r>
            <a:r>
              <a:rPr kumimoji="0" lang="en-US" sz="140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questo</a:t>
            </a:r>
            <a:r>
              <a:rPr kumimoji="0" lang="en-US" sz="14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r>
              <a:rPr kumimoji="0" lang="en-US" sz="140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settore</a:t>
            </a:r>
            <a:endParaRPr kumimoji="0" lang="en-US" sz="14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endParaRPr>
          </a:p>
          <a:p>
            <a:pPr marL="0" marR="0" lvl="0" indent="0" algn="just"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Innovazione e competitività (P1)</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Bioeconomia: biotech « blu e verdi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Economia circolare (P2)</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Digitale: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tema</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trasversale</a:t>
            </a:r>
            <a:endPar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endParaRP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Filiere</a:t>
            </a: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prioritarie</a:t>
            </a: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nautica</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&amp;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cantieristica</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turismo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innovativo</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&amp;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sostenibile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biotecnologie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ed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energie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blu</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verdi</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Trasversale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digitalizzazione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insularità</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neutralità</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climatica</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Modalità</a:t>
            </a: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progetti</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strategici</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(5-16 partner),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territoriali</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semplici</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(3-8 partner)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sportello</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permanente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pic>
        <p:nvPicPr>
          <p:cNvPr id="11" name="Image 10" descr="Programma - Interreg21-27">
            <a:extLst>
              <a:ext uri="{FF2B5EF4-FFF2-40B4-BE49-F238E27FC236}">
                <a16:creationId xmlns:a16="http://schemas.microsoft.com/office/drawing/2014/main" id="{AEE4BA0E-1655-7065-33CC-48CE3F7BD975}"/>
              </a:ext>
            </a:extLst>
          </p:cNvPr>
          <p:cNvPicPr>
            <a:picLocks noChangeAspect="1"/>
          </p:cNvPicPr>
          <p:nvPr/>
        </p:nvPicPr>
        <p:blipFill>
          <a:blip r:embed="rId3"/>
          <a:stretch>
            <a:fillRect/>
          </a:stretch>
        </p:blipFill>
        <p:spPr>
          <a:xfrm>
            <a:off x="6570126" y="232631"/>
            <a:ext cx="2436714" cy="686341"/>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24C45-65C3-5288-EF77-5BA3905EC88F}"/>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FEDE1753-F6CF-F07B-02DA-AFF435268453}"/>
              </a:ext>
            </a:extLst>
          </p:cNvPr>
          <p:cNvSpPr/>
          <p:nvPr/>
        </p:nvSpPr>
        <p:spPr>
          <a:xfrm>
            <a:off x="301752" y="219456"/>
            <a:ext cx="475488" cy="475488"/>
          </a:xfrm>
          <a:prstGeom prst="ellipse">
            <a:avLst/>
          </a:prstGeom>
          <a:solidFill>
            <a:srgbClr val="ABCC5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Shape 1">
            <a:extLst>
              <a:ext uri="{FF2B5EF4-FFF2-40B4-BE49-F238E27FC236}">
                <a16:creationId xmlns:a16="http://schemas.microsoft.com/office/drawing/2014/main" id="{2775C59B-C899-8DDD-AD0D-52D12680D08B}"/>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7E8A8963-C898-9F42-2DE3-8463E2202A3C}"/>
              </a:ext>
            </a:extLst>
          </p:cNvPr>
          <p:cNvSpPr/>
          <p:nvPr/>
        </p:nvSpPr>
        <p:spPr>
          <a:xfrm>
            <a:off x="914400" y="109728"/>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Interreg Italie-France Maritime (« Marittimo »)</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Interreg Italia-Francia Marittimo</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1B024535-C0E2-A1D4-CBED-68D053B8B9B0}"/>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9" name="Text 3">
            <a:extLst>
              <a:ext uri="{FF2B5EF4-FFF2-40B4-BE49-F238E27FC236}">
                <a16:creationId xmlns:a16="http://schemas.microsoft.com/office/drawing/2014/main" id="{F89F8304-518F-10FA-87DF-275F4E49C03A}"/>
              </a:ext>
            </a:extLst>
          </p:cNvPr>
          <p:cNvSpPr/>
          <p:nvPr/>
        </p:nvSpPr>
        <p:spPr>
          <a:xfrm>
            <a:off x="444398" y="1024128"/>
            <a:ext cx="8229600" cy="1024128"/>
          </a:xfrm>
          <a:prstGeom prst="roundRect">
            <a:avLst>
              <a:gd name="adj" fmla="val 5357"/>
            </a:avLst>
          </a:prstGeom>
          <a:solidFill>
            <a:srgbClr val="FCF3D6"/>
          </a:solidFill>
          <a:ln/>
        </p:spPr>
        <p:txBody>
          <a:bodyPr wrap="square" lIns="88900" tIns="88900" rIns="88900" bIns="88900" rtlCol="0" anchor="ct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563C1"/>
                </a:solidFill>
                <a:effectLst/>
                <a:uLnTx/>
                <a:uFillTx/>
                <a:latin typeface="Calibri" pitchFamily="34" charset="0"/>
                <a:ea typeface="Calibri" pitchFamily="34" charset="-122"/>
                <a:cs typeface="Calibri" pitchFamily="34" charset="-120"/>
                <a:hlinkClick r:id="rId3">
                  <a:extLst>
                    <a:ext uri="{A12FA001-AC4F-418D-AE19-62706E023703}">
                      <ahyp:hlinkClr xmlns:ahyp="http://schemas.microsoft.com/office/drawing/2018/hyperlinkcolor" val="tx"/>
                    </a:ext>
                  </a:extLst>
                </a:hlinkClick>
              </a:rPr>
              <a:t>H2MOVE ↗</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Hydrogène vert pour décarboner les ports et la mobilité (15 partenaires, 4,3 M€).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Idrogeno verde per decarbonizzare porti e mobilità (15 partner, 4,3 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 4">
            <a:extLst>
              <a:ext uri="{FF2B5EF4-FFF2-40B4-BE49-F238E27FC236}">
                <a16:creationId xmlns:a16="http://schemas.microsoft.com/office/drawing/2014/main" id="{D8165E65-8EF1-F953-C256-1A9CC89AF72F}"/>
              </a:ext>
            </a:extLst>
          </p:cNvPr>
          <p:cNvSpPr/>
          <p:nvPr/>
        </p:nvSpPr>
        <p:spPr>
          <a:xfrm>
            <a:off x="444398" y="2167128"/>
            <a:ext cx="8229600" cy="1024128"/>
          </a:xfrm>
          <a:prstGeom prst="roundRect">
            <a:avLst>
              <a:gd name="adj" fmla="val 5357"/>
            </a:avLst>
          </a:prstGeom>
          <a:solidFill>
            <a:srgbClr val="FCF3D6"/>
          </a:solidFill>
          <a:ln/>
        </p:spPr>
        <p:txBody>
          <a:bodyPr wrap="square" lIns="88900" tIns="88900" rIns="88900" bIns="88900" rtlCol="0" anchor="ct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563C1"/>
                </a:solidFill>
                <a:effectLst/>
                <a:uLnTx/>
                <a:uFillTx/>
                <a:latin typeface="Calibri" pitchFamily="34" charset="0"/>
                <a:ea typeface="Calibri" pitchFamily="34" charset="-122"/>
                <a:cs typeface="Calibri" pitchFamily="34" charset="-120"/>
                <a:hlinkClick r:id="rId4">
                  <a:extLst>
                    <a:ext uri="{A12FA001-AC4F-418D-AE19-62706E023703}">
                      <ahyp:hlinkClr xmlns:ahyp="http://schemas.microsoft.com/office/drawing/2018/hyperlinkcolor" val="tx"/>
                    </a:ext>
                  </a:extLst>
                </a:hlinkClick>
              </a:rPr>
              <a:t>Smart Twin Transition ↗</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Double transition verte &amp; numérique des PME touristiques ; « Demonstrator 5.0 » (1,1 M€).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Doppia transizione verde &amp; digitale delle PMI turistiche; « Demonstrator 5.0 » (1,1 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 5">
            <a:extLst>
              <a:ext uri="{FF2B5EF4-FFF2-40B4-BE49-F238E27FC236}">
                <a16:creationId xmlns:a16="http://schemas.microsoft.com/office/drawing/2014/main" id="{D2F35656-754F-484A-F05E-C7C4BC347622}"/>
              </a:ext>
            </a:extLst>
          </p:cNvPr>
          <p:cNvSpPr/>
          <p:nvPr/>
        </p:nvSpPr>
        <p:spPr>
          <a:xfrm>
            <a:off x="444398" y="3310128"/>
            <a:ext cx="8229600" cy="1024128"/>
          </a:xfrm>
          <a:prstGeom prst="roundRect">
            <a:avLst>
              <a:gd name="adj" fmla="val 5357"/>
            </a:avLst>
          </a:prstGeom>
          <a:solidFill>
            <a:srgbClr val="FCF3D6"/>
          </a:solidFill>
          <a:ln/>
        </p:spPr>
        <p:txBody>
          <a:bodyPr wrap="square" lIns="88900" tIns="88900" rIns="88900" bIns="88900" rtlCol="0" anchor="ct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563C1"/>
                </a:solidFill>
                <a:effectLst/>
                <a:uLnTx/>
                <a:uFillTx/>
                <a:latin typeface="Calibri" pitchFamily="34" charset="0"/>
                <a:ea typeface="Calibri" pitchFamily="34" charset="-122"/>
                <a:cs typeface="Calibri" pitchFamily="34" charset="-120"/>
                <a:hlinkClick r:id="rId5">
                  <a:extLst>
                    <a:ext uri="{A12FA001-AC4F-418D-AE19-62706E023703}">
                      <ahyp:hlinkClr xmlns:ahyp="http://schemas.microsoft.com/office/drawing/2018/hyperlinkcolor" val="tx"/>
                    </a:ext>
                  </a:extLst>
                </a:hlinkClick>
              </a:rPr>
              <a:t>Open Circular ↗</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Économie circulaire par l’innovation ouverte (Living Labs), soutien à 64 PME (1,7 M€).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Economia circolare tramite innovazione aperta (Living Labs), sostegno a 64 PMI (1,7 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 6">
            <a:extLst>
              <a:ext uri="{FF2B5EF4-FFF2-40B4-BE49-F238E27FC236}">
                <a16:creationId xmlns:a16="http://schemas.microsoft.com/office/drawing/2014/main" id="{835F0744-9529-E926-27AA-15D2B0800F17}"/>
              </a:ext>
            </a:extLst>
          </p:cNvPr>
          <p:cNvSpPr/>
          <p:nvPr/>
        </p:nvSpPr>
        <p:spPr>
          <a:xfrm>
            <a:off x="444398" y="4407408"/>
            <a:ext cx="822960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Tous les projets : </a:t>
            </a:r>
            <a:r>
              <a:rPr kumimoji="0" lang="en-US" sz="1000" b="0" i="0" u="sng" strike="noStrike" kern="1200" cap="none" spc="0" normalizeH="0" baseline="0" noProof="0" dirty="0">
                <a:ln>
                  <a:noFill/>
                </a:ln>
                <a:solidFill>
                  <a:srgbClr val="0563C1"/>
                </a:solidFill>
                <a:effectLst/>
                <a:uLnTx/>
                <a:uFillTx/>
                <a:latin typeface="Calibri" pitchFamily="34" charset="0"/>
                <a:ea typeface="Calibri" pitchFamily="34" charset="-122"/>
                <a:cs typeface="Calibri" pitchFamily="34" charset="-120"/>
                <a:hlinkClick r:id="rId6">
                  <a:extLst>
                    <a:ext uri="{A12FA001-AC4F-418D-AE19-62706E023703}">
                      <ahyp:hlinkClr xmlns:ahyp="http://schemas.microsoft.com/office/drawing/2018/hyperlinkcolor" val="tx"/>
                    </a:ext>
                  </a:extLst>
                </a:hlinkClick>
              </a:rPr>
              <a:t>interreg-marittimo.eu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Image 16" descr="Programma - Interreg21-27">
            <a:extLst>
              <a:ext uri="{FF2B5EF4-FFF2-40B4-BE49-F238E27FC236}">
                <a16:creationId xmlns:a16="http://schemas.microsoft.com/office/drawing/2014/main" id="{EBCE6704-C98F-AD49-CF97-199E699C836C}"/>
              </a:ext>
            </a:extLst>
          </p:cNvPr>
          <p:cNvPicPr>
            <a:picLocks noChangeAspect="1"/>
          </p:cNvPicPr>
          <p:nvPr/>
        </p:nvPicPr>
        <p:blipFill>
          <a:blip r:embed="rId7"/>
          <a:stretch>
            <a:fillRect/>
          </a:stretch>
        </p:blipFill>
        <p:spPr>
          <a:xfrm>
            <a:off x="6570126" y="232631"/>
            <a:ext cx="2436714" cy="686341"/>
          </a:xfrm>
          <a:prstGeom prst="rect">
            <a:avLst/>
          </a:prstGeom>
        </p:spPr>
      </p:pic>
    </p:spTree>
    <p:extLst>
      <p:ext uri="{BB962C8B-B14F-4D97-AF65-F5344CB8AC3E}">
        <p14:creationId xmlns:p14="http://schemas.microsoft.com/office/powerpoint/2010/main" val="746116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301752" y="219456"/>
            <a:ext cx="475488" cy="475488"/>
          </a:xfrm>
          <a:prstGeom prst="ellipse">
            <a:avLst/>
          </a:prstGeom>
          <a:solidFill>
            <a:srgbClr val="ABCC5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Shape 1"/>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p:cNvSpPr/>
          <p:nvPr/>
        </p:nvSpPr>
        <p:spPr>
          <a:xfrm>
            <a:off x="914400" y="109728"/>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Espace alpin (Alpine Space)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Spazio alpino (Alpine Space)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 3"/>
          <p:cNvSpPr/>
          <p:nvPr/>
        </p:nvSpPr>
        <p:spPr>
          <a:xfrm>
            <a:off x="457200" y="1143001"/>
            <a:ext cx="8229600" cy="620086"/>
          </a:xfrm>
          <a:prstGeom prst="roundRect">
            <a:avLst>
              <a:gd name="adj" fmla="val 666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Cadre — </a:t>
            </a:r>
            <a:r>
              <a:rPr kumimoji="0" lang="en-US" sz="115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programme transnational (7 pays alpins) · ~142,7 M€ · adossé à la stratégie EUSALP.
</a:t>
            </a:r>
            <a:r>
              <a:rPr kumimoji="0" lang="en-US" sz="115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Contesto — </a:t>
            </a:r>
            <a:r>
              <a:rPr kumimoji="0" lang="en-US" sz="115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programma transnazionale (7 paesi alpini) · ~142,7 M€ · collegato alla strategia EUSALP.</a:t>
            </a:r>
            <a:endParaRPr kumimoji="0" lang="en-US" sz="115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 4"/>
          <p:cNvSpPr/>
          <p:nvPr/>
        </p:nvSpPr>
        <p:spPr>
          <a:xfrm>
            <a:off x="457200" y="1871109"/>
            <a:ext cx="4023360" cy="2096347"/>
          </a:xfrm>
          <a:prstGeom prst="roundRect">
            <a:avLst>
              <a:gd name="adj" fmla="val 3750"/>
            </a:avLst>
          </a:prstGeom>
          <a:solidFill>
            <a:srgbClr val="FCF3D6"/>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Comment il </a:t>
            </a:r>
            <a:r>
              <a:rPr kumimoji="0" lang="en-US" sz="14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intègre</a:t>
            </a:r>
            <a:r>
              <a:rPr kumimoji="0" lang="en-US" sz="14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a:t>
            </a:r>
            <a:r>
              <a:rPr kumimoji="0" lang="en-US" sz="1400" b="1" i="0" u="none" strike="noStrike" kern="1200" cap="none" spc="0" normalizeH="0" baseline="0" noProof="0" dirty="0" err="1">
                <a:ln>
                  <a:noFill/>
                </a:ln>
                <a:solidFill>
                  <a:srgbClr val="E0218A"/>
                </a:solidFill>
                <a:effectLst/>
                <a:uLnTx/>
                <a:uFillTx/>
                <a:latin typeface="Calibri" pitchFamily="34" charset="0"/>
                <a:ea typeface="Calibri" pitchFamily="34" charset="-122"/>
                <a:cs typeface="Calibri" pitchFamily="34" charset="-120"/>
              </a:rPr>
              <a:t>ce</a:t>
            </a:r>
            <a:r>
              <a:rPr kumimoji="0" lang="en-US" sz="1400" b="1" i="0" u="none" strike="noStrike" kern="1200" cap="none" spc="0" normalizeH="0" baseline="0" noProof="0" dirty="0">
                <a:ln>
                  <a:noFill/>
                </a:ln>
                <a:solidFill>
                  <a:srgbClr val="E0218A"/>
                </a:solidFill>
                <a:effectLst/>
                <a:uLnTx/>
                <a:uFillTx/>
                <a:latin typeface="Calibri" pitchFamily="34" charset="0"/>
                <a:ea typeface="Calibri" pitchFamily="34" charset="-122"/>
                <a:cs typeface="Calibri" pitchFamily="34" charset="-120"/>
              </a:rPr>
              <a:t> volet</a:t>
            </a:r>
          </a:p>
          <a:p>
            <a:pPr marL="0" marR="0" lvl="0" indent="0" algn="just"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Numérique + innovation (P3)</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Économie circulaire (P2)</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Bioéconomie (P1)</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EUSALP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stratégie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macro-</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régionale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alpine (7 États, 48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régions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~80 M hab., 9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groupes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d’action) ; Digital Alps Conference.
</a:t>
            </a:r>
            <a:r>
              <a:rPr kumimoji="0" lang="en-US" sz="1200"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Modalités</a:t>
            </a: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projets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classiques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(≥6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partenaires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4 pays), petite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échelle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(≥3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partenaires</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&amp;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capitalisation</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 5"/>
          <p:cNvSpPr/>
          <p:nvPr/>
        </p:nvSpPr>
        <p:spPr>
          <a:xfrm>
            <a:off x="4663440" y="1871110"/>
            <a:ext cx="4023360" cy="2096346"/>
          </a:xfrm>
          <a:prstGeom prst="roundRect">
            <a:avLst>
              <a:gd name="adj" fmla="val 3750"/>
            </a:avLst>
          </a:prstGeom>
          <a:solidFill>
            <a:srgbClr val="E4F1DC"/>
          </a:solidFill>
          <a:ln/>
        </p:spPr>
        <p:txBody>
          <a:bodyPr wrap="square" lIns="88900" tIns="88900" rIns="88900" bIns="88900" rtlCol="0" anchor="t"/>
          <a:lstStyle/>
          <a:p>
            <a:pPr marL="0" marR="0" lvl="0" indent="0" algn="ctr" defTabSz="914400" rtl="0" eaLnBrk="1" fontAlgn="auto" latinLnBrk="0" hangingPunct="1">
              <a:lnSpc>
                <a:spcPct val="104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Come integra </a:t>
            </a:r>
            <a:r>
              <a:rPr kumimoji="0" lang="en-US" sz="140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questo</a:t>
            </a:r>
            <a:r>
              <a:rPr kumimoji="0" lang="en-US" sz="14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 </a:t>
            </a:r>
            <a:r>
              <a:rPr kumimoji="0" lang="en-US" sz="1400" b="1" i="0" u="none" strike="noStrike" kern="1200" cap="none" spc="0" normalizeH="0" baseline="0" noProof="0" dirty="0" err="1">
                <a:ln>
                  <a:noFill/>
                </a:ln>
                <a:solidFill>
                  <a:srgbClr val="3AB493"/>
                </a:solidFill>
                <a:effectLst/>
                <a:uLnTx/>
                <a:uFillTx/>
                <a:latin typeface="Calibri" pitchFamily="34" charset="0"/>
                <a:ea typeface="Calibri" pitchFamily="34" charset="-122"/>
                <a:cs typeface="Calibri" pitchFamily="34" charset="-120"/>
              </a:rPr>
              <a:t>settore</a:t>
            </a:r>
            <a:endParaRPr kumimoji="0" lang="en-US" sz="1400" b="1" i="0"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endParaRPr>
          </a:p>
          <a:p>
            <a:pPr marL="0" marR="0" lvl="0" indent="0" algn="just"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Digitale + innovazione (P3)</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Economia circolare (P2)</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Bioeconomia (P1)</a:t>
            </a:r>
          </a:p>
          <a:p>
            <a:pPr marL="0" marR="0" lvl="0" indent="0" algn="l" defTabSz="914400" rtl="0" eaLnBrk="1" fontAlgn="auto" latinLnBrk="0" hangingPunct="1">
              <a:lnSpc>
                <a:spcPct val="104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endParaRPr>
          </a:p>
          <a:p>
            <a:pPr marL="0" marR="0" lvl="0" indent="0" algn="l" defTabSz="914400" rtl="0" eaLnBrk="1" fontAlgn="auto" latinLnBrk="0" hangingPunct="1">
              <a:lnSpc>
                <a:spcPct val="104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EUSALP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strategia</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macro-</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regionale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alpina</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(7 Stati, 48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regioni</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~80 M ab., 9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gruppi</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d’azione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Digital Alps Conference.
</a:t>
            </a:r>
            <a:r>
              <a:rPr kumimoji="0" lang="en-US" sz="1200" b="1"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Modalità</a:t>
            </a:r>
            <a:r>
              <a:rPr kumimoji="0" lang="en-US" sz="1200" b="1"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progetti</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classici</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(≥6 partner, 4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paesi</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piccola</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scala (≥3 partner) &amp; </a:t>
            </a:r>
            <a:r>
              <a:rPr kumimoji="0" lang="en-US" sz="1200" b="0" i="0" u="none" strike="noStrike" kern="1200" cap="none" spc="0" normalizeH="0" baseline="0" noProof="0" dirty="0" err="1">
                <a:ln>
                  <a:noFill/>
                </a:ln>
                <a:solidFill>
                  <a:srgbClr val="404040"/>
                </a:solidFill>
                <a:effectLst/>
                <a:uLnTx/>
                <a:uFillTx/>
                <a:latin typeface="Calibri" pitchFamily="34" charset="0"/>
                <a:ea typeface="Calibri" pitchFamily="34" charset="-122"/>
                <a:cs typeface="Calibri" pitchFamily="34" charset="-120"/>
              </a:rPr>
              <a:t>capitalizzazione</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pic>
        <p:nvPicPr>
          <p:cNvPr id="9" name="Image 8" descr="ALPINE SPACE 2021-2027">
            <a:extLst>
              <a:ext uri="{FF2B5EF4-FFF2-40B4-BE49-F238E27FC236}">
                <a16:creationId xmlns:a16="http://schemas.microsoft.com/office/drawing/2014/main" id="{D3F91192-40B7-CDB1-98F9-9F069880F5B0}"/>
              </a:ext>
            </a:extLst>
          </p:cNvPr>
          <p:cNvPicPr>
            <a:picLocks noChangeAspect="1"/>
          </p:cNvPicPr>
          <p:nvPr/>
        </p:nvPicPr>
        <p:blipFill>
          <a:blip r:embed="rId3"/>
          <a:stretch>
            <a:fillRect/>
          </a:stretch>
        </p:blipFill>
        <p:spPr>
          <a:xfrm>
            <a:off x="5980014" y="120876"/>
            <a:ext cx="3026826" cy="91410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DE79D-9572-266C-6BCE-3CF7D2319FC9}"/>
            </a:ext>
          </a:extLst>
        </p:cNvPr>
        <p:cNvGrpSpPr/>
        <p:nvPr/>
      </p:nvGrpSpPr>
      <p:grpSpPr>
        <a:xfrm>
          <a:off x="0" y="0"/>
          <a:ext cx="0" cy="0"/>
          <a:chOff x="0" y="0"/>
          <a:chExt cx="0" cy="0"/>
        </a:xfrm>
      </p:grpSpPr>
      <p:sp>
        <p:nvSpPr>
          <p:cNvPr id="2" name="Shape 0">
            <a:extLst>
              <a:ext uri="{FF2B5EF4-FFF2-40B4-BE49-F238E27FC236}">
                <a16:creationId xmlns:a16="http://schemas.microsoft.com/office/drawing/2014/main" id="{1E712ACC-95A4-B102-D6E0-274BC842EEF1}"/>
              </a:ext>
            </a:extLst>
          </p:cNvPr>
          <p:cNvSpPr/>
          <p:nvPr/>
        </p:nvSpPr>
        <p:spPr>
          <a:xfrm>
            <a:off x="301752" y="219456"/>
            <a:ext cx="475488" cy="475488"/>
          </a:xfrm>
          <a:prstGeom prst="ellipse">
            <a:avLst/>
          </a:prstGeom>
          <a:solidFill>
            <a:srgbClr val="ABCC59"/>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Shape 1">
            <a:extLst>
              <a:ext uri="{FF2B5EF4-FFF2-40B4-BE49-F238E27FC236}">
                <a16:creationId xmlns:a16="http://schemas.microsoft.com/office/drawing/2014/main" id="{EA329E20-8762-517A-95B2-D2623382C9A3}"/>
              </a:ext>
            </a:extLst>
          </p:cNvPr>
          <p:cNvSpPr/>
          <p:nvPr/>
        </p:nvSpPr>
        <p:spPr>
          <a:xfrm rot="5400000">
            <a:off x="434889" y="352593"/>
            <a:ext cx="228234" cy="209215"/>
          </a:xfrm>
          <a:prstGeom prst="triangle">
            <a:avLst/>
          </a:prstGeom>
          <a:solidFill>
            <a:srgbClr val="FFFFFF"/>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 2">
            <a:extLst>
              <a:ext uri="{FF2B5EF4-FFF2-40B4-BE49-F238E27FC236}">
                <a16:creationId xmlns:a16="http://schemas.microsoft.com/office/drawing/2014/main" id="{B7F0A3A0-837D-C215-930B-48C38030FCF7}"/>
              </a:ext>
            </a:extLst>
          </p:cNvPr>
          <p:cNvSpPr/>
          <p:nvPr/>
        </p:nvSpPr>
        <p:spPr>
          <a:xfrm>
            <a:off x="914400" y="109728"/>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E0218A"/>
                </a:solidFill>
                <a:effectLst/>
                <a:uLnTx/>
                <a:uFillTx/>
                <a:latin typeface="Calibri Light" pitchFamily="34" charset="0"/>
                <a:ea typeface="Calibri Light" pitchFamily="34" charset="-122"/>
                <a:cs typeface="Calibri Light" pitchFamily="34" charset="-120"/>
              </a:rPr>
              <a:t>Espace alpin (Alpine Space)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Spazio alpino (Alpine Space)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9831A05C-F159-A515-4D13-BC19D776AA81}"/>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a:ln>
                <a:noFill/>
              </a:ln>
              <a:solidFill>
                <a:srgbClr val="7F7F7F"/>
              </a:solidFill>
              <a:effectLst/>
              <a:uLnTx/>
              <a:uFillTx/>
              <a:latin typeface="Calibri"/>
              <a:cs typeface="Calibri"/>
            </a:endParaRPr>
          </a:p>
        </p:txBody>
      </p:sp>
      <p:sp>
        <p:nvSpPr>
          <p:cNvPr id="9" name="Text 3">
            <a:extLst>
              <a:ext uri="{FF2B5EF4-FFF2-40B4-BE49-F238E27FC236}">
                <a16:creationId xmlns:a16="http://schemas.microsoft.com/office/drawing/2014/main" id="{1DEE11CB-01B0-5869-8D32-59E806249520}"/>
              </a:ext>
            </a:extLst>
          </p:cNvPr>
          <p:cNvSpPr/>
          <p:nvPr/>
        </p:nvSpPr>
        <p:spPr>
          <a:xfrm>
            <a:off x="457200" y="1097280"/>
            <a:ext cx="8229600" cy="1024128"/>
          </a:xfrm>
          <a:prstGeom prst="roundRect">
            <a:avLst>
              <a:gd name="adj" fmla="val 5357"/>
            </a:avLst>
          </a:prstGeom>
          <a:solidFill>
            <a:srgbClr val="FCF3D6"/>
          </a:solidFill>
          <a:ln/>
        </p:spPr>
        <p:txBody>
          <a:bodyPr wrap="square" lIns="88900" tIns="88900" rIns="88900" bIns="88900" rtlCol="0" anchor="ct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563C1"/>
                </a:solidFill>
                <a:effectLst/>
                <a:uLnTx/>
                <a:uFillTx/>
                <a:latin typeface="Calibri" pitchFamily="34" charset="0"/>
                <a:ea typeface="Calibri" pitchFamily="34" charset="-122"/>
                <a:cs typeface="Calibri" pitchFamily="34" charset="-120"/>
                <a:hlinkClick r:id="rId3">
                  <a:extLst>
                    <a:ext uri="{A12FA001-AC4F-418D-AE19-62706E023703}">
                      <ahyp:hlinkClr xmlns:ahyp="http://schemas.microsoft.com/office/drawing/2018/hyperlinkcolor" val="tx"/>
                    </a:ext>
                  </a:extLst>
                </a:hlinkClick>
              </a:rPr>
              <a:t>COMMONAIR ↗</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Mesures communes de qualité de l’air (Politecnico di Torino + Ville de Grenoble) — exemple franco-italien.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Misurazioni comuni della qualità dell’aria (Politecnico di Torino + Città di Grenoble) — esempio italo-francese.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 4">
            <a:extLst>
              <a:ext uri="{FF2B5EF4-FFF2-40B4-BE49-F238E27FC236}">
                <a16:creationId xmlns:a16="http://schemas.microsoft.com/office/drawing/2014/main" id="{93F3BB30-A99C-ADAF-C893-D3E5A515066B}"/>
              </a:ext>
            </a:extLst>
          </p:cNvPr>
          <p:cNvSpPr/>
          <p:nvPr/>
        </p:nvSpPr>
        <p:spPr>
          <a:xfrm>
            <a:off x="457200" y="2240280"/>
            <a:ext cx="8229600" cy="1024128"/>
          </a:xfrm>
          <a:prstGeom prst="roundRect">
            <a:avLst>
              <a:gd name="adj" fmla="val 5357"/>
            </a:avLst>
          </a:prstGeom>
          <a:solidFill>
            <a:srgbClr val="FCF3D6"/>
          </a:solidFill>
          <a:ln/>
        </p:spPr>
        <p:txBody>
          <a:bodyPr wrap="square" lIns="88900" tIns="88900" rIns="88900" bIns="88900" rtlCol="0" anchor="ct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563C1"/>
                </a:solidFill>
                <a:effectLst/>
                <a:uLnTx/>
                <a:uFillTx/>
                <a:latin typeface="Calibri" pitchFamily="34" charset="0"/>
                <a:ea typeface="Calibri" pitchFamily="34" charset="-122"/>
                <a:cs typeface="Calibri" pitchFamily="34" charset="-120"/>
                <a:hlinkClick r:id="rId4">
                  <a:extLst>
                    <a:ext uri="{A12FA001-AC4F-418D-AE19-62706E023703}">
                      <ahyp:hlinkClr xmlns:ahyp="http://schemas.microsoft.com/office/drawing/2018/hyperlinkcolor" val="tx"/>
                    </a:ext>
                  </a:extLst>
                </a:hlinkClick>
              </a:rPr>
              <a:t>DESIRE ↗</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Écosystème numérique pour la planification territoriale durable et résiliente des Alpes.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Ecosistema digitale per la pianificazione territoriale sostenibile e resiliente delle Alpi.</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 5">
            <a:extLst>
              <a:ext uri="{FF2B5EF4-FFF2-40B4-BE49-F238E27FC236}">
                <a16:creationId xmlns:a16="http://schemas.microsoft.com/office/drawing/2014/main" id="{CA02BC7C-2F9E-C778-5F18-A9F92231BD35}"/>
              </a:ext>
            </a:extLst>
          </p:cNvPr>
          <p:cNvSpPr/>
          <p:nvPr/>
        </p:nvSpPr>
        <p:spPr>
          <a:xfrm>
            <a:off x="457200" y="3383280"/>
            <a:ext cx="8229600" cy="1024128"/>
          </a:xfrm>
          <a:prstGeom prst="roundRect">
            <a:avLst>
              <a:gd name="adj" fmla="val 5357"/>
            </a:avLst>
          </a:prstGeom>
          <a:solidFill>
            <a:srgbClr val="FCF3D6"/>
          </a:solidFill>
          <a:ln/>
        </p:spPr>
        <p:txBody>
          <a:bodyPr wrap="square" lIns="88900" tIns="88900" rIns="88900" bIns="88900" rtlCol="0" anchor="ctr"/>
          <a:lstStyle/>
          <a:p>
            <a:pPr marL="0" marR="0" lvl="0" indent="0" algn="l" defTabSz="914400" rtl="0" eaLnBrk="1" fontAlgn="auto" latinLnBrk="0" hangingPunct="1">
              <a:lnSpc>
                <a:spcPct val="102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0563C1"/>
                </a:solidFill>
                <a:effectLst/>
                <a:uLnTx/>
                <a:uFillTx/>
                <a:latin typeface="Calibri" pitchFamily="34" charset="0"/>
                <a:ea typeface="Calibri" pitchFamily="34" charset="-122"/>
                <a:cs typeface="Calibri" pitchFamily="34" charset="-120"/>
                <a:hlinkClick r:id="rId4">
                  <a:extLst>
                    <a:ext uri="{A12FA001-AC4F-418D-AE19-62706E023703}">
                      <ahyp:hlinkClr xmlns:ahyp="http://schemas.microsoft.com/office/drawing/2018/hyperlinkcolor" val="tx"/>
                    </a:ext>
                  </a:extLst>
                </a:hlinkClick>
              </a:rPr>
              <a:t>MOBiREC / BUGALPS / WISER ↗</a:t>
            </a:r>
            <a:r>
              <a:rPr kumimoji="0" lang="en-US" sz="1200" b="0" i="0" u="none" strike="noStrike" kern="1200" cap="none" spc="0" normalizeH="0" baseline="0" noProof="0" dirty="0">
                <a:ln>
                  <a:noFill/>
                </a:ln>
                <a:solidFill>
                  <a:srgbClr val="404040"/>
                </a:solidFill>
                <a:effectLst/>
                <a:uLnTx/>
                <a:uFillTx/>
                <a:latin typeface="Calibri" pitchFamily="34" charset="0"/>
                <a:ea typeface="Calibri" pitchFamily="34" charset="-122"/>
                <a:cs typeface="Calibri" pitchFamily="34" charset="-120"/>
              </a:rPr>
              <a:t>   Mobilité numérique &amp; communautés d’énergie ; économie circulaire (insectes, fibres naturelles).
</a:t>
            </a:r>
            <a:r>
              <a:rPr kumimoji="0" lang="en-US" sz="1200" b="0" i="1" u="none" strike="noStrike" kern="1200" cap="none" spc="0" normalizeH="0" baseline="0" noProof="0" dirty="0">
                <a:ln>
                  <a:noFill/>
                </a:ln>
                <a:solidFill>
                  <a:srgbClr val="3AB493"/>
                </a:solidFill>
                <a:effectLst/>
                <a:uLnTx/>
                <a:uFillTx/>
                <a:latin typeface="Calibri" pitchFamily="34" charset="0"/>
                <a:ea typeface="Calibri" pitchFamily="34" charset="-122"/>
                <a:cs typeface="Calibri" pitchFamily="34" charset="-120"/>
              </a:rPr>
              <a:t>Mobilità digitale &amp; comunità energetiche; economia circolare (insetti, fibre naturali).</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 6">
            <a:extLst>
              <a:ext uri="{FF2B5EF4-FFF2-40B4-BE49-F238E27FC236}">
                <a16:creationId xmlns:a16="http://schemas.microsoft.com/office/drawing/2014/main" id="{9D7E1547-80C5-740B-0F43-E17FDC92020B}"/>
              </a:ext>
            </a:extLst>
          </p:cNvPr>
          <p:cNvSpPr/>
          <p:nvPr/>
        </p:nvSpPr>
        <p:spPr>
          <a:xfrm>
            <a:off x="457200" y="4480560"/>
            <a:ext cx="8229600" cy="27432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7F7F7F"/>
                </a:solidFill>
                <a:effectLst/>
                <a:uLnTx/>
                <a:uFillTx/>
                <a:latin typeface="Calibri" pitchFamily="34" charset="0"/>
                <a:ea typeface="Calibri" pitchFamily="34" charset="-122"/>
                <a:cs typeface="Calibri" pitchFamily="34" charset="-120"/>
              </a:rPr>
              <a:t>Bibliothèque de projets : </a:t>
            </a:r>
            <a:r>
              <a:rPr kumimoji="0" lang="en-US" sz="1000" b="0" i="0" u="sng" strike="noStrike" kern="1200" cap="none" spc="0" normalizeH="0" baseline="0" noProof="0" dirty="0">
                <a:ln>
                  <a:noFill/>
                </a:ln>
                <a:solidFill>
                  <a:srgbClr val="0563C1"/>
                </a:solidFill>
                <a:effectLst/>
                <a:uLnTx/>
                <a:uFillTx/>
                <a:latin typeface="Calibri" pitchFamily="34" charset="0"/>
                <a:ea typeface="Calibri" pitchFamily="34" charset="-122"/>
                <a:cs typeface="Calibri" pitchFamily="34" charset="-120"/>
                <a:hlinkClick r:id="rId4">
                  <a:extLst>
                    <a:ext uri="{A12FA001-AC4F-418D-AE19-62706E023703}">
                      <ahyp:hlinkClr xmlns:ahyp="http://schemas.microsoft.com/office/drawing/2018/hyperlinkcolor" val="tx"/>
                    </a:ext>
                  </a:extLst>
                </a:hlinkClick>
              </a:rPr>
              <a:t>alpine-space.eu/projects ↗</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Image 16" descr="ALPINE SPACE 2021-2027">
            <a:extLst>
              <a:ext uri="{FF2B5EF4-FFF2-40B4-BE49-F238E27FC236}">
                <a16:creationId xmlns:a16="http://schemas.microsoft.com/office/drawing/2014/main" id="{4409F255-CC97-061A-9C17-A6E9226597D7}"/>
              </a:ext>
            </a:extLst>
          </p:cNvPr>
          <p:cNvPicPr>
            <a:picLocks noChangeAspect="1"/>
          </p:cNvPicPr>
          <p:nvPr/>
        </p:nvPicPr>
        <p:blipFill>
          <a:blip r:embed="rId5"/>
          <a:stretch>
            <a:fillRect/>
          </a:stretch>
        </p:blipFill>
        <p:spPr>
          <a:xfrm>
            <a:off x="5980014" y="120876"/>
            <a:ext cx="3026826" cy="914102"/>
          </a:xfrm>
          <a:prstGeom prst="rect">
            <a:avLst/>
          </a:prstGeom>
        </p:spPr>
      </p:pic>
    </p:spTree>
    <p:extLst>
      <p:ext uri="{BB962C8B-B14F-4D97-AF65-F5344CB8AC3E}">
        <p14:creationId xmlns:p14="http://schemas.microsoft.com/office/powerpoint/2010/main" val="1797190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26071-F255-4682-55CC-6418792A85A0}"/>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D7FE8DF-D3B2-92A6-43C3-CAFA2676D39C}"/>
              </a:ext>
            </a:extLst>
          </p:cNvPr>
          <p:cNvSpPr>
            <a:spLocks noGrp="1"/>
          </p:cNvSpPr>
          <p:nvPr>
            <p:ph type="sldNum" idx="4"/>
          </p:nvPr>
        </p:nvSpPr>
        <p:spPr/>
        <p:txBody>
          <a:bodyPr/>
          <a:lstStyle/>
          <a:p>
            <a:pPr>
              <a:buClr>
                <a:srgbClr val="898989"/>
              </a:buClr>
              <a:buSzPts val="1200"/>
              <a:buFont typeface="Arial"/>
              <a:buNone/>
            </a:pPr>
            <a:fld id="{00000000-1234-1234-1234-123412341234}" type="slidenum">
              <a:rPr lang="fr-FR" sz="900" smtClean="0">
                <a:solidFill>
                  <a:srgbClr val="929E9E"/>
                </a:solidFill>
                <a:ea typeface="Calibri"/>
                <a:cs typeface="Calibri"/>
                <a:sym typeface="Calibri"/>
              </a:rPr>
              <a:pPr>
                <a:buClr>
                  <a:srgbClr val="898989"/>
                </a:buClr>
                <a:buSzPts val="1200"/>
                <a:buFont typeface="Arial"/>
                <a:buNone/>
              </a:pPr>
              <a:t>47</a:t>
            </a:fld>
            <a:endParaRPr lang="fr-FR" sz="900">
              <a:solidFill>
                <a:srgbClr val="929E9E"/>
              </a:solidFill>
              <a:ea typeface="Calibri"/>
              <a:cs typeface="Calibri"/>
              <a:sym typeface="Calibri"/>
            </a:endParaRPr>
          </a:p>
        </p:txBody>
      </p:sp>
      <p:pic>
        <p:nvPicPr>
          <p:cNvPr id="3" name="Image 2">
            <a:extLst>
              <a:ext uri="{FF2B5EF4-FFF2-40B4-BE49-F238E27FC236}">
                <a16:creationId xmlns:a16="http://schemas.microsoft.com/office/drawing/2014/main" id="{B08934FC-66AF-E045-ACF0-90AB0252487E}"/>
              </a:ext>
            </a:extLst>
          </p:cNvPr>
          <p:cNvPicPr>
            <a:picLocks noChangeAspect="1"/>
          </p:cNvPicPr>
          <p:nvPr/>
        </p:nvPicPr>
        <p:blipFill>
          <a:blip r:embed="rId3"/>
          <a:stretch>
            <a:fillRect/>
          </a:stretch>
        </p:blipFill>
        <p:spPr>
          <a:xfrm>
            <a:off x="5198353" y="239802"/>
            <a:ext cx="3537085" cy="2122251"/>
          </a:xfrm>
          <a:prstGeom prst="rect">
            <a:avLst/>
          </a:prstGeom>
        </p:spPr>
      </p:pic>
      <p:sp>
        <p:nvSpPr>
          <p:cNvPr id="9" name="Rectangle : coins arrondis 8">
            <a:extLst>
              <a:ext uri="{FF2B5EF4-FFF2-40B4-BE49-F238E27FC236}">
                <a16:creationId xmlns:a16="http://schemas.microsoft.com/office/drawing/2014/main" id="{A0E6A83F-47F0-0649-ABD9-14E7B419A5F4}"/>
              </a:ext>
            </a:extLst>
          </p:cNvPr>
          <p:cNvSpPr/>
          <p:nvPr/>
        </p:nvSpPr>
        <p:spPr>
          <a:xfrm>
            <a:off x="408562" y="2731342"/>
            <a:ext cx="4503906" cy="1756134"/>
          </a:xfrm>
          <a:prstGeom prst="roundRect">
            <a:avLst/>
          </a:prstGeom>
          <a:solidFill>
            <a:schemeClr val="accent1">
              <a:lumMod val="40000"/>
              <a:lumOff val="6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fr-FR" sz="1800" dirty="0">
                <a:solidFill>
                  <a:srgbClr val="E0218A"/>
                </a:solidFill>
              </a:rPr>
              <a:t>Quel mot (français ou italien) choisiriez-vous pour décrire l’économie de demain ? </a:t>
            </a:r>
          </a:p>
          <a:p>
            <a:pPr algn="ctr"/>
            <a:r>
              <a:rPr lang="it-IT" sz="1800" dirty="0">
                <a:solidFill>
                  <a:srgbClr val="3AB493"/>
                </a:solidFill>
              </a:rPr>
              <a:t>Quale parola (francese o italiana) sceglieresti per descrivere l'economia di domani? </a:t>
            </a:r>
          </a:p>
        </p:txBody>
      </p:sp>
      <p:pic>
        <p:nvPicPr>
          <p:cNvPr id="14" name="Image 13">
            <a:extLst>
              <a:ext uri="{FF2B5EF4-FFF2-40B4-BE49-F238E27FC236}">
                <a16:creationId xmlns:a16="http://schemas.microsoft.com/office/drawing/2014/main" id="{05F1564B-AE10-4240-8B10-EB23BCC1E0A6}"/>
              </a:ext>
            </a:extLst>
          </p:cNvPr>
          <p:cNvPicPr>
            <a:picLocks noChangeAspect="1"/>
          </p:cNvPicPr>
          <p:nvPr/>
        </p:nvPicPr>
        <p:blipFill>
          <a:blip r:embed="rId4"/>
          <a:stretch>
            <a:fillRect/>
          </a:stretch>
        </p:blipFill>
        <p:spPr>
          <a:xfrm>
            <a:off x="1762727" y="1356768"/>
            <a:ext cx="1944876" cy="1374574"/>
          </a:xfrm>
          <a:prstGeom prst="rect">
            <a:avLst/>
          </a:prstGeom>
        </p:spPr>
      </p:pic>
      <p:sp>
        <p:nvSpPr>
          <p:cNvPr id="15" name="ZoneTexte 14">
            <a:extLst>
              <a:ext uri="{FF2B5EF4-FFF2-40B4-BE49-F238E27FC236}">
                <a16:creationId xmlns:a16="http://schemas.microsoft.com/office/drawing/2014/main" id="{F10CEAEB-4E78-5141-8350-11EC627442DC}"/>
              </a:ext>
            </a:extLst>
          </p:cNvPr>
          <p:cNvSpPr txBox="1"/>
          <p:nvPr/>
        </p:nvSpPr>
        <p:spPr>
          <a:xfrm>
            <a:off x="5198353" y="2565025"/>
            <a:ext cx="3630566" cy="261610"/>
          </a:xfrm>
          <a:prstGeom prst="rect">
            <a:avLst/>
          </a:prstGeom>
          <a:noFill/>
        </p:spPr>
        <p:txBody>
          <a:bodyPr wrap="square" rtlCol="0">
            <a:spAutoFit/>
          </a:bodyPr>
          <a:lstStyle/>
          <a:p>
            <a:pPr algn="ctr"/>
            <a:r>
              <a:rPr lang="en-GB" sz="1100" i="1" dirty="0">
                <a:solidFill>
                  <a:srgbClr val="929E9E"/>
                </a:solidFill>
                <a:latin typeface="Arial" panose="020B0604020202020204" pitchFamily="34" charset="0"/>
                <a:cs typeface="Arial" panose="020B0604020202020204" pitchFamily="34" charset="0"/>
              </a:rPr>
              <a:t>© </a:t>
            </a:r>
            <a:r>
              <a:rPr lang="en-GB" sz="1100" i="1" dirty="0" err="1">
                <a:solidFill>
                  <a:srgbClr val="929E9E"/>
                </a:solidFill>
                <a:latin typeface="Arial" panose="020B0604020202020204" pitchFamily="34" charset="0"/>
                <a:cs typeface="Arial" panose="020B0604020202020204" pitchFamily="34" charset="0"/>
              </a:rPr>
              <a:t>Créateur</a:t>
            </a:r>
            <a:r>
              <a:rPr lang="en-GB" sz="1100" i="1" dirty="0">
                <a:solidFill>
                  <a:srgbClr val="929E9E"/>
                </a:solidFill>
                <a:latin typeface="Arial" panose="020B0604020202020204" pitchFamily="34" charset="0"/>
                <a:cs typeface="Arial" panose="020B0604020202020204" pitchFamily="34" charset="0"/>
              </a:rPr>
              <a:t> : </a:t>
            </a:r>
            <a:r>
              <a:rPr lang="en-GB" sz="1100" i="1" dirty="0" err="1">
                <a:solidFill>
                  <a:srgbClr val="929E9E"/>
                </a:solidFill>
                <a:latin typeface="Arial" panose="020B0604020202020204" pitchFamily="34" charset="0"/>
                <a:cs typeface="Arial" panose="020B0604020202020204" pitchFamily="34" charset="0"/>
              </a:rPr>
              <a:t>Dzmitry</a:t>
            </a:r>
            <a:r>
              <a:rPr lang="en-GB" sz="1100" i="1" dirty="0">
                <a:solidFill>
                  <a:srgbClr val="929E9E"/>
                </a:solidFill>
                <a:latin typeface="Arial" panose="020B0604020202020204" pitchFamily="34" charset="0"/>
                <a:cs typeface="Arial" panose="020B0604020202020204" pitchFamily="34" charset="0"/>
              </a:rPr>
              <a:t> </a:t>
            </a:r>
            <a:r>
              <a:rPr lang="en-GB" sz="1100" i="1" dirty="0" err="1">
                <a:solidFill>
                  <a:srgbClr val="929E9E"/>
                </a:solidFill>
                <a:latin typeface="Arial" panose="020B0604020202020204" pitchFamily="34" charset="0"/>
                <a:cs typeface="Arial" panose="020B0604020202020204" pitchFamily="34" charset="0"/>
              </a:rPr>
              <a:t>Baranau</a:t>
            </a:r>
            <a:r>
              <a:rPr lang="en-GB" sz="1100" i="1" dirty="0">
                <a:solidFill>
                  <a:srgbClr val="929E9E"/>
                </a:solidFill>
                <a:latin typeface="Arial" panose="020B0604020202020204" pitchFamily="34" charset="0"/>
                <a:cs typeface="Arial" panose="020B0604020202020204" pitchFamily="34" charset="0"/>
              </a:rPr>
              <a:t> | </a:t>
            </a:r>
            <a:r>
              <a:rPr lang="en-GB" sz="1100" i="1" dirty="0" err="1">
                <a:solidFill>
                  <a:srgbClr val="929E9E"/>
                </a:solidFill>
                <a:latin typeface="Arial" panose="020B0604020202020204" pitchFamily="34" charset="0"/>
                <a:cs typeface="Arial" panose="020B0604020202020204" pitchFamily="34" charset="0"/>
              </a:rPr>
              <a:t>Crédits</a:t>
            </a:r>
            <a:r>
              <a:rPr lang="en-GB" sz="1100" i="1" dirty="0">
                <a:solidFill>
                  <a:srgbClr val="929E9E"/>
                </a:solidFill>
                <a:latin typeface="Arial" panose="020B0604020202020204" pitchFamily="34" charset="0"/>
                <a:cs typeface="Arial" panose="020B0604020202020204" pitchFamily="34" charset="0"/>
              </a:rPr>
              <a:t> : </a:t>
            </a:r>
            <a:r>
              <a:rPr lang="en-GB" sz="1100" i="1" dirty="0" err="1">
                <a:solidFill>
                  <a:srgbClr val="929E9E"/>
                </a:solidFill>
                <a:latin typeface="Arial" panose="020B0604020202020204" pitchFamily="34" charset="0"/>
                <a:cs typeface="Arial" panose="020B0604020202020204" pitchFamily="34" charset="0"/>
              </a:rPr>
              <a:t>Vecteezy</a:t>
            </a:r>
            <a:r>
              <a:rPr lang="en-GB" sz="1100" i="1" dirty="0">
                <a:solidFill>
                  <a:srgbClr val="929E9E"/>
                </a:solidFill>
                <a:latin typeface="Arial" panose="020B0604020202020204" pitchFamily="34" charset="0"/>
                <a:cs typeface="Arial" panose="020B0604020202020204" pitchFamily="34" charset="0"/>
              </a:rPr>
              <a:t> </a:t>
            </a:r>
          </a:p>
        </p:txBody>
      </p:sp>
      <p:sp>
        <p:nvSpPr>
          <p:cNvPr id="5" name="ZoneTexte 4">
            <a:extLst>
              <a:ext uri="{FF2B5EF4-FFF2-40B4-BE49-F238E27FC236}">
                <a16:creationId xmlns:a16="http://schemas.microsoft.com/office/drawing/2014/main" id="{0FE274C3-137F-7443-90C2-38473EDE10FF}"/>
              </a:ext>
            </a:extLst>
          </p:cNvPr>
          <p:cNvSpPr txBox="1"/>
          <p:nvPr/>
        </p:nvSpPr>
        <p:spPr>
          <a:xfrm>
            <a:off x="5008651" y="3086189"/>
            <a:ext cx="4572000" cy="523220"/>
          </a:xfrm>
          <a:prstGeom prst="rect">
            <a:avLst/>
          </a:prstGeom>
          <a:noFill/>
        </p:spPr>
        <p:txBody>
          <a:bodyPr wrap="square">
            <a:spAutoFit/>
          </a:bodyPr>
          <a:lstStyle/>
          <a:p>
            <a:r>
              <a:rPr lang="fr-FR" dirty="0">
                <a:hlinkClick r:id="rId5"/>
              </a:rPr>
              <a:t>https://app.sli.do/event/e8xngdEE15z5ro96azxN3c</a:t>
            </a:r>
            <a:endParaRPr lang="fr-FR" dirty="0"/>
          </a:p>
          <a:p>
            <a:endParaRPr lang="fr-FR" dirty="0"/>
          </a:p>
        </p:txBody>
      </p:sp>
      <p:pic>
        <p:nvPicPr>
          <p:cNvPr id="6" name="Image 5">
            <a:extLst>
              <a:ext uri="{FF2B5EF4-FFF2-40B4-BE49-F238E27FC236}">
                <a16:creationId xmlns:a16="http://schemas.microsoft.com/office/drawing/2014/main" id="{1DB74DC4-4487-DC45-96E9-298C8C20425C}"/>
              </a:ext>
            </a:extLst>
          </p:cNvPr>
          <p:cNvPicPr>
            <a:picLocks noChangeAspect="1"/>
          </p:cNvPicPr>
          <p:nvPr/>
        </p:nvPicPr>
        <p:blipFill>
          <a:blip r:embed="rId6"/>
          <a:stretch>
            <a:fillRect/>
          </a:stretch>
        </p:blipFill>
        <p:spPr>
          <a:xfrm>
            <a:off x="5860020" y="3550771"/>
            <a:ext cx="1434631" cy="1434631"/>
          </a:xfrm>
          <a:prstGeom prst="rect">
            <a:avLst/>
          </a:prstGeom>
        </p:spPr>
      </p:pic>
    </p:spTree>
    <p:extLst>
      <p:ext uri="{BB962C8B-B14F-4D97-AF65-F5344CB8AC3E}">
        <p14:creationId xmlns:p14="http://schemas.microsoft.com/office/powerpoint/2010/main" val="38057917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F2F93-55A4-5A89-AAE1-81D1E5C2BDD7}"/>
            </a:ext>
          </a:extLst>
        </p:cNvPr>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EA4E946-CD48-9E9D-4ACB-6A1253256D6E}"/>
              </a:ext>
            </a:extLst>
          </p:cNvPr>
          <p:cNvSpPr>
            <a:spLocks noGrp="1"/>
          </p:cNvSpPr>
          <p:nvPr>
            <p:ph type="sldNum" idx="4"/>
          </p:nvPr>
        </p:nvSpPr>
        <p:spPr/>
        <p:txBody>
          <a:bodyPr/>
          <a:lstStyle/>
          <a:p>
            <a:pPr>
              <a:buClr>
                <a:srgbClr val="898989"/>
              </a:buClr>
              <a:buSzPts val="1200"/>
              <a:buFont typeface="Arial"/>
              <a:buNone/>
            </a:pPr>
            <a:fld id="{00000000-1234-1234-1234-123412341234}" type="slidenum">
              <a:rPr lang="fr-FR" sz="900" smtClean="0">
                <a:solidFill>
                  <a:srgbClr val="929E9E"/>
                </a:solidFill>
                <a:ea typeface="Calibri"/>
                <a:cs typeface="Calibri"/>
                <a:sym typeface="Calibri"/>
              </a:rPr>
              <a:pPr>
                <a:buClr>
                  <a:srgbClr val="898989"/>
                </a:buClr>
                <a:buSzPts val="1200"/>
                <a:buFont typeface="Arial"/>
                <a:buNone/>
              </a:pPr>
              <a:t>48</a:t>
            </a:fld>
            <a:endParaRPr lang="fr-FR" sz="900">
              <a:solidFill>
                <a:srgbClr val="929E9E"/>
              </a:solidFill>
              <a:ea typeface="Calibri"/>
              <a:cs typeface="Calibri"/>
              <a:sym typeface="Calibri"/>
            </a:endParaRPr>
          </a:p>
        </p:txBody>
      </p:sp>
      <p:pic>
        <p:nvPicPr>
          <p:cNvPr id="14" name="Image 13">
            <a:extLst>
              <a:ext uri="{FF2B5EF4-FFF2-40B4-BE49-F238E27FC236}">
                <a16:creationId xmlns:a16="http://schemas.microsoft.com/office/drawing/2014/main" id="{B54FDBA2-9F01-7734-826A-6E9F1F873538}"/>
              </a:ext>
            </a:extLst>
          </p:cNvPr>
          <p:cNvPicPr>
            <a:picLocks noChangeAspect="1"/>
          </p:cNvPicPr>
          <p:nvPr/>
        </p:nvPicPr>
        <p:blipFill>
          <a:blip r:embed="rId3"/>
          <a:stretch>
            <a:fillRect/>
          </a:stretch>
        </p:blipFill>
        <p:spPr>
          <a:xfrm>
            <a:off x="3961396" y="138937"/>
            <a:ext cx="1944876" cy="1374574"/>
          </a:xfrm>
          <a:prstGeom prst="rect">
            <a:avLst/>
          </a:prstGeom>
        </p:spPr>
      </p:pic>
      <p:pic>
        <p:nvPicPr>
          <p:cNvPr id="7" name="Image 6">
            <a:extLst>
              <a:ext uri="{FF2B5EF4-FFF2-40B4-BE49-F238E27FC236}">
                <a16:creationId xmlns:a16="http://schemas.microsoft.com/office/drawing/2014/main" id="{D384DAF3-5667-1BB2-1ED5-00DF12E67B63}"/>
              </a:ext>
            </a:extLst>
          </p:cNvPr>
          <p:cNvPicPr>
            <a:picLocks noChangeAspect="1"/>
          </p:cNvPicPr>
          <p:nvPr/>
        </p:nvPicPr>
        <p:blipFill>
          <a:blip r:embed="rId4"/>
          <a:stretch>
            <a:fillRect/>
          </a:stretch>
        </p:blipFill>
        <p:spPr>
          <a:xfrm>
            <a:off x="687721" y="1309110"/>
            <a:ext cx="7772400" cy="3234952"/>
          </a:xfrm>
          <a:prstGeom prst="rect">
            <a:avLst/>
          </a:prstGeom>
        </p:spPr>
      </p:pic>
    </p:spTree>
    <p:extLst>
      <p:ext uri="{BB962C8B-B14F-4D97-AF65-F5344CB8AC3E}">
        <p14:creationId xmlns:p14="http://schemas.microsoft.com/office/powerpoint/2010/main" val="1200548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4" name="Google Shape;210;g106ce52c137_0_73">
            <a:extLst>
              <a:ext uri="{FF2B5EF4-FFF2-40B4-BE49-F238E27FC236}">
                <a16:creationId xmlns:a16="http://schemas.microsoft.com/office/drawing/2014/main" id="{C57BBDB1-DE2B-729C-6864-7B7EAE770D24}"/>
              </a:ext>
            </a:extLst>
          </p:cNvPr>
          <p:cNvSpPr txBox="1">
            <a:spLocks noGrp="1"/>
          </p:cNvSpPr>
          <p:nvPr>
            <p:ph type="sldNum" idx="4294967295"/>
          </p:nvPr>
        </p:nvSpPr>
        <p:spPr>
          <a:xfrm>
            <a:off x="8460121" y="4629873"/>
            <a:ext cx="363673" cy="273825"/>
          </a:xfrm>
          <a:prstGeom prst="rect">
            <a:avLst/>
          </a:prstGeom>
          <a:noFill/>
          <a:ln>
            <a:noFill/>
          </a:ln>
        </p:spPr>
        <p:txBody>
          <a:bodyPr spcFirstLastPara="1" wrap="square" lIns="0" tIns="0" rIns="0" bIns="27000" anchor="b" anchorCtr="0">
            <a:noAutofit/>
          </a:bodyPr>
          <a:lstStyle>
            <a:lvl1pPr algn="r">
              <a:defRPr/>
            </a:lvl1pPr>
          </a:lstStyle>
          <a:p>
            <a:pPr>
              <a:buClr>
                <a:srgbClr val="898989"/>
              </a:buClr>
              <a:buSzPts val="1200"/>
              <a:buFont typeface="Arial"/>
              <a:buNone/>
            </a:pPr>
            <a:fld id="{00000000-1234-1234-1234-123412341234}" type="slidenum">
              <a:rPr lang="fr-FR" sz="900">
                <a:solidFill>
                  <a:srgbClr val="929E9E"/>
                </a:solidFill>
                <a:ea typeface="Calibri"/>
                <a:cs typeface="Calibri"/>
                <a:sym typeface="Calibri"/>
              </a:rPr>
              <a:pPr>
                <a:buClr>
                  <a:srgbClr val="898989"/>
                </a:buClr>
                <a:buSzPts val="1200"/>
                <a:buFont typeface="Arial"/>
                <a:buNone/>
              </a:pPr>
              <a:t>49</a:t>
            </a:fld>
            <a:endParaRPr lang="fr-FR" sz="900">
              <a:solidFill>
                <a:srgbClr val="929E9E"/>
              </a:solidFill>
              <a:ea typeface="Calibri"/>
              <a:cs typeface="Calibri"/>
              <a:sym typeface="Calibri"/>
            </a:endParaRPr>
          </a:p>
        </p:txBody>
      </p:sp>
      <p:sp>
        <p:nvSpPr>
          <p:cNvPr id="10" name="Google Shape;131;g106ce52c137_0_1">
            <a:extLst>
              <a:ext uri="{FF2B5EF4-FFF2-40B4-BE49-F238E27FC236}">
                <a16:creationId xmlns:a16="http://schemas.microsoft.com/office/drawing/2014/main" id="{2E6C28A2-24D8-7A4B-9470-18BD60C55DB8}"/>
              </a:ext>
            </a:extLst>
          </p:cNvPr>
          <p:cNvSpPr txBox="1"/>
          <p:nvPr/>
        </p:nvSpPr>
        <p:spPr>
          <a:xfrm>
            <a:off x="1151079" y="0"/>
            <a:ext cx="7992921" cy="1107965"/>
          </a:xfrm>
          <a:prstGeom prst="rect">
            <a:avLst/>
          </a:prstGeom>
          <a:noFill/>
          <a:ln>
            <a:noFill/>
          </a:ln>
        </p:spPr>
        <p:txBody>
          <a:bodyPr spcFirstLastPara="1" wrap="square" lIns="68569" tIns="34275" rIns="68569" bIns="34275" anchor="t" anchorCtr="0">
            <a:spAutoFit/>
          </a:bodyPr>
          <a:lstStyle/>
          <a:p>
            <a:pPr algn="just">
              <a:buClr>
                <a:srgbClr val="550505"/>
              </a:buClr>
              <a:buSzPts val="7560"/>
            </a:pPr>
            <a:r>
              <a:rPr lang="fr-FR" sz="3375" dirty="0">
                <a:solidFill>
                  <a:srgbClr val="E0218A"/>
                </a:solidFill>
                <a:latin typeface="+mj-lt"/>
              </a:rPr>
              <a:t>Boîte à outils pour aller plus loin</a:t>
            </a:r>
          </a:p>
          <a:p>
            <a:pPr algn="just">
              <a:buClr>
                <a:srgbClr val="550505"/>
              </a:buClr>
              <a:buSzPts val="7560"/>
            </a:pPr>
            <a:r>
              <a:rPr lang="fr-FR" sz="3375" dirty="0" err="1">
                <a:solidFill>
                  <a:srgbClr val="3AB493"/>
                </a:solidFill>
                <a:latin typeface="+mj-lt"/>
              </a:rPr>
              <a:t>Strumenti</a:t>
            </a:r>
            <a:r>
              <a:rPr lang="fr-FR" sz="3375" dirty="0">
                <a:solidFill>
                  <a:srgbClr val="3AB493"/>
                </a:solidFill>
                <a:latin typeface="+mj-lt"/>
              </a:rPr>
              <a:t> </a:t>
            </a:r>
            <a:r>
              <a:rPr lang="fr-FR" sz="3375" dirty="0" err="1">
                <a:solidFill>
                  <a:srgbClr val="3AB493"/>
                </a:solidFill>
                <a:latin typeface="+mj-lt"/>
              </a:rPr>
              <a:t>utili</a:t>
            </a:r>
            <a:r>
              <a:rPr lang="fr-FR" sz="3375" dirty="0">
                <a:solidFill>
                  <a:srgbClr val="3AB493"/>
                </a:solidFill>
                <a:latin typeface="+mj-lt"/>
              </a:rPr>
              <a:t> per </a:t>
            </a:r>
            <a:r>
              <a:rPr lang="fr-FR" sz="3375" dirty="0" err="1">
                <a:solidFill>
                  <a:srgbClr val="3AB493"/>
                </a:solidFill>
                <a:latin typeface="+mj-lt"/>
              </a:rPr>
              <a:t>approfondire</a:t>
            </a:r>
            <a:endParaRPr sz="3375" dirty="0">
              <a:solidFill>
                <a:srgbClr val="3AB493"/>
              </a:solidFill>
              <a:latin typeface="+mj-lt"/>
            </a:endParaRPr>
          </a:p>
        </p:txBody>
      </p:sp>
      <p:sp>
        <p:nvSpPr>
          <p:cNvPr id="2" name="ZoneTexte 1">
            <a:extLst>
              <a:ext uri="{FF2B5EF4-FFF2-40B4-BE49-F238E27FC236}">
                <a16:creationId xmlns:a16="http://schemas.microsoft.com/office/drawing/2014/main" id="{E07986BC-584C-9099-D6F7-2EA34356CE1E}"/>
              </a:ext>
            </a:extLst>
          </p:cNvPr>
          <p:cNvSpPr txBox="1"/>
          <p:nvPr/>
        </p:nvSpPr>
        <p:spPr>
          <a:xfrm>
            <a:off x="147127" y="1364268"/>
            <a:ext cx="3956147" cy="3816429"/>
          </a:xfrm>
          <a:prstGeom prst="rect">
            <a:avLst/>
          </a:prstGeom>
          <a:noFill/>
        </p:spPr>
        <p:txBody>
          <a:bodyPr wrap="square" rtlCol="0">
            <a:spAutoFit/>
          </a:bodyPr>
          <a:lstStyle/>
          <a:p>
            <a:pPr algn="just"/>
            <a:r>
              <a:rPr lang="fr-FR" sz="1600" b="1" dirty="0">
                <a:solidFill>
                  <a:srgbClr val="E0218A"/>
                </a:solidFill>
              </a:rPr>
              <a:t>Les outils à votre disposition </a:t>
            </a:r>
          </a:p>
          <a:p>
            <a:pPr algn="just"/>
            <a:endParaRPr lang="fr-FR" sz="1600" b="1" dirty="0">
              <a:solidFill>
                <a:srgbClr val="E0218A"/>
              </a:solidFill>
            </a:endParaRPr>
          </a:p>
          <a:p>
            <a:pPr marL="285750" indent="-285750" algn="just">
              <a:buFontTx/>
              <a:buChar char="-"/>
            </a:pPr>
            <a:r>
              <a:rPr lang="fr-FR" sz="1600" dirty="0">
                <a:latin typeface="+mj-lt"/>
              </a:rPr>
              <a:t>Glossaire franco-italien : les mots clés </a:t>
            </a:r>
          </a:p>
          <a:p>
            <a:pPr marL="285750" indent="-285750" algn="just">
              <a:buFontTx/>
              <a:buChar char="-"/>
            </a:pPr>
            <a:r>
              <a:rPr lang="fr-FR" sz="1600" dirty="0">
                <a:latin typeface="+mj-lt"/>
              </a:rPr>
              <a:t>Sélection d’articles de presse (français et italiens) sur la thématique</a:t>
            </a:r>
          </a:p>
          <a:p>
            <a:pPr marL="285750" indent="-285750" algn="just">
              <a:buFontTx/>
              <a:buChar char="-"/>
            </a:pPr>
            <a:endParaRPr lang="fr-FR" sz="1600" dirty="0">
              <a:latin typeface="+mj-lt"/>
            </a:endParaRPr>
          </a:p>
          <a:p>
            <a:pPr algn="just"/>
            <a:r>
              <a:rPr lang="fr-FR" sz="1600" dirty="0">
                <a:latin typeface="+mj-lt"/>
              </a:rPr>
              <a:t>En français : </a:t>
            </a:r>
          </a:p>
          <a:p>
            <a:pPr algn="just"/>
            <a:r>
              <a:rPr lang="fr-FR" dirty="0">
                <a:latin typeface="+mj-lt"/>
                <a:hlinkClick r:id="rId3"/>
              </a:rPr>
              <a:t>https://www.lesechos.fr/monde/europe/entre-la-france-et-litalie-des-echanges-economiques-en-plein-essor-malgre-la-commedia-dellarte-politique-2238953</a:t>
            </a:r>
            <a:r>
              <a:rPr lang="fr-FR" dirty="0">
                <a:latin typeface="+mj-lt"/>
              </a:rPr>
              <a:t> </a:t>
            </a:r>
          </a:p>
          <a:p>
            <a:pPr algn="just"/>
            <a:endParaRPr lang="fr-FR" dirty="0">
              <a:latin typeface="+mj-lt"/>
            </a:endParaRPr>
          </a:p>
          <a:p>
            <a:pPr algn="just"/>
            <a:r>
              <a:rPr lang="fr-FR" dirty="0">
                <a:latin typeface="+mj-lt"/>
                <a:hlinkClick r:id="rId4"/>
              </a:rPr>
              <a:t>https://www.revueconflits.com/italie-france-repenser-les-liens-pour-un-destin-commun/</a:t>
            </a:r>
            <a:endParaRPr lang="fr-FR" dirty="0">
              <a:latin typeface="+mj-lt"/>
            </a:endParaRPr>
          </a:p>
          <a:p>
            <a:pPr algn="just"/>
            <a:endParaRPr lang="fr-FR" sz="1600" dirty="0">
              <a:latin typeface="+mj-lt"/>
            </a:endParaRPr>
          </a:p>
          <a:p>
            <a:pPr algn="just"/>
            <a:endParaRPr lang="fr-FR" sz="1600" dirty="0">
              <a:latin typeface="+mj-lt"/>
            </a:endParaRPr>
          </a:p>
        </p:txBody>
      </p:sp>
      <p:sp>
        <p:nvSpPr>
          <p:cNvPr id="6" name="sep_v">
            <a:extLst>
              <a:ext uri="{FF2B5EF4-FFF2-40B4-BE49-F238E27FC236}">
                <a16:creationId xmlns:a16="http://schemas.microsoft.com/office/drawing/2014/main" id="{23214C7F-5EED-4ECF-63D9-3DF6E9E5B1A0}"/>
              </a:ext>
            </a:extLst>
          </p:cNvPr>
          <p:cNvSpPr/>
          <p:nvPr/>
        </p:nvSpPr>
        <p:spPr>
          <a:xfrm>
            <a:off x="4315472" y="1436914"/>
            <a:ext cx="55854" cy="2807071"/>
          </a:xfrm>
          <a:prstGeom prst="rect">
            <a:avLst/>
          </a:prstGeom>
          <a:solidFill>
            <a:schemeClr val="bg2"/>
          </a:solidFill>
          <a:ln>
            <a:noFill/>
          </a:ln>
        </p:spPr>
        <p:txBody>
          <a:bodyPr/>
          <a:lstStyle/>
          <a:p>
            <a:endParaRPr lang="fr-FR"/>
          </a:p>
        </p:txBody>
      </p:sp>
      <p:sp>
        <p:nvSpPr>
          <p:cNvPr id="7" name="ZoneTexte 6">
            <a:extLst>
              <a:ext uri="{FF2B5EF4-FFF2-40B4-BE49-F238E27FC236}">
                <a16:creationId xmlns:a16="http://schemas.microsoft.com/office/drawing/2014/main" id="{78A850A0-8710-3CA2-BB0F-05F8EF6BA0FE}"/>
              </a:ext>
            </a:extLst>
          </p:cNvPr>
          <p:cNvSpPr txBox="1"/>
          <p:nvPr/>
        </p:nvSpPr>
        <p:spPr>
          <a:xfrm>
            <a:off x="4984872" y="1364268"/>
            <a:ext cx="3956147" cy="3139321"/>
          </a:xfrm>
          <a:prstGeom prst="rect">
            <a:avLst/>
          </a:prstGeom>
          <a:noFill/>
        </p:spPr>
        <p:txBody>
          <a:bodyPr wrap="square" rtlCol="0">
            <a:spAutoFit/>
          </a:bodyPr>
          <a:lstStyle/>
          <a:p>
            <a:pPr algn="just"/>
            <a:r>
              <a:rPr lang="it" sz="1600" b="1" dirty="0">
                <a:solidFill>
                  <a:srgbClr val="3AB493"/>
                </a:solidFill>
              </a:rPr>
              <a:t>Gli strumenti a tua disposizione </a:t>
            </a:r>
          </a:p>
          <a:p>
            <a:pPr algn="just"/>
            <a:endParaRPr lang="fr-FR" sz="1600" b="1" dirty="0">
              <a:solidFill>
                <a:srgbClr val="E0218A"/>
              </a:solidFill>
            </a:endParaRPr>
          </a:p>
          <a:p>
            <a:pPr marL="285750" indent="-285750" algn="just">
              <a:buFontTx/>
              <a:buChar char="-"/>
            </a:pPr>
            <a:r>
              <a:rPr lang="it" sz="1600" dirty="0">
                <a:latin typeface="+mj-lt"/>
              </a:rPr>
              <a:t>Glossario franco-italiano: parole chiave </a:t>
            </a:r>
          </a:p>
          <a:p>
            <a:pPr marL="285750" indent="-285750" algn="just">
              <a:buFontTx/>
              <a:buChar char="-"/>
            </a:pPr>
            <a:r>
              <a:rPr lang="it" sz="1600" dirty="0">
                <a:latin typeface="+mj-lt"/>
              </a:rPr>
              <a:t>Selezione di articoli di stampa (francesi e italiani) sul tema</a:t>
            </a:r>
          </a:p>
          <a:p>
            <a:pPr algn="just"/>
            <a:endParaRPr lang="fr-FR" sz="1600" dirty="0">
              <a:latin typeface="+mj-lt"/>
            </a:endParaRPr>
          </a:p>
          <a:p>
            <a:pPr algn="just"/>
            <a:r>
              <a:rPr lang="fr-FR" sz="1600" dirty="0">
                <a:latin typeface="+mj-lt"/>
              </a:rPr>
              <a:t>Italiano : </a:t>
            </a:r>
          </a:p>
          <a:p>
            <a:pPr algn="just"/>
            <a:r>
              <a:rPr lang="fr-FR" dirty="0">
                <a:latin typeface="+mj-lt"/>
                <a:hlinkClick r:id="rId5"/>
              </a:rPr>
              <a:t>https://www.corrieredelleconomia.it/2026/06/26/italia-francia-urso-intesa-per-rilanciare-industria-ue/</a:t>
            </a:r>
            <a:endParaRPr lang="fr-FR" dirty="0">
              <a:latin typeface="+mj-lt"/>
            </a:endParaRPr>
          </a:p>
          <a:p>
            <a:pPr algn="just"/>
            <a:endParaRPr lang="fr-FR" dirty="0">
              <a:highlight>
                <a:srgbClr val="FFFF00"/>
              </a:highlight>
              <a:latin typeface="+mj-lt"/>
            </a:endParaRPr>
          </a:p>
          <a:p>
            <a:pPr algn="just"/>
            <a:r>
              <a:rPr lang="fr-FR" dirty="0">
                <a:latin typeface="+mj-lt"/>
                <a:hlinkClick r:id="rId6"/>
              </a:rPr>
              <a:t>https://www.aise.it/esteri/italiafrancia-le-intese-siglate-al-vertice-di-antibes/234367/129</a:t>
            </a:r>
            <a:endParaRPr lang="fr-FR" dirty="0">
              <a:latin typeface="+mj-lt"/>
            </a:endParaRPr>
          </a:p>
          <a:p>
            <a:pPr algn="just"/>
            <a:endParaRPr lang="fr-FR" sz="1600" dirty="0">
              <a:highlight>
                <a:srgbClr val="FFFF00"/>
              </a:highlight>
              <a:latin typeface="+mj-lt"/>
            </a:endParaRPr>
          </a:p>
        </p:txBody>
      </p:sp>
      <p:pic>
        <p:nvPicPr>
          <p:cNvPr id="3" name="Image 2">
            <a:extLst>
              <a:ext uri="{FF2B5EF4-FFF2-40B4-BE49-F238E27FC236}">
                <a16:creationId xmlns:a16="http://schemas.microsoft.com/office/drawing/2014/main" id="{002575D8-BA62-A581-6E3D-CEEF4D2316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73499" y="4103034"/>
            <a:ext cx="939800" cy="939800"/>
          </a:xfrm>
          <a:prstGeom prst="rect">
            <a:avLst/>
          </a:prstGeom>
        </p:spPr>
      </p:pic>
    </p:spTree>
    <p:extLst>
      <p:ext uri="{BB962C8B-B14F-4D97-AF65-F5344CB8AC3E}">
        <p14:creationId xmlns:p14="http://schemas.microsoft.com/office/powerpoint/2010/main" val="29194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5" name="Google Shape;210;g106ce52c137_0_73">
            <a:extLst>
              <a:ext uri="{FF2B5EF4-FFF2-40B4-BE49-F238E27FC236}">
                <a16:creationId xmlns:a16="http://schemas.microsoft.com/office/drawing/2014/main" id="{C1045102-9618-B816-2F20-B3DAD49EC6F8}"/>
              </a:ext>
            </a:extLst>
          </p:cNvPr>
          <p:cNvSpPr txBox="1">
            <a:spLocks noGrp="1"/>
          </p:cNvSpPr>
          <p:nvPr>
            <p:ph type="sldNum" idx="4294967295"/>
          </p:nvPr>
        </p:nvSpPr>
        <p:spPr>
          <a:xfrm>
            <a:off x="8460121" y="4629873"/>
            <a:ext cx="363673" cy="273825"/>
          </a:xfrm>
          <a:prstGeom prst="rect">
            <a:avLst/>
          </a:prstGeom>
          <a:noFill/>
          <a:ln>
            <a:noFill/>
          </a:ln>
        </p:spPr>
        <p:txBody>
          <a:bodyPr spcFirstLastPara="1" wrap="square" lIns="0" tIns="0" rIns="0" bIns="27000" anchor="b" anchorCtr="0">
            <a:noAutofit/>
          </a:bodyPr>
          <a:lstStyle>
            <a:lvl1pPr algn="r">
              <a:defRPr/>
            </a:lvl1pPr>
          </a:lstStyle>
          <a:p>
            <a:pPr>
              <a:buClr>
                <a:srgbClr val="898989"/>
              </a:buClr>
              <a:buSzPts val="1200"/>
              <a:buFont typeface="Arial"/>
              <a:buNone/>
            </a:pPr>
            <a:fld id="{00000000-1234-1234-1234-123412341234}" type="slidenum">
              <a:rPr lang="fr-FR" sz="900">
                <a:solidFill>
                  <a:srgbClr val="929E9E"/>
                </a:solidFill>
                <a:ea typeface="Calibri"/>
                <a:cs typeface="Calibri"/>
                <a:sym typeface="Calibri"/>
              </a:rPr>
              <a:pPr>
                <a:buClr>
                  <a:srgbClr val="898989"/>
                </a:buClr>
                <a:buSzPts val="1200"/>
                <a:buFont typeface="Arial"/>
                <a:buNone/>
              </a:pPr>
              <a:t>5</a:t>
            </a:fld>
            <a:endParaRPr lang="fr-FR" sz="900">
              <a:solidFill>
                <a:srgbClr val="929E9E"/>
              </a:solidFill>
              <a:ea typeface="Calibri"/>
              <a:cs typeface="Calibri"/>
              <a:sym typeface="Calibri"/>
            </a:endParaRPr>
          </a:p>
        </p:txBody>
      </p:sp>
      <p:pic>
        <p:nvPicPr>
          <p:cNvPr id="6" name="Image 5">
            <a:extLst>
              <a:ext uri="{FF2B5EF4-FFF2-40B4-BE49-F238E27FC236}">
                <a16:creationId xmlns:a16="http://schemas.microsoft.com/office/drawing/2014/main" id="{9815B6D4-E257-084D-8145-D67801DCD9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0609" y="1096325"/>
            <a:ext cx="887802" cy="1170303"/>
          </a:xfrm>
          <a:prstGeom prst="rect">
            <a:avLst/>
          </a:prstGeom>
        </p:spPr>
      </p:pic>
      <p:sp>
        <p:nvSpPr>
          <p:cNvPr id="7" name="Rectangle 6">
            <a:extLst>
              <a:ext uri="{FF2B5EF4-FFF2-40B4-BE49-F238E27FC236}">
                <a16:creationId xmlns:a16="http://schemas.microsoft.com/office/drawing/2014/main" id="{360DF993-4986-2940-848B-5C6061B2E7B9}"/>
              </a:ext>
            </a:extLst>
          </p:cNvPr>
          <p:cNvSpPr/>
          <p:nvPr/>
        </p:nvSpPr>
        <p:spPr>
          <a:xfrm>
            <a:off x="1008412" y="1328629"/>
            <a:ext cx="7633543" cy="584775"/>
          </a:xfrm>
          <a:prstGeom prst="rect">
            <a:avLst/>
          </a:prstGeom>
        </p:spPr>
        <p:txBody>
          <a:bodyPr wrap="square">
            <a:spAutoFit/>
          </a:bodyPr>
          <a:lstStyle/>
          <a:p>
            <a:pPr algn="just"/>
            <a:r>
              <a:rPr lang="fr-FR" altLang="fr-FR" sz="1600">
                <a:solidFill>
                  <a:srgbClr val="E0218A"/>
                </a:solidFill>
                <a:latin typeface="+mj-lt"/>
                <a:ea typeface="ＭＳ Ｐゴシック" panose="020B0600070205080204" pitchFamily="34" charset="-128"/>
              </a:rPr>
              <a:t>Veuillez vous renommer dans Zoom : « Prénom - Nom – Organisation  » </a:t>
            </a:r>
          </a:p>
          <a:p>
            <a:pPr algn="just"/>
            <a:r>
              <a:rPr lang="it-IT" altLang="fr-FR" sz="1600">
                <a:solidFill>
                  <a:srgbClr val="3AB493"/>
                </a:solidFill>
                <a:latin typeface="+mj-lt"/>
                <a:ea typeface="ＭＳ Ｐゴシック" panose="020B0600070205080204" pitchFamily="34" charset="-128"/>
              </a:rPr>
              <a:t>Si prega d’identificarsi su Zoom: “Nome - Cognome - Organizzazione” </a:t>
            </a:r>
            <a:endParaRPr lang="fr-FR" altLang="fr-FR" sz="1600">
              <a:solidFill>
                <a:srgbClr val="3AB493"/>
              </a:solidFill>
              <a:latin typeface="+mj-lt"/>
              <a:ea typeface="ＭＳ Ｐゴシック" panose="020B0600070205080204" pitchFamily="34" charset="-128"/>
            </a:endParaRPr>
          </a:p>
        </p:txBody>
      </p:sp>
      <p:pic>
        <p:nvPicPr>
          <p:cNvPr id="8" name="Image 7">
            <a:extLst>
              <a:ext uri="{FF2B5EF4-FFF2-40B4-BE49-F238E27FC236}">
                <a16:creationId xmlns:a16="http://schemas.microsoft.com/office/drawing/2014/main" id="{F345B172-C0E4-6D4C-9753-ED8A0889CE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004" y="2190320"/>
            <a:ext cx="845101" cy="801239"/>
          </a:xfrm>
          <a:prstGeom prst="rect">
            <a:avLst/>
          </a:prstGeom>
        </p:spPr>
      </p:pic>
      <p:sp>
        <p:nvSpPr>
          <p:cNvPr id="10" name="Rectangle 9">
            <a:extLst>
              <a:ext uri="{FF2B5EF4-FFF2-40B4-BE49-F238E27FC236}">
                <a16:creationId xmlns:a16="http://schemas.microsoft.com/office/drawing/2014/main" id="{463D3057-A030-BD47-8F91-BE4B508A63B6}"/>
              </a:ext>
            </a:extLst>
          </p:cNvPr>
          <p:cNvSpPr/>
          <p:nvPr/>
        </p:nvSpPr>
        <p:spPr>
          <a:xfrm>
            <a:off x="1008412" y="2033141"/>
            <a:ext cx="7633543" cy="1077218"/>
          </a:xfrm>
          <a:prstGeom prst="rect">
            <a:avLst/>
          </a:prstGeom>
        </p:spPr>
        <p:txBody>
          <a:bodyPr wrap="square">
            <a:spAutoFit/>
          </a:bodyPr>
          <a:lstStyle/>
          <a:p>
            <a:pPr algn="just"/>
            <a:r>
              <a:rPr lang="fr-FR" altLang="fr-FR" sz="1600" dirty="0">
                <a:solidFill>
                  <a:srgbClr val="E0218A"/>
                </a:solidFill>
                <a:latin typeface="+mj-lt"/>
                <a:ea typeface="ＭＳ Ｐゴシック" panose="020B0600070205080204" pitchFamily="34" charset="-128"/>
              </a:rPr>
              <a:t>Si votre connexion le permet, essayez de mettre vos caméras. La session sera enregistrée, si vous ne souhaitez pas être filmé, éteignez alors votre caméra. </a:t>
            </a:r>
          </a:p>
          <a:p>
            <a:pPr algn="just"/>
            <a:r>
              <a:rPr lang="it-IT" altLang="fr-FR" sz="1600" dirty="0">
                <a:solidFill>
                  <a:srgbClr val="3AB493"/>
                </a:solidFill>
                <a:latin typeface="+mj-lt"/>
                <a:ea typeface="ＭＳ Ｐゴシック" panose="020B0600070205080204" pitchFamily="34" charset="-128"/>
              </a:rPr>
              <a:t>Se la vostra connessione lo consente, potete mettere le vostre videocamere. La sessione verrà registrata, quindi se non desiderate essere ripresi, spegnete la videocamera. </a:t>
            </a:r>
            <a:endParaRPr lang="fr-FR" altLang="fr-FR" sz="1600" dirty="0">
              <a:solidFill>
                <a:srgbClr val="3AB493"/>
              </a:solidFill>
              <a:latin typeface="+mj-lt"/>
              <a:ea typeface="ＭＳ Ｐゴシック" panose="020B0600070205080204" pitchFamily="34" charset="-128"/>
            </a:endParaRPr>
          </a:p>
        </p:txBody>
      </p:sp>
      <p:pic>
        <p:nvPicPr>
          <p:cNvPr id="11" name="Picture 3" descr="Capture d’écran 2020-10-11 à 15.21.33.png">
            <a:extLst>
              <a:ext uri="{FF2B5EF4-FFF2-40B4-BE49-F238E27FC236}">
                <a16:creationId xmlns:a16="http://schemas.microsoft.com/office/drawing/2014/main" id="{0C976141-AE53-3D4F-BF13-81A7566B4F2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78816" y="3335449"/>
            <a:ext cx="649288"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45CB8152-9253-2A4D-A629-088A86D59CA7}"/>
              </a:ext>
            </a:extLst>
          </p:cNvPr>
          <p:cNvSpPr/>
          <p:nvPr/>
        </p:nvSpPr>
        <p:spPr>
          <a:xfrm>
            <a:off x="1008413" y="3079948"/>
            <a:ext cx="7633543" cy="1077218"/>
          </a:xfrm>
          <a:prstGeom prst="rect">
            <a:avLst/>
          </a:prstGeom>
        </p:spPr>
        <p:txBody>
          <a:bodyPr wrap="square">
            <a:spAutoFit/>
          </a:bodyPr>
          <a:lstStyle/>
          <a:p>
            <a:pPr algn="just"/>
            <a:r>
              <a:rPr lang="fr-FR" altLang="fr-FR" sz="1600">
                <a:solidFill>
                  <a:srgbClr val="E0218A"/>
                </a:solidFill>
                <a:latin typeface="+mj-lt"/>
                <a:ea typeface="ＭＳ Ｐゴシック" panose="020B0600070205080204" pitchFamily="34" charset="-128"/>
              </a:rPr>
              <a:t>Veuillez couper votre micro pendant la rencontre (quand vous ne prenez pas la parole) pour éviter les bruits parasites</a:t>
            </a:r>
          </a:p>
          <a:p>
            <a:pPr algn="just"/>
            <a:r>
              <a:rPr lang="it-IT" altLang="fr-FR" sz="1600">
                <a:solidFill>
                  <a:srgbClr val="3AB493"/>
                </a:solidFill>
                <a:latin typeface="+mj-lt"/>
                <a:ea typeface="ＭＳ Ｐゴシック" panose="020B0600070205080204" pitchFamily="34" charset="-128"/>
              </a:rPr>
              <a:t>Si prega di spegnere il microfono durante l'incontro (quando non si sta parlando) per evitare rumori di fondo.</a:t>
            </a:r>
            <a:endParaRPr lang="fr-FR" altLang="fr-FR" sz="1600">
              <a:solidFill>
                <a:srgbClr val="3AB493"/>
              </a:solidFill>
              <a:latin typeface="+mj-lt"/>
              <a:ea typeface="ＭＳ Ｐゴシック" panose="020B0600070205080204" pitchFamily="34" charset="-128"/>
            </a:endParaRPr>
          </a:p>
        </p:txBody>
      </p:sp>
      <p:pic>
        <p:nvPicPr>
          <p:cNvPr id="15" name="Picture 5" descr="Capture d’écran 2020-10-11 à 15.22.15.png">
            <a:extLst>
              <a:ext uri="{FF2B5EF4-FFF2-40B4-BE49-F238E27FC236}">
                <a16:creationId xmlns:a16="http://schemas.microsoft.com/office/drawing/2014/main" id="{E5DE5671-A20C-2245-B20B-F117DBF0B85B}"/>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03460" y="4227067"/>
            <a:ext cx="649288"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C0B2DF1A-2B9B-C244-91D5-55CAD24733EA}"/>
              </a:ext>
            </a:extLst>
          </p:cNvPr>
          <p:cNvSpPr/>
          <p:nvPr/>
        </p:nvSpPr>
        <p:spPr>
          <a:xfrm>
            <a:off x="1273367" y="4188600"/>
            <a:ext cx="7759433" cy="830997"/>
          </a:xfrm>
          <a:prstGeom prst="rect">
            <a:avLst/>
          </a:prstGeom>
        </p:spPr>
        <p:txBody>
          <a:bodyPr wrap="square">
            <a:spAutoFit/>
          </a:bodyPr>
          <a:lstStyle/>
          <a:p>
            <a:pPr algn="just"/>
            <a:r>
              <a:rPr lang="fr-FR" altLang="fr-FR" sz="1600">
                <a:solidFill>
                  <a:srgbClr val="E0218A"/>
                </a:solidFill>
                <a:latin typeface="+mj-lt"/>
                <a:ea typeface="ＭＳ Ｐゴシック" panose="020B0600070205080204" pitchFamily="34" charset="-128"/>
              </a:rPr>
              <a:t>N’hésitez pas à utiliser le chat pour poser vos questions, ou nous faire savoir que vous avez un souci technique…  </a:t>
            </a:r>
          </a:p>
          <a:p>
            <a:pPr algn="just"/>
            <a:r>
              <a:rPr lang="it-IT" altLang="fr-FR" sz="1600">
                <a:solidFill>
                  <a:srgbClr val="3AB493"/>
                </a:solidFill>
                <a:latin typeface="+mj-lt"/>
                <a:ea typeface="ＭＳ Ｐゴシック" panose="020B0600070205080204" pitchFamily="34" charset="-128"/>
              </a:rPr>
              <a:t>Non esitate a utilizzare la chat per porre domande o segnalarci eventuali problemi tecnici... </a:t>
            </a:r>
            <a:endParaRPr lang="fr-FR" altLang="fr-FR" sz="1600">
              <a:solidFill>
                <a:srgbClr val="3AB493"/>
              </a:solidFill>
              <a:latin typeface="+mj-lt"/>
              <a:ea typeface="ＭＳ Ｐゴシック" panose="020B0600070205080204" pitchFamily="34" charset="-128"/>
            </a:endParaRPr>
          </a:p>
        </p:txBody>
      </p:sp>
      <p:sp>
        <p:nvSpPr>
          <p:cNvPr id="17" name="Google Shape;131;g106ce52c137_0_1">
            <a:extLst>
              <a:ext uri="{FF2B5EF4-FFF2-40B4-BE49-F238E27FC236}">
                <a16:creationId xmlns:a16="http://schemas.microsoft.com/office/drawing/2014/main" id="{6F1F1BAC-B4CE-7946-ADE3-4A218638255C}"/>
              </a:ext>
            </a:extLst>
          </p:cNvPr>
          <p:cNvSpPr txBox="1"/>
          <p:nvPr/>
        </p:nvSpPr>
        <p:spPr>
          <a:xfrm>
            <a:off x="1151077" y="19400"/>
            <a:ext cx="7490878" cy="1107965"/>
          </a:xfrm>
          <a:prstGeom prst="rect">
            <a:avLst/>
          </a:prstGeom>
          <a:noFill/>
          <a:ln>
            <a:noFill/>
          </a:ln>
        </p:spPr>
        <p:txBody>
          <a:bodyPr spcFirstLastPara="1" wrap="square" lIns="68569" tIns="34275" rIns="68569" bIns="34275" anchor="t" anchorCtr="0">
            <a:spAutoFit/>
          </a:bodyPr>
          <a:lstStyle/>
          <a:p>
            <a:pPr>
              <a:buClr>
                <a:srgbClr val="550505"/>
              </a:buClr>
              <a:buSzPts val="7560"/>
            </a:pPr>
            <a:r>
              <a:rPr lang="fr-FR" sz="3375">
                <a:solidFill>
                  <a:srgbClr val="E0218A"/>
                </a:solidFill>
                <a:latin typeface="+mj-lt"/>
              </a:rPr>
              <a:t>Introduction </a:t>
            </a:r>
          </a:p>
          <a:p>
            <a:pPr>
              <a:buClr>
                <a:srgbClr val="550505"/>
              </a:buClr>
              <a:buSzPts val="7560"/>
            </a:pPr>
            <a:r>
              <a:rPr lang="fr-FR" sz="3375" err="1">
                <a:solidFill>
                  <a:srgbClr val="3AB493"/>
                </a:solidFill>
                <a:latin typeface="+mj-lt"/>
              </a:rPr>
              <a:t>Introduzione</a:t>
            </a:r>
            <a:endParaRPr sz="3375">
              <a:solidFill>
                <a:srgbClr val="3AB493"/>
              </a:solidFill>
              <a:latin typeface="+mj-lt"/>
            </a:endParaRPr>
          </a:p>
        </p:txBody>
      </p:sp>
    </p:spTree>
    <p:extLst>
      <p:ext uri="{BB962C8B-B14F-4D97-AF65-F5344CB8AC3E}">
        <p14:creationId xmlns:p14="http://schemas.microsoft.com/office/powerpoint/2010/main" val="544110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4" name="Google Shape;210;g106ce52c137_0_73">
            <a:extLst>
              <a:ext uri="{FF2B5EF4-FFF2-40B4-BE49-F238E27FC236}">
                <a16:creationId xmlns:a16="http://schemas.microsoft.com/office/drawing/2014/main" id="{C57BBDB1-DE2B-729C-6864-7B7EAE770D24}"/>
              </a:ext>
            </a:extLst>
          </p:cNvPr>
          <p:cNvSpPr txBox="1">
            <a:spLocks noGrp="1"/>
          </p:cNvSpPr>
          <p:nvPr>
            <p:ph type="sldNum" idx="4294967295"/>
          </p:nvPr>
        </p:nvSpPr>
        <p:spPr>
          <a:xfrm>
            <a:off x="8460121" y="4629873"/>
            <a:ext cx="363673" cy="273825"/>
          </a:xfrm>
          <a:prstGeom prst="rect">
            <a:avLst/>
          </a:prstGeom>
          <a:noFill/>
          <a:ln>
            <a:noFill/>
          </a:ln>
        </p:spPr>
        <p:txBody>
          <a:bodyPr spcFirstLastPara="1" wrap="square" lIns="0" tIns="0" rIns="0" bIns="27000" anchor="b" anchorCtr="0">
            <a:noAutofit/>
          </a:bodyPr>
          <a:lstStyle>
            <a:lvl1pPr algn="r">
              <a:defRPr/>
            </a:lvl1pPr>
          </a:lstStyle>
          <a:p>
            <a:pPr>
              <a:buClr>
                <a:srgbClr val="898989"/>
              </a:buClr>
              <a:buSzPts val="1200"/>
              <a:buFont typeface="Arial"/>
              <a:buNone/>
            </a:pPr>
            <a:fld id="{00000000-1234-1234-1234-123412341234}" type="slidenum">
              <a:rPr lang="fr-FR" sz="900">
                <a:solidFill>
                  <a:srgbClr val="929E9E"/>
                </a:solidFill>
                <a:ea typeface="Calibri"/>
                <a:cs typeface="Calibri"/>
                <a:sym typeface="Calibri"/>
              </a:rPr>
              <a:pPr>
                <a:buClr>
                  <a:srgbClr val="898989"/>
                </a:buClr>
                <a:buSzPts val="1200"/>
                <a:buFont typeface="Arial"/>
                <a:buNone/>
              </a:pPr>
              <a:t>50</a:t>
            </a:fld>
            <a:endParaRPr lang="fr-FR" sz="900">
              <a:solidFill>
                <a:srgbClr val="929E9E"/>
              </a:solidFill>
              <a:ea typeface="Calibri"/>
              <a:cs typeface="Calibri"/>
              <a:sym typeface="Calibri"/>
            </a:endParaRPr>
          </a:p>
        </p:txBody>
      </p:sp>
      <p:sp>
        <p:nvSpPr>
          <p:cNvPr id="10" name="Google Shape;131;g106ce52c137_0_1">
            <a:extLst>
              <a:ext uri="{FF2B5EF4-FFF2-40B4-BE49-F238E27FC236}">
                <a16:creationId xmlns:a16="http://schemas.microsoft.com/office/drawing/2014/main" id="{2E6C28A2-24D8-7A4B-9470-18BD60C55DB8}"/>
              </a:ext>
            </a:extLst>
          </p:cNvPr>
          <p:cNvSpPr txBox="1"/>
          <p:nvPr/>
        </p:nvSpPr>
        <p:spPr>
          <a:xfrm>
            <a:off x="1151079" y="0"/>
            <a:ext cx="7992921" cy="1107965"/>
          </a:xfrm>
          <a:prstGeom prst="rect">
            <a:avLst/>
          </a:prstGeom>
          <a:noFill/>
          <a:ln>
            <a:noFill/>
          </a:ln>
        </p:spPr>
        <p:txBody>
          <a:bodyPr spcFirstLastPara="1" wrap="square" lIns="68569" tIns="34275" rIns="68569" bIns="34275" anchor="t" anchorCtr="0">
            <a:spAutoFit/>
          </a:bodyPr>
          <a:lstStyle/>
          <a:p>
            <a:pPr algn="just">
              <a:buClr>
                <a:srgbClr val="550505"/>
              </a:buClr>
              <a:buSzPts val="7560"/>
            </a:pPr>
            <a:r>
              <a:rPr lang="fr-FR" sz="3375" dirty="0">
                <a:solidFill>
                  <a:srgbClr val="E0218A"/>
                </a:solidFill>
                <a:latin typeface="+mj-lt"/>
              </a:rPr>
              <a:t>Conclusion et prochaines étapes</a:t>
            </a:r>
          </a:p>
          <a:p>
            <a:pPr algn="just">
              <a:buClr>
                <a:srgbClr val="550505"/>
              </a:buClr>
              <a:buSzPts val="7560"/>
            </a:pPr>
            <a:r>
              <a:rPr lang="fr-FR" sz="3375" dirty="0">
                <a:solidFill>
                  <a:srgbClr val="3AB493"/>
                </a:solidFill>
                <a:latin typeface="+mj-lt"/>
              </a:rPr>
              <a:t>Conclusione e </a:t>
            </a:r>
            <a:r>
              <a:rPr lang="fr-FR" sz="3375" dirty="0" err="1">
                <a:solidFill>
                  <a:srgbClr val="3AB493"/>
                </a:solidFill>
                <a:latin typeface="+mj-lt"/>
              </a:rPr>
              <a:t>prossimi</a:t>
            </a:r>
            <a:r>
              <a:rPr lang="fr-FR" sz="3375" dirty="0">
                <a:solidFill>
                  <a:srgbClr val="3AB493"/>
                </a:solidFill>
                <a:latin typeface="+mj-lt"/>
              </a:rPr>
              <a:t> </a:t>
            </a:r>
            <a:r>
              <a:rPr lang="fr-FR" sz="3375" dirty="0" err="1">
                <a:solidFill>
                  <a:srgbClr val="3AB493"/>
                </a:solidFill>
                <a:latin typeface="+mj-lt"/>
              </a:rPr>
              <a:t>appuntamenti</a:t>
            </a:r>
            <a:endParaRPr sz="3375" dirty="0">
              <a:solidFill>
                <a:srgbClr val="3AB493"/>
              </a:solidFill>
              <a:latin typeface="+mj-lt"/>
            </a:endParaRPr>
          </a:p>
        </p:txBody>
      </p:sp>
      <p:sp>
        <p:nvSpPr>
          <p:cNvPr id="2" name="ZoneTexte 1">
            <a:extLst>
              <a:ext uri="{FF2B5EF4-FFF2-40B4-BE49-F238E27FC236}">
                <a16:creationId xmlns:a16="http://schemas.microsoft.com/office/drawing/2014/main" id="{75485FBA-F16D-C572-DE53-2E57B2839933}"/>
              </a:ext>
            </a:extLst>
          </p:cNvPr>
          <p:cNvSpPr txBox="1"/>
          <p:nvPr/>
        </p:nvSpPr>
        <p:spPr>
          <a:xfrm>
            <a:off x="147127" y="1364268"/>
            <a:ext cx="4249613" cy="1077218"/>
          </a:xfrm>
          <a:prstGeom prst="rect">
            <a:avLst/>
          </a:prstGeom>
          <a:noFill/>
        </p:spPr>
        <p:txBody>
          <a:bodyPr wrap="square" rtlCol="0">
            <a:spAutoFit/>
          </a:bodyPr>
          <a:lstStyle/>
          <a:p>
            <a:pPr algn="just"/>
            <a:r>
              <a:rPr lang="fr-FR" sz="1600" b="1" dirty="0">
                <a:solidFill>
                  <a:srgbClr val="E0218A"/>
                </a:solidFill>
              </a:rPr>
              <a:t>Votre avis compte !</a:t>
            </a:r>
          </a:p>
          <a:p>
            <a:pPr marL="285750" indent="-285750" algn="just">
              <a:buFontTx/>
              <a:buChar char="-"/>
            </a:pPr>
            <a:r>
              <a:rPr lang="fr-FR" sz="1600" dirty="0">
                <a:latin typeface="+mj-lt"/>
                <a:cs typeface="Arial" panose="020B0604020202020204" pitchFamily="34" charset="0"/>
              </a:rPr>
              <a:t>Questionnaire de satisfaction à compléter </a:t>
            </a:r>
          </a:p>
          <a:p>
            <a:pPr marL="285750" indent="-285750" algn="just">
              <a:buFontTx/>
              <a:buChar char="-"/>
            </a:pPr>
            <a:r>
              <a:rPr lang="fr-FR" sz="1600" dirty="0">
                <a:latin typeface="+mj-lt"/>
                <a:cs typeface="Arial" panose="020B0604020202020204" pitchFamily="34" charset="0"/>
                <a:hlinkClick r:id="rId3"/>
              </a:rPr>
              <a:t>https://forms.gle/GXFYt1Lao25pZjVW6</a:t>
            </a:r>
            <a:endParaRPr lang="fr-FR" sz="1600" dirty="0">
              <a:latin typeface="+mj-lt"/>
              <a:cs typeface="Arial" panose="020B0604020202020204" pitchFamily="34" charset="0"/>
            </a:endParaRPr>
          </a:p>
          <a:p>
            <a:pPr marL="285750" indent="-285750" algn="just">
              <a:buFontTx/>
              <a:buChar char="-"/>
            </a:pPr>
            <a:endParaRPr lang="fr-FR" sz="1600" dirty="0">
              <a:highlight>
                <a:srgbClr val="FFFF00"/>
              </a:highlight>
              <a:latin typeface="+mj-lt"/>
              <a:cs typeface="Arial" panose="020B0604020202020204" pitchFamily="34" charset="0"/>
            </a:endParaRPr>
          </a:p>
        </p:txBody>
      </p:sp>
      <p:sp>
        <p:nvSpPr>
          <p:cNvPr id="3" name="ZoneTexte 2">
            <a:extLst>
              <a:ext uri="{FF2B5EF4-FFF2-40B4-BE49-F238E27FC236}">
                <a16:creationId xmlns:a16="http://schemas.microsoft.com/office/drawing/2014/main" id="{53BE3D75-04F4-9DC7-441A-4EA877CF8221}"/>
              </a:ext>
            </a:extLst>
          </p:cNvPr>
          <p:cNvSpPr txBox="1"/>
          <p:nvPr/>
        </p:nvSpPr>
        <p:spPr>
          <a:xfrm>
            <a:off x="228766" y="2687707"/>
            <a:ext cx="4249613" cy="1015663"/>
          </a:xfrm>
          <a:prstGeom prst="rect">
            <a:avLst/>
          </a:prstGeom>
          <a:noFill/>
        </p:spPr>
        <p:txBody>
          <a:bodyPr wrap="square" rtlCol="0">
            <a:spAutoFit/>
          </a:bodyPr>
          <a:lstStyle/>
          <a:p>
            <a:pPr algn="just"/>
            <a:r>
              <a:rPr lang="fr-FR" sz="1600" b="1" dirty="0">
                <a:solidFill>
                  <a:srgbClr val="E0218A"/>
                </a:solidFill>
              </a:rPr>
              <a:t>Rendez-vous à l’automne pour la suite des ateliers thématiques et linguistiques !</a:t>
            </a:r>
          </a:p>
          <a:p>
            <a:pPr marL="285750" indent="-285750" algn="ctr">
              <a:buFontTx/>
              <a:buChar char="-"/>
            </a:pPr>
            <a:endParaRPr lang="en-GB" dirty="0">
              <a:latin typeface="+mj-lt"/>
              <a:cs typeface="Arial" panose="020B0604020202020204" pitchFamily="34" charset="0"/>
            </a:endParaRPr>
          </a:p>
          <a:p>
            <a:pPr algn="ctr"/>
            <a:r>
              <a:rPr lang="en-GB" dirty="0">
                <a:latin typeface="+mj-lt"/>
                <a:cs typeface="Arial" panose="020B0604020202020204" pitchFamily="34" charset="0"/>
              </a:rPr>
              <a:t>Le </a:t>
            </a:r>
            <a:r>
              <a:rPr lang="en-GB" dirty="0">
                <a:latin typeface="+mj-lt"/>
                <a:cs typeface="Arial" panose="020B0604020202020204" pitchFamily="34" charset="0"/>
                <a:hlinkClick r:id="rId4"/>
              </a:rPr>
              <a:t>calendrier</a:t>
            </a:r>
            <a:r>
              <a:rPr lang="en-GB" dirty="0">
                <a:latin typeface="+mj-lt"/>
                <a:cs typeface="Arial" panose="020B0604020202020204" pitchFamily="34" charset="0"/>
              </a:rPr>
              <a:t> </a:t>
            </a:r>
            <a:r>
              <a:rPr lang="en-GB" dirty="0" err="1">
                <a:latin typeface="+mj-lt"/>
                <a:cs typeface="Arial" panose="020B0604020202020204" pitchFamily="34" charset="0"/>
              </a:rPr>
              <a:t>détaillé</a:t>
            </a:r>
            <a:r>
              <a:rPr lang="en-GB" dirty="0">
                <a:latin typeface="+mj-lt"/>
                <a:cs typeface="Arial" panose="020B0604020202020204" pitchFamily="34" charset="0"/>
              </a:rPr>
              <a:t> sur le site </a:t>
            </a:r>
            <a:r>
              <a:rPr lang="en-GB" dirty="0" err="1">
                <a:latin typeface="+mj-lt"/>
                <a:cs typeface="Arial" panose="020B0604020202020204" pitchFamily="34" charset="0"/>
              </a:rPr>
              <a:t>d’ALCOTRA</a:t>
            </a:r>
            <a:endParaRPr lang="en-GB" dirty="0">
              <a:latin typeface="+mj-lt"/>
              <a:cs typeface="Arial" panose="020B0604020202020204" pitchFamily="34" charset="0"/>
            </a:endParaRPr>
          </a:p>
        </p:txBody>
      </p:sp>
      <p:sp>
        <p:nvSpPr>
          <p:cNvPr id="5" name="ZoneTexte 4">
            <a:extLst>
              <a:ext uri="{FF2B5EF4-FFF2-40B4-BE49-F238E27FC236}">
                <a16:creationId xmlns:a16="http://schemas.microsoft.com/office/drawing/2014/main" id="{0BC2307C-461E-6028-E8E4-C4251D92A87F}"/>
              </a:ext>
            </a:extLst>
          </p:cNvPr>
          <p:cNvSpPr txBox="1"/>
          <p:nvPr/>
        </p:nvSpPr>
        <p:spPr>
          <a:xfrm>
            <a:off x="4665621" y="1364267"/>
            <a:ext cx="4249613" cy="1077218"/>
          </a:xfrm>
          <a:prstGeom prst="rect">
            <a:avLst/>
          </a:prstGeom>
          <a:noFill/>
        </p:spPr>
        <p:txBody>
          <a:bodyPr wrap="square" rtlCol="0">
            <a:spAutoFit/>
          </a:bodyPr>
          <a:lstStyle/>
          <a:p>
            <a:pPr algn="just"/>
            <a:r>
              <a:rPr lang="it-IT" sz="1600" b="1" dirty="0">
                <a:solidFill>
                  <a:srgbClr val="3AB493"/>
                </a:solidFill>
              </a:rPr>
              <a:t>La vostra opinione è importante</a:t>
            </a:r>
            <a:r>
              <a:rPr lang="fr-FR" sz="1600" b="1" dirty="0">
                <a:solidFill>
                  <a:srgbClr val="3AB493"/>
                </a:solidFill>
              </a:rPr>
              <a:t> !</a:t>
            </a:r>
          </a:p>
          <a:p>
            <a:pPr marL="285750" indent="-285750" algn="just">
              <a:buFontTx/>
              <a:buChar char="-"/>
            </a:pPr>
            <a:r>
              <a:rPr lang="it-IT" sz="1600" dirty="0">
                <a:latin typeface="+mj-lt"/>
                <a:cs typeface="Arial" panose="020B0604020202020204" pitchFamily="34" charset="0"/>
              </a:rPr>
              <a:t>Questionario di soddisfazione da compilare</a:t>
            </a:r>
            <a:endParaRPr lang="fr-FR" sz="1600" dirty="0">
              <a:latin typeface="+mj-lt"/>
              <a:cs typeface="Arial" panose="020B0604020202020204" pitchFamily="34" charset="0"/>
            </a:endParaRPr>
          </a:p>
          <a:p>
            <a:pPr algn="just"/>
            <a:r>
              <a:rPr lang="it-IT" sz="1600" dirty="0">
                <a:latin typeface="+mj-lt"/>
                <a:cs typeface="Arial" panose="020B0604020202020204" pitchFamily="34" charset="0"/>
                <a:hlinkClick r:id="rId3"/>
              </a:rPr>
              <a:t>https://forms.gle/GXFYt1Lao25pZjVW6</a:t>
            </a:r>
            <a:endParaRPr lang="it-IT" sz="1600" dirty="0">
              <a:latin typeface="+mj-lt"/>
              <a:cs typeface="Arial" panose="020B0604020202020204" pitchFamily="34" charset="0"/>
            </a:endParaRPr>
          </a:p>
          <a:p>
            <a:pPr algn="just"/>
            <a:endParaRPr lang="it-IT" sz="1600" dirty="0">
              <a:highlight>
                <a:srgbClr val="FFFF00"/>
              </a:highlight>
              <a:latin typeface="+mj-lt"/>
              <a:cs typeface="Arial" panose="020B0604020202020204" pitchFamily="34" charset="0"/>
            </a:endParaRPr>
          </a:p>
        </p:txBody>
      </p:sp>
      <p:sp>
        <p:nvSpPr>
          <p:cNvPr id="6" name="ZoneTexte 5">
            <a:extLst>
              <a:ext uri="{FF2B5EF4-FFF2-40B4-BE49-F238E27FC236}">
                <a16:creationId xmlns:a16="http://schemas.microsoft.com/office/drawing/2014/main" id="{66481DBB-8B05-038B-08FB-BCEC96E0992D}"/>
              </a:ext>
            </a:extLst>
          </p:cNvPr>
          <p:cNvSpPr txBox="1"/>
          <p:nvPr/>
        </p:nvSpPr>
        <p:spPr>
          <a:xfrm>
            <a:off x="4665621" y="2687706"/>
            <a:ext cx="4249614" cy="769441"/>
          </a:xfrm>
          <a:prstGeom prst="rect">
            <a:avLst/>
          </a:prstGeom>
          <a:noFill/>
        </p:spPr>
        <p:txBody>
          <a:bodyPr wrap="square" rtlCol="0">
            <a:spAutoFit/>
          </a:bodyPr>
          <a:lstStyle/>
          <a:p>
            <a:pPr algn="just"/>
            <a:r>
              <a:rPr lang="fr-FR" sz="1600" b="1" dirty="0" err="1">
                <a:solidFill>
                  <a:srgbClr val="3AB493"/>
                </a:solidFill>
              </a:rPr>
              <a:t>Prossimi</a:t>
            </a:r>
            <a:r>
              <a:rPr lang="fr-FR" sz="1600" b="1" dirty="0">
                <a:solidFill>
                  <a:srgbClr val="3AB493"/>
                </a:solidFill>
              </a:rPr>
              <a:t> </a:t>
            </a:r>
            <a:r>
              <a:rPr lang="fr-FR" sz="1600" b="1" dirty="0" err="1">
                <a:solidFill>
                  <a:srgbClr val="3AB493"/>
                </a:solidFill>
              </a:rPr>
              <a:t>appuntamenti</a:t>
            </a:r>
            <a:endParaRPr lang="fr-FR" sz="1600" b="1" dirty="0">
              <a:solidFill>
                <a:srgbClr val="3AB493"/>
              </a:solidFill>
            </a:endParaRPr>
          </a:p>
          <a:p>
            <a:pPr algn="just"/>
            <a:endParaRPr lang="en-GB" dirty="0">
              <a:highlight>
                <a:srgbClr val="FFFF00"/>
              </a:highlight>
              <a:latin typeface="+mj-lt"/>
              <a:cs typeface="Arial" panose="020B0604020202020204" pitchFamily="34" charset="0"/>
            </a:endParaRPr>
          </a:p>
          <a:p>
            <a:pPr algn="ctr"/>
            <a:r>
              <a:rPr lang="it" dirty="0">
                <a:latin typeface="+mj-lt"/>
                <a:cs typeface="Arial" panose="020B0604020202020204" pitchFamily="34" charset="0"/>
              </a:rPr>
              <a:t>Il </a:t>
            </a:r>
            <a:r>
              <a:rPr lang="it" dirty="0">
                <a:latin typeface="+mj-lt"/>
                <a:cs typeface="Arial" panose="020B0604020202020204" pitchFamily="34" charset="0"/>
                <a:hlinkClick r:id="rId4"/>
              </a:rPr>
              <a:t>programma</a:t>
            </a:r>
            <a:r>
              <a:rPr lang="it" dirty="0">
                <a:latin typeface="+mj-lt"/>
                <a:cs typeface="Arial" panose="020B0604020202020204" pitchFamily="34" charset="0"/>
              </a:rPr>
              <a:t> dettagliato sul sito web di ALCOTRA</a:t>
            </a:r>
            <a:endParaRPr lang="en-GB" dirty="0">
              <a:latin typeface="+mj-lt"/>
              <a:cs typeface="Arial" panose="020B0604020202020204" pitchFamily="34" charset="0"/>
            </a:endParaRPr>
          </a:p>
        </p:txBody>
      </p:sp>
      <p:sp>
        <p:nvSpPr>
          <p:cNvPr id="7" name="sep_v">
            <a:extLst>
              <a:ext uri="{FF2B5EF4-FFF2-40B4-BE49-F238E27FC236}">
                <a16:creationId xmlns:a16="http://schemas.microsoft.com/office/drawing/2014/main" id="{C0472EBD-807C-9560-E596-8DC1486CB7C4}"/>
              </a:ext>
            </a:extLst>
          </p:cNvPr>
          <p:cNvSpPr/>
          <p:nvPr/>
        </p:nvSpPr>
        <p:spPr>
          <a:xfrm>
            <a:off x="4503254" y="1364267"/>
            <a:ext cx="55853" cy="3200824"/>
          </a:xfrm>
          <a:prstGeom prst="rect">
            <a:avLst/>
          </a:prstGeom>
          <a:solidFill>
            <a:schemeClr val="bg2"/>
          </a:solidFill>
          <a:ln>
            <a:noFill/>
          </a:ln>
        </p:spPr>
        <p:txBody>
          <a:bodyPr/>
          <a:lstStyle/>
          <a:p>
            <a:endParaRPr lang="fr-FR"/>
          </a:p>
        </p:txBody>
      </p:sp>
      <p:pic>
        <p:nvPicPr>
          <p:cNvPr id="8" name="Image 7">
            <a:extLst>
              <a:ext uri="{FF2B5EF4-FFF2-40B4-BE49-F238E27FC236}">
                <a16:creationId xmlns:a16="http://schemas.microsoft.com/office/drawing/2014/main" id="{7DF88F03-D37E-FE4D-813C-16A531439A7A}"/>
              </a:ext>
            </a:extLst>
          </p:cNvPr>
          <p:cNvPicPr>
            <a:picLocks noChangeAspect="1"/>
          </p:cNvPicPr>
          <p:nvPr/>
        </p:nvPicPr>
        <p:blipFill>
          <a:blip r:embed="rId5"/>
          <a:stretch>
            <a:fillRect/>
          </a:stretch>
        </p:blipFill>
        <p:spPr>
          <a:xfrm>
            <a:off x="3940630" y="4203700"/>
            <a:ext cx="1181100" cy="939800"/>
          </a:xfrm>
          <a:prstGeom prst="rect">
            <a:avLst/>
          </a:prstGeom>
        </p:spPr>
      </p:pic>
    </p:spTree>
    <p:extLst>
      <p:ext uri="{BB962C8B-B14F-4D97-AF65-F5344CB8AC3E}">
        <p14:creationId xmlns:p14="http://schemas.microsoft.com/office/powerpoint/2010/main" val="337025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5" name="Google Shape;131;g106ce52c137_0_1">
            <a:extLst>
              <a:ext uri="{FF2B5EF4-FFF2-40B4-BE49-F238E27FC236}">
                <a16:creationId xmlns:a16="http://schemas.microsoft.com/office/drawing/2014/main" id="{DE153523-053A-0E59-805E-93A4A0643397}"/>
              </a:ext>
            </a:extLst>
          </p:cNvPr>
          <p:cNvSpPr txBox="1"/>
          <p:nvPr/>
        </p:nvSpPr>
        <p:spPr>
          <a:xfrm>
            <a:off x="1151079" y="92045"/>
            <a:ext cx="7490878" cy="588592"/>
          </a:xfrm>
          <a:prstGeom prst="rect">
            <a:avLst/>
          </a:prstGeom>
          <a:noFill/>
          <a:ln>
            <a:noFill/>
          </a:ln>
        </p:spPr>
        <p:txBody>
          <a:bodyPr spcFirstLastPara="1" wrap="square" lIns="68569" tIns="34275" rIns="68569" bIns="34275" anchor="t" anchorCtr="0">
            <a:spAutoFit/>
          </a:bodyPr>
          <a:lstStyle/>
          <a:p>
            <a:pPr>
              <a:buClr>
                <a:srgbClr val="550505"/>
              </a:buClr>
              <a:buSzPts val="7560"/>
            </a:pPr>
            <a:r>
              <a:rPr lang="fr-FR" sz="3375" dirty="0">
                <a:solidFill>
                  <a:srgbClr val="E0218A"/>
                </a:solidFill>
                <a:latin typeface="+mj-lt"/>
              </a:rPr>
              <a:t>Programme </a:t>
            </a:r>
            <a:r>
              <a:rPr lang="fr-FR" sz="3375" dirty="0">
                <a:solidFill>
                  <a:srgbClr val="929E9E"/>
                </a:solidFill>
                <a:latin typeface="+mj-lt"/>
              </a:rPr>
              <a:t>/</a:t>
            </a:r>
            <a:r>
              <a:rPr lang="fr-FR" sz="3375" dirty="0">
                <a:solidFill>
                  <a:srgbClr val="E0218A"/>
                </a:solidFill>
                <a:latin typeface="+mj-lt"/>
              </a:rPr>
              <a:t> </a:t>
            </a:r>
            <a:r>
              <a:rPr lang="fr-FR" sz="3375" dirty="0">
                <a:solidFill>
                  <a:srgbClr val="3AB493"/>
                </a:solidFill>
                <a:latin typeface="+mj-lt"/>
              </a:rPr>
              <a:t>Programma</a:t>
            </a:r>
            <a:endParaRPr sz="3375" dirty="0">
              <a:solidFill>
                <a:srgbClr val="E0218A"/>
              </a:solidFill>
              <a:latin typeface="+mj-lt"/>
            </a:endParaRPr>
          </a:p>
        </p:txBody>
      </p:sp>
      <p:sp>
        <p:nvSpPr>
          <p:cNvPr id="4" name="Google Shape;210;g106ce52c137_0_73">
            <a:extLst>
              <a:ext uri="{FF2B5EF4-FFF2-40B4-BE49-F238E27FC236}">
                <a16:creationId xmlns:a16="http://schemas.microsoft.com/office/drawing/2014/main" id="{C57BBDB1-DE2B-729C-6864-7B7EAE770D24}"/>
              </a:ext>
            </a:extLst>
          </p:cNvPr>
          <p:cNvSpPr txBox="1">
            <a:spLocks noGrp="1"/>
          </p:cNvSpPr>
          <p:nvPr>
            <p:ph type="sldNum" idx="4294967295"/>
          </p:nvPr>
        </p:nvSpPr>
        <p:spPr>
          <a:xfrm>
            <a:off x="8460121" y="4629873"/>
            <a:ext cx="363673" cy="273825"/>
          </a:xfrm>
          <a:prstGeom prst="rect">
            <a:avLst/>
          </a:prstGeom>
          <a:noFill/>
          <a:ln>
            <a:noFill/>
          </a:ln>
        </p:spPr>
        <p:txBody>
          <a:bodyPr spcFirstLastPara="1" wrap="square" lIns="0" tIns="0" rIns="0" bIns="27000" anchor="b" anchorCtr="0">
            <a:noAutofit/>
          </a:bodyPr>
          <a:lstStyle>
            <a:lvl1pPr algn="r">
              <a:defRPr/>
            </a:lvl1pPr>
          </a:lstStyle>
          <a:p>
            <a:pPr>
              <a:buClr>
                <a:srgbClr val="898989"/>
              </a:buClr>
              <a:buSzPts val="1200"/>
              <a:buFont typeface="Arial"/>
              <a:buNone/>
            </a:pPr>
            <a:fld id="{00000000-1234-1234-1234-123412341234}" type="slidenum">
              <a:rPr lang="fr-FR" sz="900">
                <a:solidFill>
                  <a:srgbClr val="929E9E"/>
                </a:solidFill>
                <a:ea typeface="Calibri"/>
                <a:cs typeface="Calibri"/>
                <a:sym typeface="Calibri"/>
              </a:rPr>
              <a:pPr>
                <a:buClr>
                  <a:srgbClr val="898989"/>
                </a:buClr>
                <a:buSzPts val="1200"/>
                <a:buFont typeface="Arial"/>
                <a:buNone/>
              </a:pPr>
              <a:t>6</a:t>
            </a:fld>
            <a:endParaRPr lang="fr-FR" sz="900">
              <a:solidFill>
                <a:srgbClr val="929E9E"/>
              </a:solidFill>
              <a:ea typeface="Calibri"/>
              <a:cs typeface="Calibri"/>
              <a:sym typeface="Calibri"/>
            </a:endParaRPr>
          </a:p>
        </p:txBody>
      </p:sp>
      <p:sp>
        <p:nvSpPr>
          <p:cNvPr id="8" name="ZoneTexte 7">
            <a:extLst>
              <a:ext uri="{FF2B5EF4-FFF2-40B4-BE49-F238E27FC236}">
                <a16:creationId xmlns:a16="http://schemas.microsoft.com/office/drawing/2014/main" id="{D52D28FC-B1E3-D64F-84BE-44D3B6882C53}"/>
              </a:ext>
            </a:extLst>
          </p:cNvPr>
          <p:cNvSpPr txBox="1"/>
          <p:nvPr/>
        </p:nvSpPr>
        <p:spPr>
          <a:xfrm>
            <a:off x="92208" y="958027"/>
            <a:ext cx="8951900" cy="4016484"/>
          </a:xfrm>
          <a:prstGeom prst="rect">
            <a:avLst/>
          </a:prstGeom>
          <a:noFill/>
        </p:spPr>
        <p:txBody>
          <a:bodyPr wrap="square" rtlCol="0">
            <a:spAutoFit/>
          </a:bodyPr>
          <a:lstStyle/>
          <a:p>
            <a:pPr algn="just"/>
            <a:r>
              <a:rPr lang="fr-FR" sz="1600" dirty="0">
                <a:solidFill>
                  <a:srgbClr val="E0218A"/>
                </a:solidFill>
                <a:latin typeface="+mj-lt"/>
              </a:rPr>
              <a:t>1. L’économie alpine transfrontalière : les principales filières sur le territoire ALCOTRA</a:t>
            </a:r>
          </a:p>
          <a:p>
            <a:pPr algn="just"/>
            <a:r>
              <a:rPr lang="fr-FR" sz="1600" dirty="0">
                <a:solidFill>
                  <a:srgbClr val="3AB493"/>
                </a:solidFill>
                <a:latin typeface="+mj-lt"/>
              </a:rPr>
              <a:t>1. </a:t>
            </a:r>
            <a:r>
              <a:rPr lang="it-IT" sz="1600" dirty="0">
                <a:solidFill>
                  <a:srgbClr val="3AB493"/>
                </a:solidFill>
                <a:latin typeface="+mj-lt"/>
              </a:rPr>
              <a:t>L'economia alpina transfrontaliera: i principali settori del territorio ALCOTRA</a:t>
            </a:r>
            <a:endParaRPr lang="fr-FR" sz="1600" dirty="0">
              <a:solidFill>
                <a:srgbClr val="3AB493"/>
              </a:solidFill>
              <a:latin typeface="+mj-lt"/>
            </a:endParaRPr>
          </a:p>
          <a:p>
            <a:pPr algn="just"/>
            <a:endParaRPr lang="fr-FR" sz="1600" dirty="0">
              <a:solidFill>
                <a:srgbClr val="3AB493"/>
              </a:solidFill>
              <a:latin typeface="+mj-lt"/>
            </a:endParaRPr>
          </a:p>
          <a:p>
            <a:pPr algn="just"/>
            <a:r>
              <a:rPr lang="fr-FR" sz="1600" dirty="0">
                <a:solidFill>
                  <a:srgbClr val="E0218A"/>
                </a:solidFill>
                <a:latin typeface="+mj-lt"/>
              </a:rPr>
              <a:t>2. Zoom sur les principaux acteurs du secteur</a:t>
            </a:r>
          </a:p>
          <a:p>
            <a:pPr algn="just"/>
            <a:r>
              <a:rPr lang="fr-FR" sz="1600" dirty="0">
                <a:solidFill>
                  <a:srgbClr val="3AB493"/>
                </a:solidFill>
                <a:latin typeface="+mj-lt"/>
              </a:rPr>
              <a:t>2. Zoom </a:t>
            </a:r>
            <a:r>
              <a:rPr lang="it-IT" sz="1600" dirty="0">
                <a:solidFill>
                  <a:srgbClr val="3AB493"/>
                </a:solidFill>
                <a:latin typeface="+mj-lt"/>
              </a:rPr>
              <a:t>sui principali attori del settore</a:t>
            </a:r>
            <a:endParaRPr lang="fr-FR" sz="1600" dirty="0">
              <a:solidFill>
                <a:srgbClr val="3AB493"/>
              </a:solidFill>
              <a:latin typeface="+mj-lt"/>
            </a:endParaRPr>
          </a:p>
          <a:p>
            <a:pPr algn="just"/>
            <a:endParaRPr lang="fr-FR" sz="1600" dirty="0">
              <a:solidFill>
                <a:srgbClr val="3AB493"/>
              </a:solidFill>
              <a:latin typeface="+mj-lt"/>
            </a:endParaRPr>
          </a:p>
          <a:p>
            <a:pPr lvl="4" algn="just"/>
            <a:r>
              <a:rPr lang="fr-FR" sz="1600" dirty="0">
                <a:solidFill>
                  <a:srgbClr val="E0218A"/>
                </a:solidFill>
                <a:latin typeface="+mj-lt"/>
              </a:rPr>
              <a:t>3. Vision prospective : focus sur les nouvelles formes d’économie </a:t>
            </a:r>
          </a:p>
          <a:p>
            <a:pPr lvl="4" algn="just"/>
            <a:r>
              <a:rPr lang="fr-FR" sz="1600" dirty="0">
                <a:solidFill>
                  <a:srgbClr val="3AB493"/>
                </a:solidFill>
                <a:latin typeface="+mj-lt"/>
              </a:rPr>
              <a:t>3.</a:t>
            </a:r>
            <a:r>
              <a:rPr lang="it-IT" sz="1600" dirty="0">
                <a:solidFill>
                  <a:srgbClr val="3AB493"/>
                </a:solidFill>
                <a:latin typeface="+mj-lt"/>
              </a:rPr>
              <a:t> Visione prospettiva : focus su nuove forme di economia </a:t>
            </a:r>
          </a:p>
          <a:p>
            <a:pPr lvl="4" algn="just"/>
            <a:endParaRPr lang="it-IT" sz="1600" dirty="0">
              <a:solidFill>
                <a:srgbClr val="3AB493"/>
              </a:solidFill>
              <a:latin typeface="+mj-lt"/>
            </a:endParaRPr>
          </a:p>
          <a:p>
            <a:pPr lvl="4" algn="just">
              <a:spcAft>
                <a:spcPts val="600"/>
              </a:spcAft>
            </a:pPr>
            <a:r>
              <a:rPr lang="fr-FR" sz="1600" dirty="0">
                <a:solidFill>
                  <a:srgbClr val="E0218A"/>
                </a:solidFill>
                <a:latin typeface="+mj-lt"/>
              </a:rPr>
              <a:t>4. Comment ces enjeux et nouveaux modèles économiques sont-ils pris en compte par les autres programmes européens ? </a:t>
            </a:r>
          </a:p>
          <a:p>
            <a:pPr lvl="4" algn="just">
              <a:spcAft>
                <a:spcPts val="600"/>
              </a:spcAft>
            </a:pPr>
            <a:r>
              <a:rPr lang="fr-FR" sz="1600" dirty="0">
                <a:solidFill>
                  <a:srgbClr val="3AB493"/>
                </a:solidFill>
                <a:latin typeface="+mj-lt"/>
              </a:rPr>
              <a:t>4.</a:t>
            </a:r>
            <a:r>
              <a:rPr lang="it-IT" sz="1600" dirty="0">
                <a:solidFill>
                  <a:srgbClr val="3AB493"/>
                </a:solidFill>
                <a:latin typeface="+mj-lt"/>
              </a:rPr>
              <a:t> Come vengono presi in considerazione queste sfide e nuovi modelli economici da altri programmi europei? </a:t>
            </a:r>
          </a:p>
          <a:p>
            <a:pPr lvl="4" algn="just">
              <a:spcAft>
                <a:spcPts val="600"/>
              </a:spcAft>
            </a:pPr>
            <a:r>
              <a:rPr lang="fr-FR" sz="1600" dirty="0">
                <a:solidFill>
                  <a:srgbClr val="E0218A"/>
                </a:solidFill>
                <a:latin typeface="+mj-lt"/>
                <a:cs typeface="Arial" panose="020B0604020202020204" pitchFamily="34" charset="0"/>
              </a:rPr>
              <a:t>5. Conclusion /Les prochaines rendez-vous </a:t>
            </a:r>
            <a:r>
              <a:rPr lang="fr-FR" sz="1600" dirty="0">
                <a:solidFill>
                  <a:srgbClr val="929E9E"/>
                </a:solidFill>
                <a:latin typeface="+mj-lt"/>
                <a:cs typeface="Arial" panose="020B0604020202020204" pitchFamily="34" charset="0"/>
              </a:rPr>
              <a:t>-</a:t>
            </a:r>
            <a:r>
              <a:rPr lang="fr-FR" sz="1600" dirty="0">
                <a:solidFill>
                  <a:srgbClr val="3AB493"/>
                </a:solidFill>
                <a:latin typeface="+mj-lt"/>
                <a:cs typeface="Arial" panose="020B0604020202020204" pitchFamily="34" charset="0"/>
              </a:rPr>
              <a:t> 5. Conclusione / I </a:t>
            </a:r>
            <a:r>
              <a:rPr lang="fr-FR" sz="1600" dirty="0" err="1">
                <a:solidFill>
                  <a:srgbClr val="3AB493"/>
                </a:solidFill>
                <a:latin typeface="+mj-lt"/>
                <a:cs typeface="Arial" panose="020B0604020202020204" pitchFamily="34" charset="0"/>
              </a:rPr>
              <a:t>prossimi</a:t>
            </a:r>
            <a:r>
              <a:rPr lang="fr-FR" sz="1600" dirty="0">
                <a:solidFill>
                  <a:srgbClr val="3AB493"/>
                </a:solidFill>
                <a:latin typeface="+mj-lt"/>
                <a:cs typeface="Arial" panose="020B0604020202020204" pitchFamily="34" charset="0"/>
              </a:rPr>
              <a:t> </a:t>
            </a:r>
            <a:r>
              <a:rPr lang="fr-FR" sz="1600" dirty="0" err="1">
                <a:solidFill>
                  <a:srgbClr val="3AB493"/>
                </a:solidFill>
                <a:latin typeface="+mj-lt"/>
                <a:cs typeface="Arial" panose="020B0604020202020204" pitchFamily="34" charset="0"/>
              </a:rPr>
              <a:t>appuntamenti</a:t>
            </a:r>
            <a:endParaRPr lang="fr-FR" sz="1600" dirty="0">
              <a:solidFill>
                <a:srgbClr val="3AB493"/>
              </a:solidFill>
              <a:latin typeface="+mj-lt"/>
              <a:cs typeface="Arial" panose="020B0604020202020204" pitchFamily="34" charset="0"/>
            </a:endParaRPr>
          </a:p>
          <a:p>
            <a:pPr lvl="4" algn="just"/>
            <a:endParaRPr lang="fr-FR" sz="1600" dirty="0">
              <a:solidFill>
                <a:srgbClr val="3AB493"/>
              </a:solidFill>
              <a:latin typeface="+mj-lt"/>
            </a:endParaRPr>
          </a:p>
        </p:txBody>
      </p:sp>
    </p:spTree>
    <p:extLst>
      <p:ext uri="{BB962C8B-B14F-4D97-AF65-F5344CB8AC3E}">
        <p14:creationId xmlns:p14="http://schemas.microsoft.com/office/powerpoint/2010/main" val="35594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6D989-E6C8-BBD3-D59A-CB5B3A6A88C3}"/>
            </a:ext>
          </a:extLst>
        </p:cNvPr>
        <p:cNvGrpSpPr/>
        <p:nvPr/>
      </p:nvGrpSpPr>
      <p:grpSpPr>
        <a:xfrm>
          <a:off x="0" y="0"/>
          <a:ext cx="0" cy="0"/>
          <a:chOff x="0" y="0"/>
          <a:chExt cx="0" cy="0"/>
        </a:xfrm>
      </p:grpSpPr>
      <p:sp>
        <p:nvSpPr>
          <p:cNvPr id="4" name="Text 2">
            <a:extLst>
              <a:ext uri="{FF2B5EF4-FFF2-40B4-BE49-F238E27FC236}">
                <a16:creationId xmlns:a16="http://schemas.microsoft.com/office/drawing/2014/main" id="{1F4C18F3-41D8-1C7E-53CE-C6A38511EE25}"/>
              </a:ext>
            </a:extLst>
          </p:cNvPr>
          <p:cNvSpPr/>
          <p:nvPr/>
        </p:nvSpPr>
        <p:spPr>
          <a:xfrm>
            <a:off x="1920240" y="114300"/>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0218A"/>
                </a:solidFill>
                <a:effectLst/>
                <a:uLnTx/>
                <a:uFillTx/>
                <a:latin typeface="Calibri Light" pitchFamily="34" charset="0"/>
                <a:ea typeface="+mn-ea"/>
                <a:cs typeface="Calibri Light" pitchFamily="34" charset="-120"/>
              </a:rPr>
              <a:t>Chiffres </a:t>
            </a:r>
            <a:r>
              <a:rPr kumimoji="0" lang="en-US" sz="2400" b="1" i="0" u="none" strike="noStrike" kern="1200" cap="none" spc="0" normalizeH="0" baseline="0" noProof="0" dirty="0" err="1">
                <a:ln>
                  <a:noFill/>
                </a:ln>
                <a:solidFill>
                  <a:srgbClr val="E0218A"/>
                </a:solidFill>
                <a:effectLst/>
                <a:uLnTx/>
                <a:uFillTx/>
                <a:latin typeface="Calibri Light" pitchFamily="34" charset="0"/>
                <a:ea typeface="+mn-ea"/>
                <a:cs typeface="Calibri Light" pitchFamily="34" charset="-120"/>
              </a:rPr>
              <a:t>clés</a:t>
            </a:r>
            <a:endParaRPr kumimoji="0" lang="en-US" sz="2400" b="1" i="0" u="none" strike="noStrike" kern="1200" cap="none" spc="0" normalizeH="0" baseline="0" noProof="0" dirty="0">
              <a:ln>
                <a:noFill/>
              </a:ln>
              <a:solidFill>
                <a:srgbClr val="E0218A"/>
              </a:solidFill>
              <a:effectLst/>
              <a:uLnTx/>
              <a:uFillTx/>
              <a:latin typeface="Calibri Light" pitchFamily="34" charset="0"/>
              <a:ea typeface="+mn-ea"/>
              <a:cs typeface="Calibri Light"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3AB493"/>
                </a:solidFill>
                <a:latin typeface="Calibri Light" pitchFamily="34" charset="0"/>
                <a:ea typeface="Calibri Light" pitchFamily="34" charset="-122"/>
                <a:cs typeface="Calibri Light" pitchFamily="34" charset="-120"/>
              </a:rPr>
              <a:t>Cifre</a:t>
            </a:r>
            <a:r>
              <a:rPr kumimoji="0" lang="en-US" sz="24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t>
            </a:r>
            <a:r>
              <a:rPr kumimoji="0" lang="en-US" sz="24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chiave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179EB3DA-28B5-DB7C-238B-1AA535C31BA0}"/>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srgbClr val="7F7F7F"/>
              </a:solidFill>
              <a:effectLst/>
              <a:uLnTx/>
              <a:uFillTx/>
              <a:latin typeface="Calibri"/>
              <a:cs typeface="Calibri"/>
            </a:endParaRPr>
          </a:p>
        </p:txBody>
      </p:sp>
      <p:sp>
        <p:nvSpPr>
          <p:cNvPr id="2" name="ZoneTexte 1">
            <a:extLst>
              <a:ext uri="{FF2B5EF4-FFF2-40B4-BE49-F238E27FC236}">
                <a16:creationId xmlns:a16="http://schemas.microsoft.com/office/drawing/2014/main" id="{73F83FB0-629F-8E17-B0E8-6F0900EEC356}"/>
              </a:ext>
            </a:extLst>
          </p:cNvPr>
          <p:cNvSpPr txBox="1"/>
          <p:nvPr/>
        </p:nvSpPr>
        <p:spPr>
          <a:xfrm>
            <a:off x="219353" y="1028700"/>
            <a:ext cx="4558130" cy="1958549"/>
          </a:xfrm>
          <a:prstGeom prst="rect">
            <a:avLst/>
          </a:prstGeom>
          <a:solidFill>
            <a:srgbClr val="FCF3D6"/>
          </a:solidFill>
        </p:spPr>
        <p:txBody>
          <a:bodyPr wrap="square">
            <a:spAutoFit/>
          </a:bodyPr>
          <a:lstStyle/>
          <a:p>
            <a:pPr marL="0" marR="0" lvl="0" indent="0" algn="just" defTabSz="914400" rtl="0" eaLnBrk="1" fontAlgn="auto" latinLnBrk="0" hangingPunct="1">
              <a:lnSpc>
                <a:spcPct val="115000"/>
              </a:lnSpc>
              <a:spcBef>
                <a:spcPts val="0"/>
              </a:spcBef>
              <a:spcAft>
                <a:spcPts val="650"/>
              </a:spcAft>
              <a:buClrTx/>
              <a:buSzTx/>
              <a:buFontTx/>
              <a:buNone/>
              <a:tabLst/>
              <a:defRPr/>
            </a:pPr>
            <a:r>
              <a:rPr lang="fr-FR" sz="1300" kern="1200" dirty="0">
                <a:solidFill>
                  <a:srgbClr val="E0218A"/>
                </a:solidFill>
                <a:latin typeface="Calibri"/>
                <a:ea typeface="Arial" panose="020B0604020202020204" pitchFamily="34" charset="0"/>
              </a:rPr>
              <a:t>France</a:t>
            </a:r>
            <a:r>
              <a:rPr lang="fr-FR" sz="1300" kern="1200" dirty="0">
                <a:solidFill>
                  <a:prstClr val="black"/>
                </a:solidFill>
                <a:latin typeface="Calibri"/>
                <a:ea typeface="Arial" panose="020B0604020202020204" pitchFamily="34" charset="0"/>
              </a:rPr>
              <a:t> - Répartition par secteur économique (2023) :</a:t>
            </a:r>
          </a:p>
          <a:p>
            <a:pPr marL="285750" marR="0" lvl="0" indent="-285750" algn="just" defTabSz="914400" rtl="0" eaLnBrk="1" fontAlgn="auto" latinLnBrk="0" hangingPunct="1">
              <a:lnSpc>
                <a:spcPct val="115000"/>
              </a:lnSpc>
              <a:spcBef>
                <a:spcPts val="0"/>
              </a:spcBef>
              <a:spcAft>
                <a:spcPts val="650"/>
              </a:spcAft>
              <a:buClrTx/>
              <a:buSzTx/>
              <a:buFont typeface="Arial" panose="020B0604020202020204" pitchFamily="34" charset="0"/>
              <a:buChar char="•"/>
              <a:tabLst/>
              <a:defRPr/>
            </a:pPr>
            <a:r>
              <a:rPr lang="fr-FR" sz="1300" kern="1200" dirty="0">
                <a:solidFill>
                  <a:prstClr val="black"/>
                </a:solidFill>
                <a:latin typeface="Calibri"/>
                <a:ea typeface="Arial" panose="020B0604020202020204" pitchFamily="34" charset="0"/>
              </a:rPr>
              <a:t>80% des emplois dans le secteur tertiaire (services comme le commerce, l’éducation, la santé, les banques, le tourisme…) </a:t>
            </a:r>
          </a:p>
          <a:p>
            <a:pPr marL="285750" marR="0" lvl="0" indent="-285750" algn="just" defTabSz="914400" rtl="0" eaLnBrk="1" fontAlgn="auto" latinLnBrk="0" hangingPunct="1">
              <a:lnSpc>
                <a:spcPct val="115000"/>
              </a:lnSpc>
              <a:spcBef>
                <a:spcPts val="0"/>
              </a:spcBef>
              <a:spcAft>
                <a:spcPts val="650"/>
              </a:spcAft>
              <a:buClrTx/>
              <a:buSzTx/>
              <a:buFont typeface="Arial" panose="020B0604020202020204" pitchFamily="34" charset="0"/>
              <a:buChar char="•"/>
              <a:tabLst/>
              <a:defRPr/>
            </a:pPr>
            <a:r>
              <a:rPr lang="fr-FR" sz="1300" kern="1200" dirty="0">
                <a:solidFill>
                  <a:prstClr val="black"/>
                </a:solidFill>
                <a:latin typeface="Calibri"/>
                <a:ea typeface="Arial" panose="020B0604020202020204" pitchFamily="34" charset="0"/>
              </a:rPr>
              <a:t>18% des emplois dans le secteur secondaire (métiers de l’industrie et de la construction) ;</a:t>
            </a:r>
          </a:p>
          <a:p>
            <a:pPr marL="285750" marR="0" lvl="0" indent="-285750" algn="just" defTabSz="914400" rtl="0" eaLnBrk="1" fontAlgn="auto" latinLnBrk="0" hangingPunct="1">
              <a:lnSpc>
                <a:spcPct val="115000"/>
              </a:lnSpc>
              <a:spcBef>
                <a:spcPts val="0"/>
              </a:spcBef>
              <a:spcAft>
                <a:spcPts val="650"/>
              </a:spcAft>
              <a:buClrTx/>
              <a:buSzTx/>
              <a:buFont typeface="Arial" panose="020B0604020202020204" pitchFamily="34" charset="0"/>
              <a:buChar char="•"/>
              <a:tabLst/>
              <a:defRPr/>
            </a:pPr>
            <a:r>
              <a:rPr lang="fr-FR" sz="1300" kern="1200" dirty="0">
                <a:solidFill>
                  <a:prstClr val="black"/>
                </a:solidFill>
                <a:latin typeface="Calibri"/>
                <a:ea typeface="Arial" panose="020B0604020202020204" pitchFamily="34" charset="0"/>
              </a:rPr>
              <a:t>2% des emplois dans le secteur primaire (agriculture, pêche, exploitation des forêts ou mines)</a:t>
            </a:r>
          </a:p>
        </p:txBody>
      </p:sp>
      <p:sp>
        <p:nvSpPr>
          <p:cNvPr id="21" name="ZoneTexte 20">
            <a:extLst>
              <a:ext uri="{FF2B5EF4-FFF2-40B4-BE49-F238E27FC236}">
                <a16:creationId xmlns:a16="http://schemas.microsoft.com/office/drawing/2014/main" id="{DAE2768D-06D7-380A-5CCE-63853ECB667C}"/>
              </a:ext>
            </a:extLst>
          </p:cNvPr>
          <p:cNvSpPr txBox="1"/>
          <p:nvPr/>
        </p:nvSpPr>
        <p:spPr>
          <a:xfrm>
            <a:off x="4866355" y="1029984"/>
            <a:ext cx="4140485" cy="2188612"/>
          </a:xfrm>
          <a:prstGeom prst="rect">
            <a:avLst/>
          </a:prstGeom>
          <a:solidFill>
            <a:srgbClr val="E4F1DC"/>
          </a:solidFill>
        </p:spPr>
        <p:txBody>
          <a:bodyPr wrap="square">
            <a:spAutoFit/>
          </a:bodyPr>
          <a:lstStyle/>
          <a:p>
            <a:pPr lvl="0" algn="just">
              <a:lnSpc>
                <a:spcPct val="115000"/>
              </a:lnSpc>
              <a:spcAft>
                <a:spcPts val="650"/>
              </a:spcAft>
              <a:buClrTx/>
              <a:defRPr/>
            </a:pPr>
            <a:r>
              <a:rPr lang="it" sz="1300" kern="1200" dirty="0">
                <a:solidFill>
                  <a:srgbClr val="E0218A"/>
                </a:solidFill>
                <a:latin typeface="Calibri"/>
                <a:ea typeface="Arial" panose="020B0604020202020204" pitchFamily="34" charset="0"/>
              </a:rPr>
              <a:t>Francia</a:t>
            </a:r>
            <a:r>
              <a:rPr lang="it" sz="1300" kern="1200" dirty="0">
                <a:solidFill>
                  <a:prstClr val="black"/>
                </a:solidFill>
                <a:latin typeface="Calibri"/>
                <a:ea typeface="Arial" panose="020B0604020202020204" pitchFamily="34" charset="0"/>
              </a:rPr>
              <a:t> - Suddivisione per settore economico (2023):</a:t>
            </a:r>
          </a:p>
          <a:p>
            <a:pPr marL="285750" lvl="0" indent="-285750" algn="just">
              <a:lnSpc>
                <a:spcPct val="115000"/>
              </a:lnSpc>
              <a:spcAft>
                <a:spcPts val="650"/>
              </a:spcAft>
              <a:buClrTx/>
              <a:buFont typeface="Arial" panose="020B0604020202020204" pitchFamily="34" charset="0"/>
              <a:buChar char="•"/>
              <a:defRPr/>
            </a:pPr>
            <a:r>
              <a:rPr lang="it" sz="1300" kern="1200" dirty="0">
                <a:solidFill>
                  <a:prstClr val="black"/>
                </a:solidFill>
                <a:latin typeface="Calibri"/>
                <a:ea typeface="Arial" panose="020B0604020202020204" pitchFamily="34" charset="0"/>
              </a:rPr>
              <a:t>L'80% dei posti di lavoro nel settore terziario (servizi come commercio, istruzione, sanità, banca, turismo, ecc.) </a:t>
            </a:r>
          </a:p>
          <a:p>
            <a:pPr marL="285750" lvl="0" indent="-285750" algn="just">
              <a:lnSpc>
                <a:spcPct val="115000"/>
              </a:lnSpc>
              <a:spcAft>
                <a:spcPts val="650"/>
              </a:spcAft>
              <a:buClrTx/>
              <a:buFont typeface="Arial" panose="020B0604020202020204" pitchFamily="34" charset="0"/>
              <a:buChar char="•"/>
              <a:defRPr/>
            </a:pPr>
            <a:r>
              <a:rPr lang="it" sz="1300" kern="1200" dirty="0">
                <a:solidFill>
                  <a:prstClr val="black"/>
                </a:solidFill>
                <a:latin typeface="Calibri"/>
                <a:ea typeface="Arial" panose="020B0604020202020204" pitchFamily="34" charset="0"/>
              </a:rPr>
              <a:t>il 18% dei posti di lavoro nel settore secondario (mestieri industriali e edilizi);</a:t>
            </a:r>
          </a:p>
          <a:p>
            <a:pPr marL="285750" lvl="0" indent="-285750" algn="just">
              <a:lnSpc>
                <a:spcPct val="115000"/>
              </a:lnSpc>
              <a:spcAft>
                <a:spcPts val="650"/>
              </a:spcAft>
              <a:buClrTx/>
              <a:buFont typeface="Arial" panose="020B0604020202020204" pitchFamily="34" charset="0"/>
              <a:buChar char="•"/>
              <a:defRPr/>
            </a:pPr>
            <a:r>
              <a:rPr lang="it" sz="1300" kern="1200" dirty="0">
                <a:solidFill>
                  <a:prstClr val="black"/>
                </a:solidFill>
                <a:latin typeface="Calibri"/>
                <a:ea typeface="Arial" panose="020B0604020202020204" pitchFamily="34" charset="0"/>
              </a:rPr>
              <a:t>2% dei posti di lavoro nel settore primario (agricoltura, pesca, silvicoltura o miniera)</a:t>
            </a:r>
          </a:p>
        </p:txBody>
      </p:sp>
      <p:sp>
        <p:nvSpPr>
          <p:cNvPr id="22" name="Text 5">
            <a:extLst>
              <a:ext uri="{FF2B5EF4-FFF2-40B4-BE49-F238E27FC236}">
                <a16:creationId xmlns:a16="http://schemas.microsoft.com/office/drawing/2014/main" id="{D8E8B86E-51A1-47DD-FF2E-E43C5B83F604}"/>
              </a:ext>
            </a:extLst>
          </p:cNvPr>
          <p:cNvSpPr/>
          <p:nvPr/>
        </p:nvSpPr>
        <p:spPr>
          <a:xfrm>
            <a:off x="2837209" y="4844546"/>
            <a:ext cx="5712431" cy="253001"/>
          </a:xfrm>
          <a:prstGeom prst="rect">
            <a:avLst/>
          </a:prstGeom>
          <a:noFill/>
          <a:ln/>
        </p:spPr>
        <p:txBody>
          <a:bodyPr wrap="square" lIns="0" tIns="0" rIns="0" bIns="0" rtlCol="0" anchor="ctr"/>
          <a:lstStyle/>
          <a:p>
            <a:pPr lvl="0">
              <a:buClrTx/>
              <a:defRPr/>
            </a:pPr>
            <a:r>
              <a:rPr lang="en-US" sz="1000" i="1" kern="1200" dirty="0">
                <a:solidFill>
                  <a:srgbClr val="7F7F7F"/>
                </a:solidFill>
                <a:latin typeface="Calibri" pitchFamily="34" charset="0"/>
                <a:ea typeface="Calibri" pitchFamily="34" charset="-122"/>
                <a:cs typeface="Calibri" pitchFamily="34" charset="-120"/>
              </a:rPr>
              <a:t>Source : </a:t>
            </a:r>
            <a:r>
              <a:rPr lang="en-US" sz="1000" i="1" kern="1200" dirty="0">
                <a:solidFill>
                  <a:srgbClr val="7F7F7F"/>
                </a:solidFill>
                <a:latin typeface="Calibri" pitchFamily="34" charset="0"/>
                <a:ea typeface="Calibri" pitchFamily="34" charset="-122"/>
                <a:cs typeface="Calibri" pitchFamily="34" charset="-120"/>
                <a:hlinkClick r:id="rId3"/>
              </a:rPr>
              <a:t>https://formation-civique.interieur.gouv.fr/fiches-par-thematiques/histoire-geographie-et-culture/atlas-de-la-france/l-economie-francaise/</a:t>
            </a:r>
            <a:endParaRPr lang="en-US" sz="1000" i="1" kern="1200" dirty="0">
              <a:solidFill>
                <a:srgbClr val="7F7F7F"/>
              </a:solidFill>
              <a:latin typeface="Calibri" pitchFamily="34" charset="0"/>
              <a:ea typeface="Calibri" pitchFamily="34" charset="-122"/>
              <a:cs typeface="Calibri" pitchFamily="34" charset="-120"/>
            </a:endParaRPr>
          </a:p>
          <a:p>
            <a:pPr lvl="0">
              <a:buClrTx/>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6" name="Image 25" descr="France - Free flags icons">
            <a:extLst>
              <a:ext uri="{FF2B5EF4-FFF2-40B4-BE49-F238E27FC236}">
                <a16:creationId xmlns:a16="http://schemas.microsoft.com/office/drawing/2014/main" id="{9C97D261-9630-5629-1955-452ABD480BBE}"/>
              </a:ext>
            </a:extLst>
          </p:cNvPr>
          <p:cNvPicPr>
            <a:picLocks noChangeAspect="1"/>
          </p:cNvPicPr>
          <p:nvPr/>
        </p:nvPicPr>
        <p:blipFill>
          <a:blip r:embed="rId4"/>
          <a:stretch>
            <a:fillRect/>
          </a:stretch>
        </p:blipFill>
        <p:spPr>
          <a:xfrm>
            <a:off x="3946073" y="245753"/>
            <a:ext cx="522393" cy="522393"/>
          </a:xfrm>
          <a:prstGeom prst="rect">
            <a:avLst/>
          </a:prstGeom>
        </p:spPr>
      </p:pic>
      <p:pic>
        <p:nvPicPr>
          <p:cNvPr id="27" name="Image 26" descr="Répartition des secteurs de l’économie française : Secteur tertiaire 80% - Secteur secondaire 18% - Secteur primaire 2%">
            <a:extLst>
              <a:ext uri="{FF2B5EF4-FFF2-40B4-BE49-F238E27FC236}">
                <a16:creationId xmlns:a16="http://schemas.microsoft.com/office/drawing/2014/main" id="{227418C1-B2EF-19B6-2B44-C76B8F561AC9}"/>
              </a:ext>
            </a:extLst>
          </p:cNvPr>
          <p:cNvPicPr>
            <a:picLocks noChangeAspect="1"/>
          </p:cNvPicPr>
          <p:nvPr/>
        </p:nvPicPr>
        <p:blipFill>
          <a:blip r:embed="rId5"/>
          <a:srcRect l="7095" t="12795" r="13697" b="12094"/>
          <a:stretch>
            <a:fillRect/>
          </a:stretch>
        </p:blipFill>
        <p:spPr>
          <a:xfrm>
            <a:off x="259935" y="3235600"/>
            <a:ext cx="2436003" cy="1811888"/>
          </a:xfrm>
          <a:prstGeom prst="rect">
            <a:avLst/>
          </a:prstGeom>
        </p:spPr>
      </p:pic>
    </p:spTree>
    <p:extLst>
      <p:ext uri="{BB962C8B-B14F-4D97-AF65-F5344CB8AC3E}">
        <p14:creationId xmlns:p14="http://schemas.microsoft.com/office/powerpoint/2010/main" val="990241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D20DD-C2D1-F09E-44C8-2DE943F90433}"/>
            </a:ext>
          </a:extLst>
        </p:cNvPr>
        <p:cNvGrpSpPr/>
        <p:nvPr/>
      </p:nvGrpSpPr>
      <p:grpSpPr>
        <a:xfrm>
          <a:off x="0" y="0"/>
          <a:ext cx="0" cy="0"/>
          <a:chOff x="0" y="0"/>
          <a:chExt cx="0" cy="0"/>
        </a:xfrm>
      </p:grpSpPr>
      <p:sp>
        <p:nvSpPr>
          <p:cNvPr id="4" name="Text 2">
            <a:extLst>
              <a:ext uri="{FF2B5EF4-FFF2-40B4-BE49-F238E27FC236}">
                <a16:creationId xmlns:a16="http://schemas.microsoft.com/office/drawing/2014/main" id="{5F5C49A5-A602-FDE3-71AD-31F741B058BC}"/>
              </a:ext>
            </a:extLst>
          </p:cNvPr>
          <p:cNvSpPr/>
          <p:nvPr/>
        </p:nvSpPr>
        <p:spPr>
          <a:xfrm>
            <a:off x="1920240" y="114300"/>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0218A"/>
                </a:solidFill>
                <a:effectLst/>
                <a:uLnTx/>
                <a:uFillTx/>
                <a:latin typeface="Calibri Light" pitchFamily="34" charset="0"/>
                <a:ea typeface="+mn-ea"/>
                <a:cs typeface="Calibri Light" pitchFamily="34" charset="-120"/>
              </a:rPr>
              <a:t>Chiffres </a:t>
            </a:r>
            <a:r>
              <a:rPr kumimoji="0" lang="en-US" sz="2400" b="1" i="0" u="none" strike="noStrike" kern="1200" cap="none" spc="0" normalizeH="0" baseline="0" noProof="0" dirty="0" err="1">
                <a:ln>
                  <a:noFill/>
                </a:ln>
                <a:solidFill>
                  <a:srgbClr val="E0218A"/>
                </a:solidFill>
                <a:effectLst/>
                <a:uLnTx/>
                <a:uFillTx/>
                <a:latin typeface="Calibri Light" pitchFamily="34" charset="0"/>
                <a:ea typeface="+mn-ea"/>
                <a:cs typeface="Calibri Light" pitchFamily="34" charset="-120"/>
              </a:rPr>
              <a:t>clés</a:t>
            </a:r>
            <a:endParaRPr kumimoji="0" lang="en-US" sz="2400" b="1" i="0" u="none" strike="noStrike" kern="1200" cap="none" spc="0" normalizeH="0" baseline="0" noProof="0" dirty="0">
              <a:ln>
                <a:noFill/>
              </a:ln>
              <a:solidFill>
                <a:srgbClr val="E0218A"/>
              </a:solidFill>
              <a:effectLst/>
              <a:uLnTx/>
              <a:uFillTx/>
              <a:latin typeface="Calibri Light" pitchFamily="34" charset="0"/>
              <a:ea typeface="+mn-ea"/>
              <a:cs typeface="Calibri Light"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3AB493"/>
                </a:solidFill>
                <a:latin typeface="Calibri Light" pitchFamily="34" charset="0"/>
                <a:ea typeface="Calibri Light" pitchFamily="34" charset="-122"/>
                <a:cs typeface="Calibri Light" pitchFamily="34" charset="-120"/>
              </a:rPr>
              <a:t>Cifre</a:t>
            </a:r>
            <a:r>
              <a:rPr kumimoji="0" lang="en-US" sz="24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t>
            </a:r>
            <a:r>
              <a:rPr kumimoji="0" lang="en-US" sz="24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chiave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03324836-15EA-82E6-159E-8ACBEEA52D3F}"/>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srgbClr val="7F7F7F"/>
              </a:solidFill>
              <a:effectLst/>
              <a:uLnTx/>
              <a:uFillTx/>
              <a:latin typeface="Calibri"/>
              <a:cs typeface="Calibri"/>
            </a:endParaRPr>
          </a:p>
        </p:txBody>
      </p:sp>
      <p:sp>
        <p:nvSpPr>
          <p:cNvPr id="2" name="ZoneTexte 1">
            <a:extLst>
              <a:ext uri="{FF2B5EF4-FFF2-40B4-BE49-F238E27FC236}">
                <a16:creationId xmlns:a16="http://schemas.microsoft.com/office/drawing/2014/main" id="{5904D0E9-3D08-3A05-5992-07C5C6DF7AAE}"/>
              </a:ext>
            </a:extLst>
          </p:cNvPr>
          <p:cNvSpPr txBox="1"/>
          <p:nvPr/>
        </p:nvSpPr>
        <p:spPr>
          <a:xfrm>
            <a:off x="219353" y="1028700"/>
            <a:ext cx="4558130" cy="3108864"/>
          </a:xfrm>
          <a:prstGeom prst="rect">
            <a:avLst/>
          </a:prstGeom>
          <a:solidFill>
            <a:srgbClr val="FCF3D6"/>
          </a:solidFill>
        </p:spPr>
        <p:txBody>
          <a:bodyPr wrap="square">
            <a:spAutoFit/>
          </a:bodyPr>
          <a:lstStyle/>
          <a:p>
            <a:pPr algn="just">
              <a:lnSpc>
                <a:spcPct val="115000"/>
              </a:lnSpc>
              <a:spcAft>
                <a:spcPts val="650"/>
              </a:spcAft>
              <a:buClrTx/>
              <a:defRPr/>
            </a:pPr>
            <a:r>
              <a:rPr lang="fr-FR" sz="1300" kern="1200" dirty="0">
                <a:solidFill>
                  <a:srgbClr val="E0218A"/>
                </a:solidFill>
                <a:latin typeface="Calibri"/>
                <a:ea typeface="Arial" panose="020B0604020202020204" pitchFamily="34" charset="0"/>
              </a:rPr>
              <a:t>Italie</a:t>
            </a:r>
            <a:r>
              <a:rPr lang="fr-FR" sz="1300" kern="1200" dirty="0">
                <a:solidFill>
                  <a:prstClr val="black"/>
                </a:solidFill>
                <a:latin typeface="Calibri"/>
                <a:ea typeface="Arial" panose="020B0604020202020204" pitchFamily="34" charset="0"/>
              </a:rPr>
              <a:t> - Répartition par secteur économique :</a:t>
            </a:r>
          </a:p>
          <a:p>
            <a:pPr marL="285750" indent="-285750" algn="just">
              <a:lnSpc>
                <a:spcPct val="115000"/>
              </a:lnSpc>
              <a:spcAft>
                <a:spcPts val="650"/>
              </a:spcAft>
              <a:buClrTx/>
              <a:buFont typeface="Arial" panose="020B0604020202020204" pitchFamily="34" charset="0"/>
              <a:buChar char="•"/>
              <a:defRPr/>
            </a:pPr>
            <a:r>
              <a:rPr lang="fr-FR" sz="1300" kern="1200" dirty="0">
                <a:solidFill>
                  <a:prstClr val="black"/>
                </a:solidFill>
                <a:latin typeface="Calibri"/>
                <a:ea typeface="Arial" panose="020B0604020202020204" pitchFamily="34" charset="0"/>
              </a:rPr>
              <a:t>Le secteur des services représente près des deux tiers du PIB italien (65 %) et emploie 70 % de la main-d'œuvre du pays.</a:t>
            </a:r>
          </a:p>
          <a:p>
            <a:pPr marL="285750" marR="0" lvl="0" indent="-285750" algn="just" defTabSz="914400" rtl="0" eaLnBrk="1" fontAlgn="auto" latinLnBrk="0" hangingPunct="1">
              <a:lnSpc>
                <a:spcPct val="115000"/>
              </a:lnSpc>
              <a:spcBef>
                <a:spcPts val="0"/>
              </a:spcBef>
              <a:spcAft>
                <a:spcPts val="650"/>
              </a:spcAft>
              <a:buClrTx/>
              <a:buSzTx/>
              <a:buFont typeface="Arial" panose="020B0604020202020204" pitchFamily="34" charset="0"/>
              <a:buChar char="•"/>
              <a:tabLst/>
              <a:defRPr/>
            </a:pPr>
            <a:r>
              <a:rPr lang="fr-FR" sz="1300" kern="1200" dirty="0">
                <a:solidFill>
                  <a:prstClr val="black"/>
                </a:solidFill>
                <a:latin typeface="Calibri"/>
                <a:ea typeface="Arial" panose="020B0604020202020204" pitchFamily="34" charset="0"/>
              </a:rPr>
              <a:t>L'Italie est un pays de première industrie, le secteur secondaire représentant 22,9 % du PIB et employant 27 % de la population active </a:t>
            </a:r>
          </a:p>
          <a:p>
            <a:pPr marL="285750" marR="0" lvl="0" indent="-285750" algn="just" defTabSz="914400" rtl="0" eaLnBrk="1" fontAlgn="auto" latinLnBrk="0" hangingPunct="1">
              <a:lnSpc>
                <a:spcPct val="115000"/>
              </a:lnSpc>
              <a:spcBef>
                <a:spcPts val="0"/>
              </a:spcBef>
              <a:spcAft>
                <a:spcPts val="650"/>
              </a:spcAft>
              <a:buClrTx/>
              <a:buSzTx/>
              <a:buFont typeface="Arial" panose="020B0604020202020204" pitchFamily="34" charset="0"/>
              <a:buChar char="•"/>
              <a:tabLst/>
              <a:defRPr/>
            </a:pPr>
            <a:r>
              <a:rPr lang="fr-FR" sz="1300" kern="1200" dirty="0">
                <a:solidFill>
                  <a:prstClr val="black"/>
                </a:solidFill>
                <a:latin typeface="Calibri"/>
                <a:ea typeface="Arial" panose="020B0604020202020204" pitchFamily="34" charset="0"/>
              </a:rPr>
              <a:t>L'Italie est l'un des principaux acteurs agricoles de l'UE, étant le plus grand producteur européen de riz, de fruits, de légumes et de vin. Le secteur primaire emploie 4 % de la main-d'œuvre et se compose d'environ 1,1 million d'exploitations agricoles, dont près de la moitié ont une petite production agricole</a:t>
            </a:r>
          </a:p>
        </p:txBody>
      </p:sp>
      <p:sp>
        <p:nvSpPr>
          <p:cNvPr id="21" name="ZoneTexte 20">
            <a:extLst>
              <a:ext uri="{FF2B5EF4-FFF2-40B4-BE49-F238E27FC236}">
                <a16:creationId xmlns:a16="http://schemas.microsoft.com/office/drawing/2014/main" id="{7E603FCE-1FAA-147B-78B3-2C523747BDC0}"/>
              </a:ext>
            </a:extLst>
          </p:cNvPr>
          <p:cNvSpPr txBox="1"/>
          <p:nvPr/>
        </p:nvSpPr>
        <p:spPr>
          <a:xfrm>
            <a:off x="4866355" y="1029984"/>
            <a:ext cx="4140485" cy="3338927"/>
          </a:xfrm>
          <a:prstGeom prst="rect">
            <a:avLst/>
          </a:prstGeom>
          <a:solidFill>
            <a:srgbClr val="E4F1DC"/>
          </a:solidFill>
        </p:spPr>
        <p:txBody>
          <a:bodyPr wrap="square">
            <a:spAutoFit/>
          </a:bodyPr>
          <a:lstStyle/>
          <a:p>
            <a:pPr algn="just">
              <a:lnSpc>
                <a:spcPct val="115000"/>
              </a:lnSpc>
              <a:spcAft>
                <a:spcPts val="650"/>
              </a:spcAft>
              <a:buClrTx/>
              <a:defRPr/>
            </a:pPr>
            <a:r>
              <a:rPr lang="it" sz="1300" kern="1200" dirty="0">
                <a:solidFill>
                  <a:srgbClr val="E0218A"/>
                </a:solidFill>
                <a:latin typeface="Calibri"/>
                <a:ea typeface="Arial" panose="020B0604020202020204" pitchFamily="34" charset="0"/>
              </a:rPr>
              <a:t>Italia</a:t>
            </a:r>
            <a:r>
              <a:rPr lang="it" sz="1300" kern="1200" dirty="0">
                <a:solidFill>
                  <a:prstClr val="black"/>
                </a:solidFill>
                <a:latin typeface="Calibri"/>
                <a:ea typeface="Arial" panose="020B0604020202020204" pitchFamily="34" charset="0"/>
              </a:rPr>
              <a:t> - Ripartizione per settore economico:</a:t>
            </a:r>
          </a:p>
          <a:p>
            <a:pPr marL="285750" indent="-285750" algn="just">
              <a:lnSpc>
                <a:spcPct val="115000"/>
              </a:lnSpc>
              <a:spcAft>
                <a:spcPts val="650"/>
              </a:spcAft>
              <a:buClrTx/>
              <a:buFont typeface="Arial" panose="020B0604020202020204" pitchFamily="34" charset="0"/>
              <a:buChar char="•"/>
              <a:defRPr/>
            </a:pPr>
            <a:r>
              <a:rPr lang="it" sz="1300" kern="1200" dirty="0">
                <a:solidFill>
                  <a:prstClr val="black"/>
                </a:solidFill>
                <a:latin typeface="Calibri"/>
                <a:ea typeface="Arial" panose="020B0604020202020204" pitchFamily="34" charset="0"/>
              </a:rPr>
              <a:t>Il settore dei servizi rappresenta quasi due terzi del PIL italiano (65%) e impiega il 70% della forza lavoro del paese.</a:t>
            </a:r>
          </a:p>
          <a:p>
            <a:pPr marL="285750" lvl="0" indent="-285750" algn="just">
              <a:lnSpc>
                <a:spcPct val="115000"/>
              </a:lnSpc>
              <a:spcAft>
                <a:spcPts val="650"/>
              </a:spcAft>
              <a:buClrTx/>
              <a:buFont typeface="Arial" panose="020B0604020202020204" pitchFamily="34" charset="0"/>
              <a:buChar char="•"/>
              <a:defRPr/>
            </a:pPr>
            <a:r>
              <a:rPr lang="it" sz="1300" kern="1200" dirty="0">
                <a:solidFill>
                  <a:prstClr val="black"/>
                </a:solidFill>
                <a:latin typeface="Calibri"/>
                <a:ea typeface="Arial" panose="020B0604020202020204" pitchFamily="34" charset="0"/>
              </a:rPr>
              <a:t>L'Italia è un paese di industria primaria, con il settore secondario che rappresenta il 22,9% del PIL e impiega il 27% della popolazione attiva </a:t>
            </a:r>
          </a:p>
          <a:p>
            <a:pPr marL="285750" lvl="0" indent="-285750" algn="just">
              <a:lnSpc>
                <a:spcPct val="115000"/>
              </a:lnSpc>
              <a:spcAft>
                <a:spcPts val="650"/>
              </a:spcAft>
              <a:buClrTx/>
              <a:buFont typeface="Arial" panose="020B0604020202020204" pitchFamily="34" charset="0"/>
              <a:buChar char="•"/>
              <a:defRPr/>
            </a:pPr>
            <a:r>
              <a:rPr lang="it" sz="1300" kern="1200" dirty="0">
                <a:solidFill>
                  <a:prstClr val="black"/>
                </a:solidFill>
                <a:latin typeface="Calibri"/>
                <a:ea typeface="Arial" panose="020B0604020202020204" pitchFamily="34" charset="0"/>
              </a:rPr>
              <a:t>L'Italia è uno dei principali attori agricoli dell'UE, essendo il più grande produttore europeo di riso, frutta, verdura e vino. Il settore primario impiega il 4% della forza lavoro e comprende circa 1,1 milioni di aziende agricole, quasi la metà delle quali hanno una produzione agricola su piccola scala</a:t>
            </a:r>
          </a:p>
        </p:txBody>
      </p:sp>
      <p:sp>
        <p:nvSpPr>
          <p:cNvPr id="22" name="Text 5">
            <a:extLst>
              <a:ext uri="{FF2B5EF4-FFF2-40B4-BE49-F238E27FC236}">
                <a16:creationId xmlns:a16="http://schemas.microsoft.com/office/drawing/2014/main" id="{EA7A4D4C-7B64-B3F1-151B-33CF8BA73AA8}"/>
              </a:ext>
            </a:extLst>
          </p:cNvPr>
          <p:cNvSpPr/>
          <p:nvPr/>
        </p:nvSpPr>
        <p:spPr>
          <a:xfrm>
            <a:off x="2157573" y="4846320"/>
            <a:ext cx="5712431" cy="253001"/>
          </a:xfrm>
          <a:prstGeom prst="rect">
            <a:avLst/>
          </a:prstGeom>
          <a:noFill/>
          <a:ln/>
        </p:spPr>
        <p:txBody>
          <a:bodyPr wrap="square" lIns="0" tIns="0" rIns="0" bIns="0" rtlCol="0" anchor="ctr"/>
          <a:lstStyle/>
          <a:p>
            <a:pPr>
              <a:buClrTx/>
              <a:defRPr/>
            </a:pPr>
            <a:r>
              <a:rPr lang="en-US" sz="1000" i="1" kern="1200" dirty="0">
                <a:solidFill>
                  <a:srgbClr val="7F7F7F"/>
                </a:solidFill>
                <a:latin typeface="Calibri" pitchFamily="34" charset="0"/>
                <a:ea typeface="Calibri" pitchFamily="34" charset="-122"/>
                <a:cs typeface="Calibri" pitchFamily="34" charset="-120"/>
              </a:rPr>
              <a:t>Source : </a:t>
            </a:r>
            <a:r>
              <a:rPr lang="en-US" sz="1000" i="1" kern="1200" dirty="0">
                <a:solidFill>
                  <a:srgbClr val="7F7F7F"/>
                </a:solidFill>
                <a:latin typeface="Calibri" pitchFamily="34" charset="0"/>
                <a:ea typeface="Calibri" pitchFamily="34" charset="-122"/>
                <a:cs typeface="Calibri" pitchFamily="34" charset="-120"/>
                <a:hlinkClick r:id="rId3"/>
              </a:rPr>
              <a:t>Consolato Generale d'Italia a Lione</a:t>
            </a:r>
            <a:r>
              <a:rPr lang="en-US" sz="1000" i="1" kern="1200" dirty="0">
                <a:solidFill>
                  <a:srgbClr val="7F7F7F"/>
                </a:solidFill>
                <a:latin typeface="Calibri" pitchFamily="34" charset="0"/>
                <a:ea typeface="Calibri" pitchFamily="34" charset="-122"/>
                <a:cs typeface="Calibri" pitchFamily="34" charset="-120"/>
              </a:rPr>
              <a:t> ; </a:t>
            </a:r>
            <a:r>
              <a:rPr lang="en-US" sz="1000" i="1" kern="1200" dirty="0" err="1">
                <a:solidFill>
                  <a:srgbClr val="7F7F7F"/>
                </a:solidFill>
                <a:latin typeface="Calibri" pitchFamily="34" charset="0"/>
                <a:ea typeface="Calibri" pitchFamily="34" charset="-122"/>
                <a:cs typeface="Calibri" pitchFamily="34" charset="-120"/>
                <a:hlinkClick r:id="rId4"/>
              </a:rPr>
              <a:t>banque</a:t>
            </a:r>
            <a:r>
              <a:rPr lang="en-US" sz="1000" i="1" kern="1200" dirty="0">
                <a:solidFill>
                  <a:srgbClr val="7F7F7F"/>
                </a:solidFill>
                <a:latin typeface="Calibri" pitchFamily="34" charset="0"/>
                <a:ea typeface="Calibri" pitchFamily="34" charset="-122"/>
                <a:cs typeface="Calibri" pitchFamily="34" charset="-120"/>
                <a:hlinkClick r:id="rId4"/>
              </a:rPr>
              <a:t> </a:t>
            </a:r>
            <a:r>
              <a:rPr lang="en-US" sz="1000" i="1" kern="1200" dirty="0" err="1">
                <a:solidFill>
                  <a:srgbClr val="7F7F7F"/>
                </a:solidFill>
                <a:latin typeface="Calibri" pitchFamily="34" charset="0"/>
                <a:ea typeface="Calibri" pitchFamily="34" charset="-122"/>
                <a:cs typeface="Calibri" pitchFamily="34" charset="-120"/>
                <a:hlinkClick r:id="rId4"/>
              </a:rPr>
              <a:t>mondiale</a:t>
            </a:r>
            <a:endParaRPr lang="en-US" sz="1000" i="1" kern="1200" dirty="0">
              <a:solidFill>
                <a:srgbClr val="7F7F7F"/>
              </a:solidFill>
              <a:latin typeface="Calibri" pitchFamily="34" charset="0"/>
              <a:ea typeface="Calibri" pitchFamily="34" charset="-122"/>
              <a:cs typeface="Calibri" pitchFamily="34" charset="-120"/>
            </a:endParaRPr>
          </a:p>
          <a:p>
            <a:pPr>
              <a:buClrTx/>
              <a:defRPr/>
            </a:pPr>
            <a:r>
              <a:rPr lang="en-US" sz="1000" i="1" kern="1200" dirty="0">
                <a:solidFill>
                  <a:srgbClr val="7F7F7F"/>
                </a:solidFill>
                <a:latin typeface="Calibri" pitchFamily="34" charset="0"/>
                <a:ea typeface="Calibri" pitchFamily="34" charset="-122"/>
                <a:cs typeface="Calibri" pitchFamily="34" charset="-120"/>
              </a:rPr>
              <a:t>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age 2" descr="Logo Consolato Generale d'Italia a Lione">
            <a:extLst>
              <a:ext uri="{FF2B5EF4-FFF2-40B4-BE49-F238E27FC236}">
                <a16:creationId xmlns:a16="http://schemas.microsoft.com/office/drawing/2014/main" id="{4995D0AE-5942-9017-5E00-F630956166A6}"/>
              </a:ext>
            </a:extLst>
          </p:cNvPr>
          <p:cNvPicPr>
            <a:picLocks noChangeAspect="1"/>
          </p:cNvPicPr>
          <p:nvPr/>
        </p:nvPicPr>
        <p:blipFill>
          <a:blip r:embed="rId5"/>
          <a:stretch>
            <a:fillRect/>
          </a:stretch>
        </p:blipFill>
        <p:spPr>
          <a:xfrm>
            <a:off x="4816082" y="2449387"/>
            <a:ext cx="241300" cy="279400"/>
          </a:xfrm>
          <a:prstGeom prst="rect">
            <a:avLst/>
          </a:prstGeom>
        </p:spPr>
      </p:pic>
      <p:pic>
        <p:nvPicPr>
          <p:cNvPr id="5" name="Image 4" descr="26 septembre : C'est la Journée européenne des langues ! -">
            <a:extLst>
              <a:ext uri="{FF2B5EF4-FFF2-40B4-BE49-F238E27FC236}">
                <a16:creationId xmlns:a16="http://schemas.microsoft.com/office/drawing/2014/main" id="{1E1C93BF-AA25-F094-A08F-12FF83B4C8DA}"/>
              </a:ext>
            </a:extLst>
          </p:cNvPr>
          <p:cNvPicPr>
            <a:picLocks noChangeAspect="1"/>
          </p:cNvPicPr>
          <p:nvPr/>
        </p:nvPicPr>
        <p:blipFill>
          <a:blip r:embed="rId6"/>
          <a:srcRect t="22797" b="33784"/>
          <a:stretch>
            <a:fillRect/>
          </a:stretch>
        </p:blipFill>
        <p:spPr>
          <a:xfrm>
            <a:off x="2320102" y="4383300"/>
            <a:ext cx="1358046" cy="398605"/>
          </a:xfrm>
          <a:prstGeom prst="rect">
            <a:avLst/>
          </a:prstGeom>
        </p:spPr>
      </p:pic>
      <p:sp>
        <p:nvSpPr>
          <p:cNvPr id="6" name="Text 3">
            <a:extLst>
              <a:ext uri="{FF2B5EF4-FFF2-40B4-BE49-F238E27FC236}">
                <a16:creationId xmlns:a16="http://schemas.microsoft.com/office/drawing/2014/main" id="{E7233350-05FF-7437-703E-BB69325B1828}"/>
              </a:ext>
            </a:extLst>
          </p:cNvPr>
          <p:cNvSpPr/>
          <p:nvPr/>
        </p:nvSpPr>
        <p:spPr>
          <a:xfrm>
            <a:off x="3544583" y="4395708"/>
            <a:ext cx="3503487" cy="398605"/>
          </a:xfrm>
          <a:prstGeom prst="roundRect">
            <a:avLst>
              <a:gd name="adj" fmla="val 7317"/>
            </a:avLst>
          </a:prstGeom>
          <a:solidFill>
            <a:schemeClr val="bg1">
              <a:lumMod val="95000"/>
            </a:schemeClr>
          </a:solidFill>
          <a:ln/>
        </p:spPr>
        <p:txBody>
          <a:bodyPr wrap="square" lIns="88900" tIns="88900" rIns="88900" bIns="88900" rtlCol="0" anchor="ctr"/>
          <a:lstStyle/>
          <a:p>
            <a:pPr marL="0" marR="0" lvl="0" indent="0" algn="l" defTabSz="914400" rtl="0" eaLnBrk="1" fontAlgn="auto" latinLnBrk="0" hangingPunct="1">
              <a:lnSpc>
                <a:spcPct val="104000"/>
              </a:lnSpc>
              <a:spcBef>
                <a:spcPts val="0"/>
              </a:spcBef>
              <a:spcAft>
                <a:spcPts val="0"/>
              </a:spcAft>
              <a:buClrTx/>
              <a:buSzTx/>
              <a:buFontTx/>
              <a:buNone/>
              <a:tabLst/>
              <a:defRPr/>
            </a:pPr>
            <a:r>
              <a:rPr lang="en-US" kern="1200" dirty="0">
                <a:solidFill>
                  <a:srgbClr val="E0218A"/>
                </a:solidFill>
                <a:latin typeface="Calibri"/>
                <a:ea typeface="+mn-ea"/>
                <a:cs typeface="+mn-cs"/>
              </a:rPr>
              <a:t>Au </a:t>
            </a:r>
            <a:r>
              <a:rPr lang="en-US" kern="1200" dirty="0" err="1">
                <a:solidFill>
                  <a:srgbClr val="E0218A"/>
                </a:solidFill>
                <a:latin typeface="Calibri"/>
                <a:ea typeface="+mn-ea"/>
                <a:cs typeface="+mn-cs"/>
              </a:rPr>
              <a:t>niveau</a:t>
            </a:r>
            <a:r>
              <a:rPr lang="en-US" kern="1200" dirty="0">
                <a:solidFill>
                  <a:srgbClr val="E0218A"/>
                </a:solidFill>
                <a:latin typeface="Calibri"/>
                <a:ea typeface="+mn-ea"/>
                <a:cs typeface="+mn-cs"/>
              </a:rPr>
              <a:t> national et regional : </a:t>
            </a:r>
            <a:r>
              <a:rPr lang="en-US" kern="1200" dirty="0">
                <a:solidFill>
                  <a:prstClr val="black"/>
                </a:solidFill>
                <a:latin typeface="Calibri"/>
                <a:ea typeface="+mn-ea"/>
                <a:cs typeface="+mn-cs"/>
                <a:hlinkClick r:id="rId7"/>
              </a:rPr>
              <a:t>EURES</a:t>
            </a:r>
            <a:endParaRPr kumimoji="0" lang="en-US"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Image 6" descr="Flag, italy icon - Download on Iconfinder on Iconfinder">
            <a:extLst>
              <a:ext uri="{FF2B5EF4-FFF2-40B4-BE49-F238E27FC236}">
                <a16:creationId xmlns:a16="http://schemas.microsoft.com/office/drawing/2014/main" id="{F2BFDF36-41A5-4689-A072-6F02D022340E}"/>
              </a:ext>
            </a:extLst>
          </p:cNvPr>
          <p:cNvPicPr>
            <a:picLocks noChangeAspect="1"/>
          </p:cNvPicPr>
          <p:nvPr/>
        </p:nvPicPr>
        <p:blipFill>
          <a:blip r:embed="rId8"/>
          <a:stretch>
            <a:fillRect/>
          </a:stretch>
        </p:blipFill>
        <p:spPr>
          <a:xfrm>
            <a:off x="3921685" y="310144"/>
            <a:ext cx="522712" cy="522712"/>
          </a:xfrm>
          <a:prstGeom prst="rect">
            <a:avLst/>
          </a:prstGeom>
        </p:spPr>
      </p:pic>
    </p:spTree>
    <p:extLst>
      <p:ext uri="{BB962C8B-B14F-4D97-AF65-F5344CB8AC3E}">
        <p14:creationId xmlns:p14="http://schemas.microsoft.com/office/powerpoint/2010/main" val="1838993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832D9-E86F-9C8E-0308-702891A43FF7}"/>
            </a:ext>
          </a:extLst>
        </p:cNvPr>
        <p:cNvGrpSpPr/>
        <p:nvPr/>
      </p:nvGrpSpPr>
      <p:grpSpPr>
        <a:xfrm>
          <a:off x="0" y="0"/>
          <a:ext cx="0" cy="0"/>
          <a:chOff x="0" y="0"/>
          <a:chExt cx="0" cy="0"/>
        </a:xfrm>
      </p:grpSpPr>
      <p:sp>
        <p:nvSpPr>
          <p:cNvPr id="4" name="Text 2">
            <a:extLst>
              <a:ext uri="{FF2B5EF4-FFF2-40B4-BE49-F238E27FC236}">
                <a16:creationId xmlns:a16="http://schemas.microsoft.com/office/drawing/2014/main" id="{FC5D8B24-8C9E-7A10-D23B-2AF63D419775}"/>
              </a:ext>
            </a:extLst>
          </p:cNvPr>
          <p:cNvSpPr/>
          <p:nvPr/>
        </p:nvSpPr>
        <p:spPr>
          <a:xfrm>
            <a:off x="1920240" y="114300"/>
            <a:ext cx="7955280" cy="914400"/>
          </a:xfrm>
          <a:prstGeom prst="rect">
            <a:avLst/>
          </a:prstGeom>
          <a:noFill/>
          <a:ln/>
        </p:spPr>
        <p:txBody>
          <a:bodyPr wrap="squar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0218A"/>
                </a:solidFill>
                <a:effectLst/>
                <a:uLnTx/>
                <a:uFillTx/>
                <a:latin typeface="Calibri Light" pitchFamily="34" charset="0"/>
                <a:ea typeface="+mn-ea"/>
                <a:cs typeface="Calibri Light" pitchFamily="34" charset="-120"/>
              </a:rPr>
              <a:t>Chiffres </a:t>
            </a:r>
            <a:r>
              <a:rPr kumimoji="0" lang="en-US" sz="2400" b="1" i="0" u="none" strike="noStrike" kern="1200" cap="none" spc="0" normalizeH="0" baseline="0" noProof="0" dirty="0" err="1">
                <a:ln>
                  <a:noFill/>
                </a:ln>
                <a:solidFill>
                  <a:srgbClr val="E0218A"/>
                </a:solidFill>
                <a:effectLst/>
                <a:uLnTx/>
                <a:uFillTx/>
                <a:latin typeface="Calibri Light" pitchFamily="34" charset="0"/>
                <a:ea typeface="+mn-ea"/>
                <a:cs typeface="Calibri Light" pitchFamily="34" charset="-120"/>
              </a:rPr>
              <a:t>clés</a:t>
            </a:r>
            <a:endParaRPr kumimoji="0" lang="en-US" sz="2400" b="1" i="0" u="none" strike="noStrike" kern="1200" cap="none" spc="0" normalizeH="0" baseline="0" noProof="0" dirty="0">
              <a:ln>
                <a:noFill/>
              </a:ln>
              <a:solidFill>
                <a:srgbClr val="E0218A"/>
              </a:solidFill>
              <a:effectLst/>
              <a:uLnTx/>
              <a:uFillTx/>
              <a:latin typeface="Calibri Light" pitchFamily="34" charset="0"/>
              <a:ea typeface="+mn-ea"/>
              <a:cs typeface="Calibri Light"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err="1">
                <a:solidFill>
                  <a:srgbClr val="3AB493"/>
                </a:solidFill>
                <a:latin typeface="Calibri Light" pitchFamily="34" charset="0"/>
                <a:ea typeface="Calibri Light" pitchFamily="34" charset="-122"/>
                <a:cs typeface="Calibri Light" pitchFamily="34" charset="-120"/>
              </a:rPr>
              <a:t>Cifre</a:t>
            </a:r>
            <a:r>
              <a:rPr kumimoji="0" lang="en-US" sz="2400" b="1" i="0" u="none" strike="noStrike" kern="1200" cap="none" spc="0" normalizeH="0" baseline="0" noProof="0" dirty="0">
                <a:ln>
                  <a:noFill/>
                </a:ln>
                <a:solidFill>
                  <a:srgbClr val="3AB493"/>
                </a:solidFill>
                <a:effectLst/>
                <a:uLnTx/>
                <a:uFillTx/>
                <a:latin typeface="Calibri Light" pitchFamily="34" charset="0"/>
                <a:ea typeface="Calibri Light" pitchFamily="34" charset="-122"/>
                <a:cs typeface="Calibri Light" pitchFamily="34" charset="-120"/>
              </a:rPr>
              <a:t> </a:t>
            </a:r>
            <a:r>
              <a:rPr kumimoji="0" lang="en-US" sz="2400" b="1" i="0" u="none" strike="noStrike" kern="1200" cap="none" spc="0" normalizeH="0" baseline="0" noProof="0" dirty="0" err="1">
                <a:ln>
                  <a:noFill/>
                </a:ln>
                <a:solidFill>
                  <a:srgbClr val="3AB493"/>
                </a:solidFill>
                <a:effectLst/>
                <a:uLnTx/>
                <a:uFillTx/>
                <a:latin typeface="Calibri Light" pitchFamily="34" charset="0"/>
                <a:ea typeface="Calibri Light" pitchFamily="34" charset="-122"/>
                <a:cs typeface="Calibri Light" pitchFamily="34" charset="-120"/>
              </a:rPr>
              <a:t>chiave</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5" name="Slide Number Placeholder 0">
            <a:extLst>
              <a:ext uri="{FF2B5EF4-FFF2-40B4-BE49-F238E27FC236}">
                <a16:creationId xmlns:a16="http://schemas.microsoft.com/office/drawing/2014/main" id="{874F6E27-E05F-472E-F4B4-012F0C205C3C}"/>
              </a:ext>
            </a:extLst>
          </p:cNvPr>
          <p:cNvSpPr>
            <a:spLocks noGrp="1"/>
          </p:cNvSpPr>
          <p:nvPr>
            <p:ph type="sldNum" sz="quarter" idx="4294967295"/>
          </p:nvPr>
        </p:nvSpPr>
        <p:spPr>
          <a:xfrm>
            <a:off x="8549640" y="4846320"/>
            <a:ext cx="457200" cy="201168"/>
          </a:xfrm>
          <a:prstGeom prst="rect">
            <a:avLst/>
          </a:prstGeom>
          <a:extLst>
            <a:ext uri="{C572A759-6A51-4108-AA02-DFA0A04FC94B}">
              <ma14:wrappingTextBoxFlag xmlns:ma14="http://schemas.microsoft.com/office/mac/drawingml/2011/main" xmlns="" val="0"/>
            </a:ext>
          </a:extLst>
        </p:spPr>
        <p:txBody>
          <a:bodyPr/>
          <a:lstStyle>
            <a:lvl1pPr>
              <a:defRPr sz="900">
                <a:solidFill>
                  <a:srgbClr val="7F7F7F"/>
                </a:solidFill>
                <a:latin typeface="Calibri"/>
                <a:ea typeface="Calibri"/>
                <a:cs typeface="Calibri"/>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900" b="0" i="0" u="none" strike="noStrike" kern="1200" cap="none" spc="0" normalizeH="0" baseline="0" noProof="0">
                <a:ln>
                  <a:noFill/>
                </a:ln>
                <a:solidFill>
                  <a:srgbClr val="7F7F7F"/>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srgbClr val="7F7F7F"/>
              </a:solidFill>
              <a:effectLst/>
              <a:uLnTx/>
              <a:uFillTx/>
              <a:latin typeface="Calibri"/>
              <a:cs typeface="Calibri"/>
            </a:endParaRPr>
          </a:p>
        </p:txBody>
      </p:sp>
      <p:sp>
        <p:nvSpPr>
          <p:cNvPr id="2" name="ZoneTexte 1">
            <a:extLst>
              <a:ext uri="{FF2B5EF4-FFF2-40B4-BE49-F238E27FC236}">
                <a16:creationId xmlns:a16="http://schemas.microsoft.com/office/drawing/2014/main" id="{190B35FF-A74D-4EB2-4D72-6AED465D802B}"/>
              </a:ext>
            </a:extLst>
          </p:cNvPr>
          <p:cNvSpPr txBox="1"/>
          <p:nvPr/>
        </p:nvSpPr>
        <p:spPr>
          <a:xfrm>
            <a:off x="219353" y="1028700"/>
            <a:ext cx="4558130" cy="1548950"/>
          </a:xfrm>
          <a:prstGeom prst="rect">
            <a:avLst/>
          </a:prstGeom>
          <a:solidFill>
            <a:srgbClr val="FCF3D6"/>
          </a:solidFill>
        </p:spPr>
        <p:txBody>
          <a:bodyPr wrap="square">
            <a:spAutoFit/>
          </a:bodyPr>
          <a:lstStyle/>
          <a:p>
            <a:pPr algn="just">
              <a:lnSpc>
                <a:spcPct val="115000"/>
              </a:lnSpc>
              <a:spcAft>
                <a:spcPts val="650"/>
              </a:spcAft>
              <a:buClrTx/>
              <a:defRPr/>
            </a:pPr>
            <a:r>
              <a:rPr lang="fr-FR" sz="1300" kern="1200" dirty="0">
                <a:solidFill>
                  <a:prstClr val="black"/>
                </a:solidFill>
                <a:latin typeface="Calibri"/>
                <a:ea typeface="Arial" panose="020B0604020202020204" pitchFamily="34" charset="0"/>
              </a:rPr>
              <a:t> L'année 2025 a marqué une nouvelle année de croissance dans les relations commerciales entre la France et l’Italie, avec des échanges s'élevant à </a:t>
            </a:r>
            <a:r>
              <a:rPr lang="fr-FR" sz="1300" b="1" kern="1200" dirty="0">
                <a:solidFill>
                  <a:srgbClr val="E0218A"/>
                </a:solidFill>
                <a:latin typeface="Calibri"/>
                <a:ea typeface="Arial" panose="020B0604020202020204" pitchFamily="34" charset="0"/>
              </a:rPr>
              <a:t>112 milliards d'euros</a:t>
            </a:r>
            <a:r>
              <a:rPr lang="fr-FR" sz="1300" kern="1200" dirty="0">
                <a:solidFill>
                  <a:prstClr val="black"/>
                </a:solidFill>
                <a:latin typeface="Calibri"/>
                <a:ea typeface="Arial" panose="020B0604020202020204" pitchFamily="34" charset="0"/>
              </a:rPr>
              <a:t>, soit une </a:t>
            </a:r>
            <a:r>
              <a:rPr lang="fr-FR" sz="1300" b="1" kern="1200" dirty="0">
                <a:solidFill>
                  <a:srgbClr val="E0218A"/>
                </a:solidFill>
                <a:latin typeface="Calibri"/>
                <a:ea typeface="Arial" panose="020B0604020202020204" pitchFamily="34" charset="0"/>
              </a:rPr>
              <a:t>hausse de 6 % par rapport à 2024</a:t>
            </a:r>
            <a:r>
              <a:rPr lang="fr-FR" sz="1300" kern="1200" dirty="0">
                <a:solidFill>
                  <a:prstClr val="black"/>
                </a:solidFill>
                <a:latin typeface="Calibri"/>
                <a:ea typeface="Arial" panose="020B0604020202020204" pitchFamily="34" charset="0"/>
              </a:rPr>
              <a:t>. </a:t>
            </a:r>
          </a:p>
          <a:p>
            <a:pPr algn="just">
              <a:lnSpc>
                <a:spcPct val="115000"/>
              </a:lnSpc>
              <a:spcAft>
                <a:spcPts val="650"/>
              </a:spcAft>
              <a:buClrTx/>
              <a:defRPr/>
            </a:pPr>
            <a:r>
              <a:rPr lang="fr-FR" sz="1300" kern="1200" dirty="0">
                <a:solidFill>
                  <a:prstClr val="black"/>
                </a:solidFill>
                <a:latin typeface="Calibri"/>
                <a:ea typeface="Arial" panose="020B0604020202020204" pitchFamily="34" charset="0"/>
              </a:rPr>
              <a:t>La France demeure le deuxième partenaire commercial de l'Italie, qui est quant à elle son troisième partenaire.</a:t>
            </a:r>
          </a:p>
        </p:txBody>
      </p:sp>
      <p:sp>
        <p:nvSpPr>
          <p:cNvPr id="21" name="ZoneTexte 20">
            <a:extLst>
              <a:ext uri="{FF2B5EF4-FFF2-40B4-BE49-F238E27FC236}">
                <a16:creationId xmlns:a16="http://schemas.microsoft.com/office/drawing/2014/main" id="{5800E60C-B36A-6E20-2507-5279C30B59E5}"/>
              </a:ext>
            </a:extLst>
          </p:cNvPr>
          <p:cNvSpPr txBox="1"/>
          <p:nvPr/>
        </p:nvSpPr>
        <p:spPr>
          <a:xfrm>
            <a:off x="4866355" y="1029984"/>
            <a:ext cx="4140485" cy="1548950"/>
          </a:xfrm>
          <a:prstGeom prst="rect">
            <a:avLst/>
          </a:prstGeom>
          <a:solidFill>
            <a:srgbClr val="E4F1DC"/>
          </a:solidFill>
        </p:spPr>
        <p:txBody>
          <a:bodyPr wrap="square">
            <a:spAutoFit/>
          </a:bodyPr>
          <a:lstStyle/>
          <a:p>
            <a:pPr algn="just">
              <a:lnSpc>
                <a:spcPct val="115000"/>
              </a:lnSpc>
              <a:spcAft>
                <a:spcPts val="650"/>
              </a:spcAft>
              <a:buClrTx/>
              <a:defRPr/>
            </a:pPr>
            <a:r>
              <a:rPr lang="it" sz="1300" kern="1200" dirty="0">
                <a:solidFill>
                  <a:prstClr val="black"/>
                </a:solidFill>
                <a:latin typeface="Calibri"/>
                <a:ea typeface="Arial" panose="020B0604020202020204" pitchFamily="34" charset="0"/>
              </a:rPr>
              <a:t> Il 2025 ha segnato un altro anno di crescita delle relazioni commerciali tra Francia e Italia, con un valore commerciale </a:t>
            </a:r>
            <a:r>
              <a:rPr lang="it" sz="1300" b="1" kern="1200" dirty="0">
                <a:solidFill>
                  <a:srgbClr val="E0218A"/>
                </a:solidFill>
                <a:latin typeface="Calibri"/>
                <a:ea typeface="Arial" panose="020B0604020202020204" pitchFamily="34" charset="0"/>
              </a:rPr>
              <a:t>di 112 miliardi di euro</a:t>
            </a:r>
            <a:r>
              <a:rPr lang="it" sz="1300" kern="1200" dirty="0">
                <a:solidFill>
                  <a:prstClr val="black"/>
                </a:solidFill>
                <a:latin typeface="Calibri"/>
                <a:ea typeface="Arial" panose="020B0604020202020204" pitchFamily="34" charset="0"/>
              </a:rPr>
              <a:t>, un </a:t>
            </a:r>
            <a:r>
              <a:rPr lang="it" sz="1300" b="1" kern="1200" dirty="0">
                <a:solidFill>
                  <a:srgbClr val="E0218A"/>
                </a:solidFill>
                <a:latin typeface="Calibri"/>
                <a:ea typeface="Arial" panose="020B0604020202020204" pitchFamily="34" charset="0"/>
              </a:rPr>
              <a:t>aumento del 6% rispetto al 2024</a:t>
            </a:r>
            <a:r>
              <a:rPr lang="it" sz="1300" kern="1200" dirty="0">
                <a:solidFill>
                  <a:prstClr val="black"/>
                </a:solidFill>
                <a:latin typeface="Calibri"/>
                <a:ea typeface="Arial" panose="020B0604020202020204" pitchFamily="34" charset="0"/>
              </a:rPr>
              <a:t>. </a:t>
            </a:r>
          </a:p>
          <a:p>
            <a:pPr algn="just">
              <a:lnSpc>
                <a:spcPct val="115000"/>
              </a:lnSpc>
              <a:spcAft>
                <a:spcPts val="650"/>
              </a:spcAft>
              <a:buClrTx/>
              <a:defRPr/>
            </a:pPr>
            <a:r>
              <a:rPr lang="it" sz="1300" kern="1200" dirty="0">
                <a:solidFill>
                  <a:prstClr val="black"/>
                </a:solidFill>
                <a:latin typeface="Calibri"/>
                <a:ea typeface="Arial" panose="020B0604020202020204" pitchFamily="34" charset="0"/>
              </a:rPr>
              <a:t>La Francia rimane il secondo partner commerciale più grande dell'Italia, che è il terzo partner più grande.</a:t>
            </a:r>
          </a:p>
        </p:txBody>
      </p:sp>
      <p:sp>
        <p:nvSpPr>
          <p:cNvPr id="22" name="Text 5">
            <a:extLst>
              <a:ext uri="{FF2B5EF4-FFF2-40B4-BE49-F238E27FC236}">
                <a16:creationId xmlns:a16="http://schemas.microsoft.com/office/drawing/2014/main" id="{17C91A0E-1691-B4EF-E9FD-DD556DC8E60B}"/>
              </a:ext>
            </a:extLst>
          </p:cNvPr>
          <p:cNvSpPr/>
          <p:nvPr/>
        </p:nvSpPr>
        <p:spPr>
          <a:xfrm>
            <a:off x="1430605" y="4894609"/>
            <a:ext cx="7253554" cy="308867"/>
          </a:xfrm>
          <a:prstGeom prst="rect">
            <a:avLst/>
          </a:prstGeom>
          <a:noFill/>
          <a:ln/>
        </p:spPr>
        <p:txBody>
          <a:bodyPr wrap="square" lIns="0" tIns="0" rIns="0" bIns="0" rtlCol="0" anchor="ctr"/>
          <a:lstStyle/>
          <a:p>
            <a:pPr>
              <a:buClrTx/>
              <a:defRPr/>
            </a:pPr>
            <a:r>
              <a:rPr lang="en-US" sz="1000" i="1" kern="1200" dirty="0">
                <a:solidFill>
                  <a:srgbClr val="7F7F7F"/>
                </a:solidFill>
                <a:latin typeface="Calibri" pitchFamily="34" charset="0"/>
                <a:ea typeface="Calibri" pitchFamily="34" charset="-122"/>
                <a:cs typeface="Calibri" pitchFamily="34" charset="-120"/>
              </a:rPr>
              <a:t>Source : </a:t>
            </a:r>
            <a:r>
              <a:rPr lang="en-US" sz="1000" i="1" kern="1200" dirty="0">
                <a:solidFill>
                  <a:srgbClr val="7F7F7F"/>
                </a:solidFill>
                <a:latin typeface="Calibri" pitchFamily="34" charset="0"/>
                <a:ea typeface="Calibri" pitchFamily="34" charset="-122"/>
                <a:cs typeface="Calibri" pitchFamily="34" charset="-120"/>
                <a:hlinkClick r:id="rId3"/>
              </a:rPr>
              <a:t>https://lepetitjournal.com/milan/communaute/france-piemont-axe-innovation-industrielle-forum-economique446213</a:t>
            </a:r>
            <a:endParaRPr lang="en-US" sz="1000" i="1" kern="1200" dirty="0">
              <a:solidFill>
                <a:srgbClr val="7F7F7F"/>
              </a:solidFill>
              <a:latin typeface="Calibri" pitchFamily="34" charset="0"/>
              <a:ea typeface="Calibri" pitchFamily="34" charset="-122"/>
              <a:cs typeface="Calibri" pitchFamily="34" charset="-120"/>
            </a:endParaRPr>
          </a:p>
          <a:p>
            <a:pPr>
              <a:buClrTx/>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Image 2" descr="Logo Consolato Generale d'Italia a Lione">
            <a:extLst>
              <a:ext uri="{FF2B5EF4-FFF2-40B4-BE49-F238E27FC236}">
                <a16:creationId xmlns:a16="http://schemas.microsoft.com/office/drawing/2014/main" id="{41107732-DCDE-BA48-CC1D-561031F1B1B6}"/>
              </a:ext>
            </a:extLst>
          </p:cNvPr>
          <p:cNvPicPr>
            <a:picLocks noChangeAspect="1"/>
          </p:cNvPicPr>
          <p:nvPr/>
        </p:nvPicPr>
        <p:blipFill>
          <a:blip r:embed="rId4"/>
          <a:stretch>
            <a:fillRect/>
          </a:stretch>
        </p:blipFill>
        <p:spPr>
          <a:xfrm>
            <a:off x="4816082" y="2449387"/>
            <a:ext cx="241300" cy="279400"/>
          </a:xfrm>
          <a:prstGeom prst="rect">
            <a:avLst/>
          </a:prstGeom>
        </p:spPr>
      </p:pic>
      <p:sp>
        <p:nvSpPr>
          <p:cNvPr id="6" name="Text 3">
            <a:extLst>
              <a:ext uri="{FF2B5EF4-FFF2-40B4-BE49-F238E27FC236}">
                <a16:creationId xmlns:a16="http://schemas.microsoft.com/office/drawing/2014/main" id="{036AF2AF-C4E7-FD4D-297B-7B09140D8A32}"/>
              </a:ext>
            </a:extLst>
          </p:cNvPr>
          <p:cNvSpPr/>
          <p:nvPr/>
        </p:nvSpPr>
        <p:spPr>
          <a:xfrm>
            <a:off x="238653" y="2622535"/>
            <a:ext cx="4558130" cy="1961923"/>
          </a:xfrm>
          <a:prstGeom prst="roundRect">
            <a:avLst>
              <a:gd name="adj" fmla="val 7317"/>
            </a:avLst>
          </a:prstGeom>
          <a:solidFill>
            <a:schemeClr val="bg1">
              <a:lumMod val="95000"/>
            </a:schemeClr>
          </a:solidFill>
          <a:ln/>
        </p:spPr>
        <p:txBody>
          <a:bodyPr wrap="square" lIns="88900" tIns="88900" rIns="88900" bIns="88900" rtlCol="0" anchor="ctr"/>
          <a:lstStyle/>
          <a:p>
            <a:pPr algn="just">
              <a:lnSpc>
                <a:spcPct val="104000"/>
              </a:lnSpc>
              <a:buClrTx/>
              <a:defRPr/>
            </a:pPr>
            <a:r>
              <a:rPr kumimoji="0" lang="fr-FR" sz="1300" b="1" i="0" u="none" strike="noStrike" kern="1200" cap="none" spc="0" normalizeH="0" baseline="0" noProof="0" dirty="0">
                <a:ln>
                  <a:noFill/>
                </a:ln>
                <a:solidFill>
                  <a:srgbClr val="E0218A"/>
                </a:solidFill>
                <a:effectLst/>
                <a:uLnTx/>
                <a:uFillTx/>
                <a:latin typeface="Calibri"/>
                <a:ea typeface="+mn-ea"/>
                <a:cs typeface="+mn-cs"/>
              </a:rPr>
              <a:t>Deux événements récents :</a:t>
            </a:r>
          </a:p>
          <a:p>
            <a:pPr marL="285750" indent="-285750" algn="just">
              <a:lnSpc>
                <a:spcPct val="104000"/>
              </a:lnSpc>
              <a:buClrTx/>
              <a:buFont typeface="Arial" panose="020B0604020202020204" pitchFamily="34" charset="0"/>
              <a:buChar char="•"/>
              <a:defRPr/>
            </a:pPr>
            <a:r>
              <a:rPr kumimoji="0" lang="fr-FR" sz="1300" b="0" i="0" u="none" strike="noStrike" kern="1200" cap="none" spc="0" normalizeH="0" baseline="0" noProof="0" dirty="0">
                <a:ln>
                  <a:noFill/>
                </a:ln>
                <a:solidFill>
                  <a:prstClr val="black"/>
                </a:solidFill>
                <a:effectLst/>
                <a:uLnTx/>
                <a:uFillTx/>
                <a:latin typeface="Calibri"/>
                <a:ea typeface="+mn-ea"/>
                <a:cs typeface="+mn-cs"/>
                <a:hlinkClick r:id="rId5"/>
              </a:rPr>
              <a:t>Forum économique Franco-Italien </a:t>
            </a:r>
            <a:r>
              <a:rPr kumimoji="0" lang="fr-FR" sz="1300" b="0" i="0" u="none" strike="noStrike" kern="1200" cap="none" spc="0" normalizeH="0" baseline="0" noProof="0" dirty="0">
                <a:ln>
                  <a:noFill/>
                </a:ln>
                <a:solidFill>
                  <a:prstClr val="black"/>
                </a:solidFill>
                <a:effectLst/>
                <a:uLnTx/>
                <a:uFillTx/>
                <a:latin typeface="Calibri"/>
                <a:ea typeface="+mn-ea"/>
                <a:cs typeface="+mn-cs"/>
              </a:rPr>
              <a:t> (11/06/2026), Turin, réunion des entreprises </a:t>
            </a:r>
            <a:r>
              <a:rPr lang="fr-FR" sz="1300" kern="1200" dirty="0">
                <a:solidFill>
                  <a:prstClr val="black"/>
                </a:solidFill>
                <a:latin typeface="Calibri"/>
                <a:ea typeface="+mn-ea"/>
                <a:cs typeface="+mn-cs"/>
              </a:rPr>
              <a:t>IT</a:t>
            </a:r>
            <a:r>
              <a:rPr kumimoji="0" lang="fr-FR" sz="1300" b="0" i="0" u="none" strike="noStrike" kern="1200" cap="none" spc="0" normalizeH="0" baseline="0" noProof="0" dirty="0">
                <a:ln>
                  <a:noFill/>
                </a:ln>
                <a:solidFill>
                  <a:prstClr val="black"/>
                </a:solidFill>
                <a:effectLst/>
                <a:uLnTx/>
                <a:uFillTx/>
                <a:latin typeface="Calibri"/>
                <a:ea typeface="+mn-ea"/>
                <a:cs typeface="+mn-cs"/>
              </a:rPr>
              <a:t> et FR qui opèrent dans le Piémont, ou qui ont l'intention de s'y installer. </a:t>
            </a:r>
          </a:p>
          <a:p>
            <a:pPr marL="285750" indent="-285750" algn="just">
              <a:lnSpc>
                <a:spcPct val="104000"/>
              </a:lnSpc>
              <a:buClrTx/>
              <a:buFont typeface="Arial" panose="020B0604020202020204" pitchFamily="34" charset="0"/>
              <a:buChar char="•"/>
              <a:defRPr/>
            </a:pPr>
            <a:r>
              <a:rPr kumimoji="0" lang="fr-FR" sz="1300" b="0" i="0" u="none" strike="noStrike" kern="1200" cap="none" spc="0" normalizeH="0" baseline="0" noProof="0" dirty="0">
                <a:ln>
                  <a:noFill/>
                </a:ln>
                <a:solidFill>
                  <a:prstClr val="black"/>
                </a:solidFill>
                <a:effectLst/>
                <a:uLnTx/>
                <a:uFillTx/>
                <a:latin typeface="Calibri"/>
                <a:ea typeface="+mn-ea"/>
                <a:cs typeface="+mn-cs"/>
                <a:hlinkClick r:id="rId6"/>
              </a:rPr>
              <a:t>Forum d’affaires France - Italie </a:t>
            </a:r>
            <a:r>
              <a:rPr kumimoji="0" lang="fr-FR" sz="1300" b="0" i="0" u="none" strike="noStrike" kern="1200" cap="none" spc="0" normalizeH="0" baseline="0" noProof="0" dirty="0">
                <a:ln>
                  <a:noFill/>
                </a:ln>
                <a:solidFill>
                  <a:prstClr val="black"/>
                </a:solidFill>
                <a:effectLst/>
                <a:uLnTx/>
                <a:uFillTx/>
                <a:latin typeface="Calibri"/>
                <a:ea typeface="+mn-ea"/>
                <a:cs typeface="+mn-cs"/>
              </a:rPr>
              <a:t>(25/06/2026), Le Cannet : réunion des représentants institutionnels, décideurs économiques et dirigeants d’entreprises des 2 pays pour renforcer le dialogue stratégique franco-italien au service de la compétitivité et de la souveraineté européenne.</a:t>
            </a:r>
            <a:endParaRPr lang="fr-FR" sz="1300" kern="1200" dirty="0">
              <a:solidFill>
                <a:prstClr val="black"/>
              </a:solidFill>
              <a:latin typeface="Calibri"/>
              <a:ea typeface="+mn-ea"/>
              <a:cs typeface="+mn-cs"/>
            </a:endParaRPr>
          </a:p>
        </p:txBody>
      </p:sp>
      <p:pic>
        <p:nvPicPr>
          <p:cNvPr id="8" name="Image 7" descr="Flag, italy icon - Download on Iconfinder on Iconfinder">
            <a:extLst>
              <a:ext uri="{FF2B5EF4-FFF2-40B4-BE49-F238E27FC236}">
                <a16:creationId xmlns:a16="http://schemas.microsoft.com/office/drawing/2014/main" id="{4C4D7A89-1827-F074-9796-817BD7BBA58F}"/>
              </a:ext>
            </a:extLst>
          </p:cNvPr>
          <p:cNvPicPr>
            <a:picLocks noChangeAspect="1"/>
          </p:cNvPicPr>
          <p:nvPr/>
        </p:nvPicPr>
        <p:blipFill>
          <a:blip r:embed="rId7"/>
          <a:stretch>
            <a:fillRect/>
          </a:stretch>
        </p:blipFill>
        <p:spPr>
          <a:xfrm>
            <a:off x="5375168" y="214611"/>
            <a:ext cx="522712" cy="522712"/>
          </a:xfrm>
          <a:prstGeom prst="rect">
            <a:avLst/>
          </a:prstGeom>
        </p:spPr>
      </p:pic>
      <p:pic>
        <p:nvPicPr>
          <p:cNvPr id="9" name="Image 8" descr="France - Free flags icons">
            <a:extLst>
              <a:ext uri="{FF2B5EF4-FFF2-40B4-BE49-F238E27FC236}">
                <a16:creationId xmlns:a16="http://schemas.microsoft.com/office/drawing/2014/main" id="{5147AC18-B883-1EA6-F916-5E3F51663D74}"/>
              </a:ext>
            </a:extLst>
          </p:cNvPr>
          <p:cNvPicPr>
            <a:picLocks noChangeAspect="1"/>
          </p:cNvPicPr>
          <p:nvPr/>
        </p:nvPicPr>
        <p:blipFill>
          <a:blip r:embed="rId8"/>
          <a:stretch>
            <a:fillRect/>
          </a:stretch>
        </p:blipFill>
        <p:spPr>
          <a:xfrm>
            <a:off x="4747457" y="214930"/>
            <a:ext cx="522393" cy="522393"/>
          </a:xfrm>
          <a:prstGeom prst="rect">
            <a:avLst/>
          </a:prstGeom>
        </p:spPr>
      </p:pic>
      <p:sp>
        <p:nvSpPr>
          <p:cNvPr id="7" name="Text 3">
            <a:extLst>
              <a:ext uri="{FF2B5EF4-FFF2-40B4-BE49-F238E27FC236}">
                <a16:creationId xmlns:a16="http://schemas.microsoft.com/office/drawing/2014/main" id="{CF693768-BB7A-DE61-BA3B-CF829D2E63CB}"/>
              </a:ext>
            </a:extLst>
          </p:cNvPr>
          <p:cNvSpPr/>
          <p:nvPr/>
        </p:nvSpPr>
        <p:spPr>
          <a:xfrm>
            <a:off x="4871696" y="2622534"/>
            <a:ext cx="4135144" cy="2122222"/>
          </a:xfrm>
          <a:prstGeom prst="roundRect">
            <a:avLst>
              <a:gd name="adj" fmla="val 7317"/>
            </a:avLst>
          </a:prstGeom>
          <a:solidFill>
            <a:schemeClr val="bg1">
              <a:lumMod val="95000"/>
            </a:schemeClr>
          </a:solidFill>
          <a:ln/>
        </p:spPr>
        <p:txBody>
          <a:bodyPr wrap="square" lIns="88900" tIns="88900" rIns="88900" bIns="88900" rtlCol="0" anchor="ctr"/>
          <a:lstStyle/>
          <a:p>
            <a:pPr algn="just">
              <a:lnSpc>
                <a:spcPct val="104000"/>
              </a:lnSpc>
              <a:buClrTx/>
              <a:defRPr/>
            </a:pPr>
            <a:r>
              <a:rPr lang="it" sz="1300" b="1" kern="1200" dirty="0">
                <a:solidFill>
                  <a:srgbClr val="E0218A"/>
                </a:solidFill>
                <a:latin typeface="Calibri"/>
              </a:rPr>
              <a:t>Due eventi recenti:</a:t>
            </a:r>
          </a:p>
          <a:p>
            <a:pPr marL="285750" indent="-285750" algn="just">
              <a:lnSpc>
                <a:spcPct val="104000"/>
              </a:lnSpc>
              <a:buClrTx/>
              <a:buFont typeface="Arial" panose="020B0604020202020204" pitchFamily="34" charset="0"/>
              <a:buChar char="•"/>
              <a:defRPr/>
            </a:pPr>
            <a:r>
              <a:rPr lang="it" sz="1300" kern="1200" dirty="0">
                <a:solidFill>
                  <a:prstClr val="black"/>
                </a:solidFill>
                <a:latin typeface="Calibri"/>
                <a:hlinkClick r:id="rId5"/>
              </a:rPr>
              <a:t>Forum Economico Franco-Italiano </a:t>
            </a:r>
            <a:r>
              <a:rPr lang="it" sz="1300" kern="1200" dirty="0">
                <a:solidFill>
                  <a:prstClr val="black"/>
                </a:solidFill>
                <a:latin typeface="Calibri"/>
              </a:rPr>
              <a:t> (06/11/2026), Torino, incontro di aziende IT e FR che operano in Piemonte, o che intendono stabilirsi lì. </a:t>
            </a:r>
          </a:p>
          <a:p>
            <a:pPr marL="285750" indent="-285750" algn="just">
              <a:lnSpc>
                <a:spcPct val="104000"/>
              </a:lnSpc>
              <a:buClrTx/>
              <a:buFont typeface="Arial" panose="020B0604020202020204" pitchFamily="34" charset="0"/>
              <a:buChar char="•"/>
              <a:defRPr/>
            </a:pPr>
            <a:r>
              <a:rPr lang="it" sz="1300" kern="1200" dirty="0">
                <a:solidFill>
                  <a:prstClr val="black"/>
                </a:solidFill>
                <a:latin typeface="Calibri"/>
                <a:hlinkClick r:id="rId6"/>
              </a:rPr>
              <a:t>Forum Impresario France-Italia </a:t>
            </a:r>
            <a:r>
              <a:rPr lang="it" sz="1300" kern="1200" dirty="0">
                <a:solidFill>
                  <a:prstClr val="black"/>
                </a:solidFill>
                <a:latin typeface="Calibri"/>
              </a:rPr>
              <a:t>(25/06/2026), Le Cannet: incontro di rappresentanti istituzionali, decisori economici e leader aziendali dei due paesi per rafforzare il dialogo strategico franco-italiano al servizio della competitività e della sovranità europea.</a:t>
            </a:r>
            <a:endParaRPr lang="fr-FR" sz="1300" kern="1200" dirty="0">
              <a:solidFill>
                <a:prstClr val="black"/>
              </a:solidFill>
              <a:latin typeface="Calibri"/>
            </a:endParaRPr>
          </a:p>
        </p:txBody>
      </p:sp>
    </p:spTree>
    <p:extLst>
      <p:ext uri="{BB962C8B-B14F-4D97-AF65-F5344CB8AC3E}">
        <p14:creationId xmlns:p14="http://schemas.microsoft.com/office/powerpoint/2010/main" val="3828357686"/>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6a33185-7be9-4212-a0a7-62de176cb8fb">
      <Terms xmlns="http://schemas.microsoft.com/office/infopath/2007/PartnerControls"/>
    </lcf76f155ced4ddcb4097134ff3c332f>
    <TaxCatchAll xmlns="c1d954c9-a6d1-4657-aebe-0b409e03c93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98FE82EE6E254AB81FFA2190AB6F5D" ma:contentTypeVersion="17" ma:contentTypeDescription="Crée un document." ma:contentTypeScope="" ma:versionID="654efed419e01e7e9b2a873d1b1a25a9">
  <xsd:schema xmlns:xsd="http://www.w3.org/2001/XMLSchema" xmlns:xs="http://www.w3.org/2001/XMLSchema" xmlns:p="http://schemas.microsoft.com/office/2006/metadata/properties" xmlns:ns2="f6a33185-7be9-4212-a0a7-62de176cb8fb" xmlns:ns3="c1d954c9-a6d1-4657-aebe-0b409e03c93c" targetNamespace="http://schemas.microsoft.com/office/2006/metadata/properties" ma:root="true" ma:fieldsID="bfdd679e02ec5bbaa7766ec1b624f4dd" ns2:_="" ns3:_="">
    <xsd:import namespace="f6a33185-7be9-4212-a0a7-62de176cb8fb"/>
    <xsd:import namespace="c1d954c9-a6d1-4657-aebe-0b409e03c93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a33185-7be9-4212-a0a7-62de176cb8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c0518c81-c1ba-45e4-9729-b2c73d8f0ad4"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d954c9-a6d1-4657-aebe-0b409e03c93c"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533d4db-2efc-42e2-8afc-39bdfe1e1024}" ma:internalName="TaxCatchAll" ma:showField="CatchAllData" ma:web="c1d954c9-a6d1-4657-aebe-0b409e03c93c">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956FC2-9A92-4290-A25F-7D7C6444DD14}">
  <ds:schemaRefs>
    <ds:schemaRef ds:uri="http://schemas.microsoft.com/sharepoint/v3/contenttype/forms"/>
  </ds:schemaRefs>
</ds:datastoreItem>
</file>

<file path=customXml/itemProps2.xml><?xml version="1.0" encoding="utf-8"?>
<ds:datastoreItem xmlns:ds="http://schemas.openxmlformats.org/officeDocument/2006/customXml" ds:itemID="{D33E7D54-5F8E-40B9-8ACA-AC8144ADFA71}">
  <ds:schemaRefs>
    <ds:schemaRef ds:uri="http://schemas.microsoft.com/office/2006/metadata/properties"/>
    <ds:schemaRef ds:uri="http://purl.org/dc/dcmitype/"/>
    <ds:schemaRef ds:uri="http://schemas.microsoft.com/office/infopath/2007/PartnerControls"/>
    <ds:schemaRef ds:uri="http://purl.org/dc/elements/1.1/"/>
    <ds:schemaRef ds:uri="f6a33185-7be9-4212-a0a7-62de176cb8fb"/>
    <ds:schemaRef ds:uri="http://schemas.microsoft.com/office/2006/documentManagement/types"/>
    <ds:schemaRef ds:uri="http://purl.org/dc/terms/"/>
    <ds:schemaRef ds:uri="c1d954c9-a6d1-4657-aebe-0b409e03c93c"/>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8E4C886-4E29-4237-B472-A2B18BD3F6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a33185-7be9-4212-a0a7-62de176cb8fb"/>
    <ds:schemaRef ds:uri="c1d954c9-a6d1-4657-aebe-0b409e03c9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10323</TotalTime>
  <Words>8588</Words>
  <Application>Microsoft Office PowerPoint</Application>
  <PresentationFormat>Affichage à l'écran (16:9)</PresentationFormat>
  <Paragraphs>668</Paragraphs>
  <Slides>50</Slides>
  <Notes>50</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50</vt:i4>
      </vt:variant>
    </vt:vector>
  </HeadingPairs>
  <TitlesOfParts>
    <vt:vector size="59" baseType="lpstr">
      <vt:lpstr>ＭＳ Ｐゴシック</vt:lpstr>
      <vt:lpstr>Aptos</vt:lpstr>
      <vt:lpstr>Arial</vt:lpstr>
      <vt:lpstr>Calibri</vt:lpstr>
      <vt:lpstr>Calibri Light</vt:lpstr>
      <vt:lpstr>Symbol</vt:lpstr>
      <vt:lpstr>Wingdings</vt:lpstr>
      <vt:lpstr>Thème Office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ABC | Elise Association pour la transition bas carbone</dc:creator>
  <cp:lastModifiedBy>CHATELLARD Laurine</cp:lastModifiedBy>
  <cp:revision>566</cp:revision>
  <cp:lastPrinted>2026-01-28T19:59:36Z</cp:lastPrinted>
  <dcterms:modified xsi:type="dcterms:W3CDTF">2026-07-20T09:56:43Z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0x0101009298FE82EE6E254AB81FFA2190AB6F5D</vt:lpwstr>
  </property>
  <property fmtid="{D5CDD505-2E9C-101B-9397-08002B2CF9AE}" pid="3" name="MediaServiceImageTags">
    <vt:lpwstr/>
  </property>
</Properties>
</file>