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7" r:id="rId2"/>
    <p:sldMasterId id="2147483651" r:id="rId3"/>
    <p:sldMasterId id="2147483653" r:id="rId4"/>
    <p:sldMasterId id="2147483650" r:id="rId5"/>
  </p:sldMasterIdLst>
  <p:notesMasterIdLst>
    <p:notesMasterId r:id="rId58"/>
  </p:notesMasterIdLst>
  <p:handoutMasterIdLst>
    <p:handoutMasterId r:id="rId59"/>
  </p:handoutMasterIdLst>
  <p:sldIdLst>
    <p:sldId id="262" r:id="rId6"/>
    <p:sldId id="490" r:id="rId7"/>
    <p:sldId id="804" r:id="rId8"/>
    <p:sldId id="536" r:id="rId9"/>
    <p:sldId id="798" r:id="rId10"/>
    <p:sldId id="257" r:id="rId11"/>
    <p:sldId id="493" r:id="rId12"/>
    <p:sldId id="263" r:id="rId13"/>
    <p:sldId id="547" r:id="rId14"/>
    <p:sldId id="491" r:id="rId15"/>
    <p:sldId id="813" r:id="rId16"/>
    <p:sldId id="494" r:id="rId17"/>
    <p:sldId id="556" r:id="rId18"/>
    <p:sldId id="272" r:id="rId19"/>
    <p:sldId id="805" r:id="rId20"/>
    <p:sldId id="488" r:id="rId21"/>
    <p:sldId id="550" r:id="rId22"/>
    <p:sldId id="283" r:id="rId23"/>
    <p:sldId id="557" r:id="rId24"/>
    <p:sldId id="800" r:id="rId25"/>
    <p:sldId id="801" r:id="rId26"/>
    <p:sldId id="806" r:id="rId27"/>
    <p:sldId id="807" r:id="rId28"/>
    <p:sldId id="808" r:id="rId29"/>
    <p:sldId id="810" r:id="rId30"/>
    <p:sldId id="512" r:id="rId31"/>
    <p:sldId id="513" r:id="rId32"/>
    <p:sldId id="560" r:id="rId33"/>
    <p:sldId id="503" r:id="rId34"/>
    <p:sldId id="522" r:id="rId35"/>
    <p:sldId id="523" r:id="rId36"/>
    <p:sldId id="521" r:id="rId37"/>
    <p:sldId id="524" r:id="rId38"/>
    <p:sldId id="514" r:id="rId39"/>
    <p:sldId id="515" r:id="rId40"/>
    <p:sldId id="526" r:id="rId41"/>
    <p:sldId id="275" r:id="rId42"/>
    <p:sldId id="552" r:id="rId43"/>
    <p:sldId id="814" r:id="rId44"/>
    <p:sldId id="812" r:id="rId45"/>
    <p:sldId id="518" r:id="rId46"/>
    <p:sldId id="528" r:id="rId47"/>
    <p:sldId id="277" r:id="rId48"/>
    <p:sldId id="517" r:id="rId49"/>
    <p:sldId id="509" r:id="rId50"/>
    <p:sldId id="561" r:id="rId51"/>
    <p:sldId id="799" r:id="rId52"/>
    <p:sldId id="284" r:id="rId53"/>
    <p:sldId id="803" r:id="rId54"/>
    <p:sldId id="530" r:id="rId55"/>
    <p:sldId id="553" r:id="rId56"/>
    <p:sldId id="265" r:id="rId57"/>
  </p:sldIdLst>
  <p:sldSz cx="12192000" cy="6858000"/>
  <p:notesSz cx="6797675" cy="987266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478B"/>
    <a:srgbClr val="FFED00"/>
    <a:srgbClr val="029C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71" autoAdjust="0"/>
    <p:restoredTop sz="95902"/>
  </p:normalViewPr>
  <p:slideViewPr>
    <p:cSldViewPr snapToGrid="0" snapToObjects="1">
      <p:cViewPr varScale="1">
        <p:scale>
          <a:sx n="107" d="100"/>
          <a:sy n="107" d="100"/>
        </p:scale>
        <p:origin x="852" y="78"/>
      </p:cViewPr>
      <p:guideLst/>
    </p:cSldViewPr>
  </p:slideViewPr>
  <p:notesTextViewPr>
    <p:cViewPr>
      <p:scale>
        <a:sx n="1" d="1"/>
        <a:sy n="1" d="1"/>
      </p:scale>
      <p:origin x="0" y="0"/>
    </p:cViewPr>
  </p:notesTextViewPr>
  <p:notesViewPr>
    <p:cSldViewPr snapToGrid="0" snapToObjects="1" showGuides="1">
      <p:cViewPr varScale="1">
        <p:scale>
          <a:sx n="96" d="100"/>
          <a:sy n="96" d="100"/>
        </p:scale>
        <p:origin x="1896"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fr-FR" b="1" dirty="0"/>
              <a:t>Répartition dotation</a:t>
            </a:r>
            <a:r>
              <a:rPr lang="fr-FR" b="1" baseline="0" dirty="0"/>
              <a:t> financière </a:t>
            </a:r>
            <a:r>
              <a:rPr lang="fr-FR" b="1" dirty="0"/>
              <a:t>par thématique prioritaire</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6494768727364656"/>
          <c:y val="0.18628025887845495"/>
          <c:w val="0.33347897860451725"/>
          <c:h val="0.81105465555841427"/>
        </c:manualLayout>
      </c:layout>
      <c:pieChart>
        <c:varyColors val="1"/>
        <c:ser>
          <c:idx val="0"/>
          <c:order val="0"/>
          <c:explosion val="3"/>
          <c:dPt>
            <c:idx val="0"/>
            <c:bubble3D val="0"/>
            <c:spPr>
              <a:solidFill>
                <a:srgbClr val="ED7D31"/>
              </a:solidFill>
              <a:ln w="19050">
                <a:solidFill>
                  <a:schemeClr val="lt1"/>
                </a:solidFill>
              </a:ln>
              <a:effectLst/>
            </c:spPr>
            <c:extLst>
              <c:ext xmlns:c16="http://schemas.microsoft.com/office/drawing/2014/chart" uri="{C3380CC4-5D6E-409C-BE32-E72D297353CC}">
                <c16:uniqueId val="{00000001-AF39-40A3-A390-E7E44B7CB4D9}"/>
              </c:ext>
            </c:extLst>
          </c:dPt>
          <c:dPt>
            <c:idx val="1"/>
            <c:bubble3D val="0"/>
            <c:spPr>
              <a:solidFill>
                <a:srgbClr val="70AD47">
                  <a:lumMod val="60000"/>
                  <a:lumOff val="40000"/>
                </a:srgbClr>
              </a:solidFill>
              <a:ln w="19050">
                <a:solidFill>
                  <a:schemeClr val="lt1"/>
                </a:solidFill>
              </a:ln>
              <a:effectLst/>
            </c:spPr>
            <c:extLst>
              <c:ext xmlns:c16="http://schemas.microsoft.com/office/drawing/2014/chart" uri="{C3380CC4-5D6E-409C-BE32-E72D297353CC}">
                <c16:uniqueId val="{00000003-AF39-40A3-A390-E7E44B7CB4D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F39-40A3-A390-E7E44B7CB4D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F39-40A3-A390-E7E44B7CB4D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F39-40A3-A390-E7E44B7CB4D9}"/>
              </c:ext>
            </c:extLst>
          </c:dPt>
          <c:dLbls>
            <c:dLbl>
              <c:idx val="1"/>
              <c:layout>
                <c:manualLayout>
                  <c:x val="-9.4018832887778181E-2"/>
                  <c:y val="-0.1745551030456004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F39-40A3-A390-E7E44B7CB4D9}"/>
                </c:ext>
              </c:extLst>
            </c:dLbl>
            <c:dLbl>
              <c:idx val="4"/>
              <c:layout>
                <c:manualLayout>
                  <c:x val="-4.9476000985314413E-2"/>
                  <c:y val="9.2180165730800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F39-40A3-A390-E7E44B7CB4D9}"/>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('Maquette transmise PO'!$B$14,'Maquette transmise PO'!$B$16,'Maquette transmise PO'!$B$18,'Maquette transmise PO'!$B$20,'Maquette transmise PO'!$B$22)</c:f>
              <c:strCache>
                <c:ptCount val="5"/>
                <c:pt idx="0">
                  <c:v>Priorité 1 - Redynamiser l’économie dans l’espace ALCOTRA</c:v>
                </c:pt>
                <c:pt idx="1">
                  <c:v>Priorité 2 - Renforcer la connaissance du territoire pour répondre aux défis environnementaux de l’espace ALCOTRA</c:v>
                </c:pt>
                <c:pt idx="2">
                  <c:v>Priorité 4 - Supporter la résilience de la population dans l’espace ALCOTRA</c:v>
                </c:pt>
                <c:pt idx="3">
                  <c:v>Priorité 5 - Tenir compte des spécificités de certaines aires du territoire pour mieux se préparer aux défis de la résilience</c:v>
                </c:pt>
                <c:pt idx="4">
                  <c:v>ISO 1 Interreg - Dépasser les principaux obstacles administratifs de l’espace ALCOTRA</c:v>
                </c:pt>
              </c:strCache>
              <c:extLst/>
            </c:strRef>
          </c:cat>
          <c:val>
            <c:numRef>
              <c:f>('Maquette transmise PO'!$E$14,'Maquette transmise PO'!$E$16,'Maquette transmise PO'!$E$18,'Maquette transmise PO'!$E$20,'Maquette transmise PO'!$E$22)</c:f>
              <c:numCache>
                <c:formatCode>#,##0.00</c:formatCode>
                <c:ptCount val="5"/>
                <c:pt idx="0">
                  <c:v>36466097</c:v>
                </c:pt>
                <c:pt idx="1">
                  <c:v>63815670</c:v>
                </c:pt>
                <c:pt idx="2">
                  <c:v>38289402</c:v>
                </c:pt>
                <c:pt idx="3">
                  <c:v>36466097</c:v>
                </c:pt>
                <c:pt idx="4">
                  <c:v>7293221</c:v>
                </c:pt>
              </c:numCache>
              <c:extLst/>
            </c:numRef>
          </c:val>
          <c:extLst>
            <c:ext xmlns:c16="http://schemas.microsoft.com/office/drawing/2014/chart" uri="{C3380CC4-5D6E-409C-BE32-E72D297353CC}">
              <c16:uniqueId val="{0000000A-AF39-40A3-A390-E7E44B7CB4D9}"/>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58656011825657783"/>
          <c:y val="0.19930803063928962"/>
          <c:w val="0.37170891852083621"/>
          <c:h val="0.7208951204711454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CEB1B760-D7AD-AC4D-846F-3D53C6167D2F}"/>
              </a:ext>
            </a:extLst>
          </p:cNvPr>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920447C-FDCC-8442-AF09-FCF897E695A3}"/>
              </a:ext>
            </a:extLst>
          </p:cNvPr>
          <p:cNvSpPr>
            <a:spLocks noGrp="1"/>
          </p:cNvSpPr>
          <p:nvPr>
            <p:ph type="dt" sz="quarter" idx="1"/>
          </p:nvPr>
        </p:nvSpPr>
        <p:spPr>
          <a:xfrm>
            <a:off x="3850443" y="0"/>
            <a:ext cx="2945659" cy="495348"/>
          </a:xfrm>
          <a:prstGeom prst="rect">
            <a:avLst/>
          </a:prstGeom>
        </p:spPr>
        <p:txBody>
          <a:bodyPr vert="horz" lIns="91440" tIns="45720" rIns="91440" bIns="45720" rtlCol="0"/>
          <a:lstStyle>
            <a:lvl1pPr algn="r">
              <a:defRPr sz="1200"/>
            </a:lvl1pPr>
          </a:lstStyle>
          <a:p>
            <a:fld id="{5AB80139-AE1F-4E40-BE09-8D8B930D4DAE}" type="datetimeFigureOut">
              <a:rPr lang="fr-FR" smtClean="0"/>
              <a:t>05/05/2026</a:t>
            </a:fld>
            <a:endParaRPr lang="fr-FR"/>
          </a:p>
        </p:txBody>
      </p:sp>
      <p:sp>
        <p:nvSpPr>
          <p:cNvPr id="4" name="Espace réservé du pied de page 3">
            <a:extLst>
              <a:ext uri="{FF2B5EF4-FFF2-40B4-BE49-F238E27FC236}">
                <a16:creationId xmlns:a16="http://schemas.microsoft.com/office/drawing/2014/main" id="{69BF73E5-D96F-1841-98D5-A3ED2135CBE9}"/>
              </a:ext>
            </a:extLst>
          </p:cNvPr>
          <p:cNvSpPr>
            <a:spLocks noGrp="1"/>
          </p:cNvSpPr>
          <p:nvPr>
            <p:ph type="ftr" sz="quarter" idx="2"/>
          </p:nvPr>
        </p:nvSpPr>
        <p:spPr>
          <a:xfrm>
            <a:off x="0" y="9377317"/>
            <a:ext cx="2945659" cy="49534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1262CB66-E0E3-7C48-83D6-F2A39E699D67}"/>
              </a:ext>
            </a:extLst>
          </p:cNvPr>
          <p:cNvSpPr>
            <a:spLocks noGrp="1"/>
          </p:cNvSpPr>
          <p:nvPr>
            <p:ph type="sldNum" sz="quarter" idx="3"/>
          </p:nvPr>
        </p:nvSpPr>
        <p:spPr>
          <a:xfrm>
            <a:off x="3850443" y="9377317"/>
            <a:ext cx="2945659" cy="495347"/>
          </a:xfrm>
          <a:prstGeom prst="rect">
            <a:avLst/>
          </a:prstGeom>
        </p:spPr>
        <p:txBody>
          <a:bodyPr vert="horz" lIns="91440" tIns="45720" rIns="91440" bIns="45720" rtlCol="0" anchor="b"/>
          <a:lstStyle>
            <a:lvl1pPr algn="r">
              <a:defRPr sz="1200"/>
            </a:lvl1pPr>
          </a:lstStyle>
          <a:p>
            <a:fld id="{FB7DC87B-0522-9048-BFBE-BD96AFA32218}" type="slidenum">
              <a:rPr lang="fr-FR" smtClean="0"/>
              <a:t>‹N°›</a:t>
            </a:fld>
            <a:endParaRPr lang="fr-FR"/>
          </a:p>
        </p:txBody>
      </p:sp>
    </p:spTree>
    <p:extLst>
      <p:ext uri="{BB962C8B-B14F-4D97-AF65-F5344CB8AC3E}">
        <p14:creationId xmlns:p14="http://schemas.microsoft.com/office/powerpoint/2010/main" val="30560810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C803770A-6932-DD4D-928A-4BBE12ADBB3D}" type="datetimeFigureOut">
              <a:rPr lang="fr-FR" smtClean="0"/>
              <a:t>05/05/2026</a:t>
            </a:fld>
            <a:endParaRPr lang="fr-FR"/>
          </a:p>
        </p:txBody>
      </p:sp>
      <p:sp>
        <p:nvSpPr>
          <p:cNvPr id="4" name="Espace réservé de l’image des diapositives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3C855D95-0718-8B40-ABCE-FBDF754C3181}" type="slidenum">
              <a:rPr lang="fr-FR" smtClean="0"/>
              <a:t>‹N°›</a:t>
            </a:fld>
            <a:endParaRPr lang="fr-FR"/>
          </a:p>
        </p:txBody>
      </p:sp>
    </p:spTree>
    <p:extLst>
      <p:ext uri="{BB962C8B-B14F-4D97-AF65-F5344CB8AC3E}">
        <p14:creationId xmlns:p14="http://schemas.microsoft.com/office/powerpoint/2010/main" val="2393252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C855D95-0718-8B40-ABCE-FBDF754C3181}" type="slidenum">
              <a:rPr lang="fr-FR" smtClean="0"/>
              <a:t>5</a:t>
            </a:fld>
            <a:endParaRPr lang="fr-FR"/>
          </a:p>
        </p:txBody>
      </p:sp>
    </p:spTree>
    <p:extLst>
      <p:ext uri="{BB962C8B-B14F-4D97-AF65-F5344CB8AC3E}">
        <p14:creationId xmlns:p14="http://schemas.microsoft.com/office/powerpoint/2010/main" val="3673000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C855D95-0718-8B40-ABCE-FBDF754C3181}" type="slidenum">
              <a:rPr lang="fr-FR" smtClean="0"/>
              <a:t>11</a:t>
            </a:fld>
            <a:endParaRPr lang="fr-FR"/>
          </a:p>
        </p:txBody>
      </p:sp>
    </p:spTree>
    <p:extLst>
      <p:ext uri="{BB962C8B-B14F-4D97-AF65-F5344CB8AC3E}">
        <p14:creationId xmlns:p14="http://schemas.microsoft.com/office/powerpoint/2010/main" val="2442498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it-IT" dirty="0"/>
          </a:p>
        </p:txBody>
      </p:sp>
      <p:sp>
        <p:nvSpPr>
          <p:cNvPr id="4" name="Espace réservé du numéro de diapositive 3"/>
          <p:cNvSpPr>
            <a:spLocks noGrp="1"/>
          </p:cNvSpPr>
          <p:nvPr>
            <p:ph type="sldNum" sz="quarter" idx="5"/>
          </p:nvPr>
        </p:nvSpPr>
        <p:spPr/>
        <p:txBody>
          <a:bodyPr/>
          <a:lstStyle/>
          <a:p>
            <a:fld id="{3C855D95-0718-8B40-ABCE-FBDF754C3181}" type="slidenum">
              <a:rPr lang="fr-FR" smtClean="0"/>
              <a:t>51</a:t>
            </a:fld>
            <a:endParaRPr lang="fr-FR"/>
          </a:p>
        </p:txBody>
      </p:sp>
    </p:spTree>
    <p:extLst>
      <p:ext uri="{BB962C8B-B14F-4D97-AF65-F5344CB8AC3E}">
        <p14:creationId xmlns:p14="http://schemas.microsoft.com/office/powerpoint/2010/main" val="408596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C855D95-0718-8B40-ABCE-FBDF754C3181}" type="slidenum">
              <a:rPr lang="fr-FR" smtClean="0"/>
              <a:t>52</a:t>
            </a:fld>
            <a:endParaRPr lang="fr-FR"/>
          </a:p>
        </p:txBody>
      </p:sp>
    </p:spTree>
    <p:extLst>
      <p:ext uri="{BB962C8B-B14F-4D97-AF65-F5344CB8AC3E}">
        <p14:creationId xmlns:p14="http://schemas.microsoft.com/office/powerpoint/2010/main" val="622235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8786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455355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2" name="Espace réservé du texte 14">
            <a:extLst>
              <a:ext uri="{FF2B5EF4-FFF2-40B4-BE49-F238E27FC236}">
                <a16:creationId xmlns:a16="http://schemas.microsoft.com/office/drawing/2014/main" id="{74425F82-9EBC-D74B-8796-ED18891E145B}"/>
              </a:ext>
            </a:extLst>
          </p:cNvPr>
          <p:cNvSpPr>
            <a:spLocks noGrp="1"/>
          </p:cNvSpPr>
          <p:nvPr>
            <p:ph type="body" sz="quarter" idx="10"/>
          </p:nvPr>
        </p:nvSpPr>
        <p:spPr>
          <a:xfrm>
            <a:off x="549274" y="2880542"/>
            <a:ext cx="6193431" cy="2351088"/>
          </a:xfrm>
          <a:prstGeom prst="rect">
            <a:avLst/>
          </a:prstGeom>
        </p:spPr>
        <p:txBody>
          <a:bodyPr>
            <a:normAutofit/>
          </a:bodyPr>
          <a:lstStyle>
            <a:lvl1pPr marL="171450" indent="-171450">
              <a:lnSpc>
                <a:spcPct val="80000"/>
              </a:lnSpc>
              <a:spcBef>
                <a:spcPts val="600"/>
              </a:spcBef>
              <a:buClr>
                <a:srgbClr val="029CDE"/>
              </a:buClr>
              <a:buFont typeface="Arial" panose="020B0604020202020204" pitchFamily="34" charset="0"/>
              <a:buChar char="•"/>
              <a:defRPr sz="1000" b="0"/>
            </a:lvl1pPr>
          </a:lstStyle>
          <a:p>
            <a:r>
              <a:rPr lang="fr-FR" dirty="0"/>
              <a:t>Modifier les styles du texte du masque
Deuxième niveau
Troisième niveau
Quatrième niveau
Cinquième niveau</a:t>
            </a:r>
          </a:p>
        </p:txBody>
      </p:sp>
      <p:sp>
        <p:nvSpPr>
          <p:cNvPr id="24" name="Content Placeholder 2">
            <a:extLst>
              <a:ext uri="{FF2B5EF4-FFF2-40B4-BE49-F238E27FC236}">
                <a16:creationId xmlns:a16="http://schemas.microsoft.com/office/drawing/2014/main" id="{D5C899E9-5CEA-DE4C-87C9-90749D680FD9}"/>
              </a:ext>
            </a:extLst>
          </p:cNvPr>
          <p:cNvSpPr>
            <a:spLocks noGrp="1"/>
          </p:cNvSpPr>
          <p:nvPr>
            <p:ph idx="1"/>
          </p:nvPr>
        </p:nvSpPr>
        <p:spPr>
          <a:xfrm>
            <a:off x="548870" y="1472571"/>
            <a:ext cx="6178501" cy="1245229"/>
          </a:xfrm>
          <a:prstGeom prst="rect">
            <a:avLst/>
          </a:prstGeom>
        </p:spPr>
        <p:txBody>
          <a:bodyPr/>
          <a:lstStyle>
            <a:lvl1pPr marL="0" indent="0">
              <a:lnSpc>
                <a:spcPct val="100000"/>
              </a:lnSpc>
              <a:buFontTx/>
              <a:buNone/>
              <a:defRPr sz="1400">
                <a:latin typeface="Graphik Regular" panose="020B0503030202060203" pitchFamily="34" charset="77"/>
              </a:defRPr>
            </a:lvl1pPr>
          </a:lstStyle>
          <a:p>
            <a:pPr lvl="0"/>
            <a:r>
              <a:rPr lang="fr-FR" dirty="0"/>
              <a:t>Modifier les styles du texte du masque
Deuxième niveau
Troisième niveau
Quatrième niveau</a:t>
            </a:r>
            <a:endParaRPr lang="en-US" dirty="0"/>
          </a:p>
        </p:txBody>
      </p:sp>
    </p:spTree>
    <p:extLst>
      <p:ext uri="{BB962C8B-B14F-4D97-AF65-F5344CB8AC3E}">
        <p14:creationId xmlns:p14="http://schemas.microsoft.com/office/powerpoint/2010/main" val="4041099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3C5E2C85-88DA-5443-AB42-D5708BFD7362}"/>
              </a:ext>
            </a:extLst>
          </p:cNvPr>
          <p:cNvSpPr txBox="1">
            <a:spLocks/>
          </p:cNvSpPr>
          <p:nvPr userDrawn="1"/>
        </p:nvSpPr>
        <p:spPr>
          <a:xfrm>
            <a:off x="548870" y="410369"/>
            <a:ext cx="8676906" cy="7310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baseline="0" dirty="0">
                <a:solidFill>
                  <a:srgbClr val="13478B"/>
                </a:solidFill>
                <a:latin typeface="Graphik Bold" panose="020B0503030202060203" pitchFamily="34" charset="77"/>
              </a:rPr>
              <a:t>Modifiez le style du titre</a:t>
            </a:r>
            <a:endParaRPr lang="en-US" sz="2000" b="1" baseline="0" dirty="0">
              <a:solidFill>
                <a:srgbClr val="13478B"/>
              </a:solidFill>
              <a:latin typeface="Graphik Bold" panose="020B0503030202060203" pitchFamily="34" charset="77"/>
            </a:endParaRPr>
          </a:p>
        </p:txBody>
      </p:sp>
      <p:cxnSp>
        <p:nvCxnSpPr>
          <p:cNvPr id="23" name="Connecteur droit 22">
            <a:extLst>
              <a:ext uri="{FF2B5EF4-FFF2-40B4-BE49-F238E27FC236}">
                <a16:creationId xmlns:a16="http://schemas.microsoft.com/office/drawing/2014/main" id="{8DED6AB9-98D3-1F4B-BE57-68D461440C7F}"/>
              </a:ext>
            </a:extLst>
          </p:cNvPr>
          <p:cNvCxnSpPr>
            <a:cxnSpLocks/>
          </p:cNvCxnSpPr>
          <p:nvPr userDrawn="1"/>
        </p:nvCxnSpPr>
        <p:spPr>
          <a:xfrm>
            <a:off x="643163" y="1181382"/>
            <a:ext cx="282123" cy="0"/>
          </a:xfrm>
          <a:prstGeom prst="line">
            <a:avLst/>
          </a:prstGeom>
          <a:ln w="57150">
            <a:solidFill>
              <a:srgbClr val="FFED00"/>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D5C899E9-5CEA-DE4C-87C9-90749D680FD9}"/>
              </a:ext>
            </a:extLst>
          </p:cNvPr>
          <p:cNvSpPr>
            <a:spLocks noGrp="1"/>
          </p:cNvSpPr>
          <p:nvPr>
            <p:ph idx="1"/>
          </p:nvPr>
        </p:nvSpPr>
        <p:spPr>
          <a:xfrm>
            <a:off x="548870" y="1472571"/>
            <a:ext cx="6178501" cy="1245229"/>
          </a:xfrm>
          <a:prstGeom prst="rect">
            <a:avLst/>
          </a:prstGeom>
        </p:spPr>
        <p:txBody>
          <a:bodyPr/>
          <a:lstStyle>
            <a:lvl1pPr marL="0" indent="0">
              <a:lnSpc>
                <a:spcPct val="100000"/>
              </a:lnSpc>
              <a:buFontTx/>
              <a:buNone/>
              <a:defRPr sz="1400">
                <a:latin typeface="Graphik Regular" panose="020B0503030202060203" pitchFamily="34" charset="77"/>
              </a:defRPr>
            </a:lvl1pPr>
          </a:lstStyle>
          <a:p>
            <a:pPr lvl="0"/>
            <a:r>
              <a:rPr lang="fr-FR" dirty="0"/>
              <a:t>Modifier les styles du texte du masque
Deuxième niveau
Troisième niveau
Quatrième niveau</a:t>
            </a:r>
            <a:endParaRPr lang="en-US" dirty="0"/>
          </a:p>
        </p:txBody>
      </p:sp>
      <p:sp>
        <p:nvSpPr>
          <p:cNvPr id="25" name="Rectangle à coins arrondis 24">
            <a:extLst>
              <a:ext uri="{FF2B5EF4-FFF2-40B4-BE49-F238E27FC236}">
                <a16:creationId xmlns:a16="http://schemas.microsoft.com/office/drawing/2014/main" id="{C1E6B8A6-4155-3447-9D7E-DFCC9D6CFC85}"/>
              </a:ext>
            </a:extLst>
          </p:cNvPr>
          <p:cNvSpPr/>
          <p:nvPr userDrawn="1"/>
        </p:nvSpPr>
        <p:spPr>
          <a:xfrm>
            <a:off x="6997148" y="2806810"/>
            <a:ext cx="4476584" cy="240200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46937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6A94AC-CC39-273C-3377-D7DAAC47B81E}"/>
              </a:ext>
            </a:extLst>
          </p:cNvPr>
          <p:cNvSpPr>
            <a:spLocks noGrp="1"/>
          </p:cNvSpPr>
          <p:nvPr>
            <p:ph type="dt" sz="half" idx="10"/>
          </p:nvPr>
        </p:nvSpPr>
        <p:spPr/>
        <p:txBody>
          <a:bodyPr/>
          <a:lstStyle>
            <a:lvl1pPr>
              <a:defRPr/>
            </a:lvl1pPr>
          </a:lstStyle>
          <a:p>
            <a:pPr>
              <a:defRPr/>
            </a:pPr>
            <a:endParaRPr lang="en-US"/>
          </a:p>
        </p:txBody>
      </p:sp>
      <p:sp>
        <p:nvSpPr>
          <p:cNvPr id="3" name="Footer Placeholder 2">
            <a:extLst>
              <a:ext uri="{FF2B5EF4-FFF2-40B4-BE49-F238E27FC236}">
                <a16:creationId xmlns:a16="http://schemas.microsoft.com/office/drawing/2014/main" id="{AA773B49-CF0D-BECE-FF52-4B1D3513B0C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5B07B64F-C348-9BC3-E9D5-4A5B88905D0D}"/>
              </a:ext>
            </a:extLst>
          </p:cNvPr>
          <p:cNvSpPr>
            <a:spLocks noGrp="1"/>
          </p:cNvSpPr>
          <p:nvPr>
            <p:ph type="sldNum" sz="quarter" idx="12"/>
          </p:nvPr>
        </p:nvSpPr>
        <p:spPr/>
        <p:txBody>
          <a:bodyPr/>
          <a:lstStyle>
            <a:lvl1pPr>
              <a:defRPr/>
            </a:lvl1pPr>
          </a:lstStyle>
          <a:p>
            <a:pPr>
              <a:defRPr/>
            </a:pPr>
            <a:fld id="{81A35FEB-C1CE-4646-8B75-5289B7BDEFB0}" type="slidenum">
              <a:rPr lang="en-US"/>
              <a:pPr>
                <a:defRPr/>
              </a:pPr>
              <a:t>‹N°›</a:t>
            </a:fld>
            <a:endParaRPr lang="en-US"/>
          </a:p>
        </p:txBody>
      </p:sp>
    </p:spTree>
    <p:extLst>
      <p:ext uri="{BB962C8B-B14F-4D97-AF65-F5344CB8AC3E}">
        <p14:creationId xmlns:p14="http://schemas.microsoft.com/office/powerpoint/2010/main" val="1673186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E8C2F4A-0EDF-1045-A95E-A4485800BBBB}"/>
              </a:ext>
            </a:extLst>
          </p:cNvPr>
          <p:cNvSpPr>
            <a:spLocks noGrp="1"/>
          </p:cNvSpPr>
          <p:nvPr>
            <p:ph type="title"/>
          </p:nvPr>
        </p:nvSpPr>
        <p:spPr>
          <a:xfrm>
            <a:off x="548870" y="410369"/>
            <a:ext cx="7886700" cy="731098"/>
          </a:xfrm>
          <a:prstGeom prst="rect">
            <a:avLst/>
          </a:prstGeom>
        </p:spPr>
        <p:txBody>
          <a:bodyPr/>
          <a:lstStyle>
            <a:lvl1pPr>
              <a:defRPr sz="2000" b="1" baseline="0">
                <a:solidFill>
                  <a:srgbClr val="13478B"/>
                </a:solidFill>
                <a:latin typeface="Graphik Bold" panose="020B0503030202060203" pitchFamily="34" charset="77"/>
              </a:defRPr>
            </a:lvl1pPr>
          </a:lstStyle>
          <a:p>
            <a:r>
              <a:rPr lang="fr-FR" dirty="0"/>
              <a:t>Modifiez le style du titre</a:t>
            </a:r>
            <a:endParaRPr lang="en-US" dirty="0"/>
          </a:p>
        </p:txBody>
      </p:sp>
      <p:cxnSp>
        <p:nvCxnSpPr>
          <p:cNvPr id="5" name="Connecteur droit 4">
            <a:extLst>
              <a:ext uri="{FF2B5EF4-FFF2-40B4-BE49-F238E27FC236}">
                <a16:creationId xmlns:a16="http://schemas.microsoft.com/office/drawing/2014/main" id="{0197AE78-FE67-DC4C-8A46-44FDC17465C6}"/>
              </a:ext>
            </a:extLst>
          </p:cNvPr>
          <p:cNvCxnSpPr>
            <a:cxnSpLocks/>
          </p:cNvCxnSpPr>
          <p:nvPr userDrawn="1"/>
        </p:nvCxnSpPr>
        <p:spPr>
          <a:xfrm>
            <a:off x="643163" y="1181382"/>
            <a:ext cx="282123" cy="0"/>
          </a:xfrm>
          <a:prstGeom prst="line">
            <a:avLst/>
          </a:prstGeom>
          <a:ln w="57150">
            <a:solidFill>
              <a:srgbClr val="FFED00"/>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0EC5E60E-0737-594A-9128-9D40972207F7}"/>
              </a:ext>
            </a:extLst>
          </p:cNvPr>
          <p:cNvSpPr>
            <a:spLocks noGrp="1"/>
          </p:cNvSpPr>
          <p:nvPr>
            <p:ph idx="1"/>
          </p:nvPr>
        </p:nvSpPr>
        <p:spPr>
          <a:xfrm>
            <a:off x="548870" y="1472572"/>
            <a:ext cx="7886700" cy="1143567"/>
          </a:xfrm>
          <a:prstGeom prst="rect">
            <a:avLst/>
          </a:prstGeom>
        </p:spPr>
        <p:txBody>
          <a:bodyPr/>
          <a:lstStyle>
            <a:lvl1pPr>
              <a:lnSpc>
                <a:spcPct val="100000"/>
              </a:lnSpc>
              <a:buClr>
                <a:srgbClr val="029CDE"/>
              </a:buClr>
              <a:defRPr sz="1400"/>
            </a:lvl1pPr>
          </a:lstStyle>
          <a:p>
            <a:pPr lvl="0"/>
            <a:r>
              <a:rPr lang="fr-FR" dirty="0"/>
              <a:t>Modifier les styles du texte du masque
Deuxième niveau
Troisième niveau</a:t>
            </a:r>
            <a:endParaRPr lang="en-US" dirty="0"/>
          </a:p>
        </p:txBody>
      </p:sp>
      <p:pic>
        <p:nvPicPr>
          <p:cNvPr id="14" name="Image 13">
            <a:extLst>
              <a:ext uri="{FF2B5EF4-FFF2-40B4-BE49-F238E27FC236}">
                <a16:creationId xmlns:a16="http://schemas.microsoft.com/office/drawing/2014/main" id="{EDA90CCC-74F5-1746-9CCC-C81E614125E9}"/>
              </a:ext>
            </a:extLst>
          </p:cNvPr>
          <p:cNvPicPr>
            <a:picLocks noChangeAspect="1"/>
          </p:cNvPicPr>
          <p:nvPr userDrawn="1"/>
        </p:nvPicPr>
        <p:blipFill>
          <a:blip r:embed="rId2"/>
          <a:srcRect/>
          <a:stretch/>
        </p:blipFill>
        <p:spPr>
          <a:xfrm>
            <a:off x="3550815" y="3020786"/>
            <a:ext cx="2774761" cy="2188028"/>
          </a:xfrm>
          <a:prstGeom prst="rect">
            <a:avLst/>
          </a:prstGeom>
        </p:spPr>
      </p:pic>
      <p:sp>
        <p:nvSpPr>
          <p:cNvPr id="15" name="Rectangle à coins arrondis 14">
            <a:extLst>
              <a:ext uri="{FF2B5EF4-FFF2-40B4-BE49-F238E27FC236}">
                <a16:creationId xmlns:a16="http://schemas.microsoft.com/office/drawing/2014/main" id="{CB0F9C87-6CF3-7B43-90A1-09DC75E5B4C6}"/>
              </a:ext>
            </a:extLst>
          </p:cNvPr>
          <p:cNvSpPr/>
          <p:nvPr userDrawn="1"/>
        </p:nvSpPr>
        <p:spPr>
          <a:xfrm>
            <a:off x="6846073" y="2806810"/>
            <a:ext cx="4627659" cy="240200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89756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80822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1803358C-2E91-144A-A3E0-C0D70641B90E}"/>
              </a:ext>
            </a:extLst>
          </p:cNvPr>
          <p:cNvPicPr>
            <a:picLocks noChangeAspect="1"/>
          </p:cNvPicPr>
          <p:nvPr userDrawn="1"/>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1534935587"/>
      </p:ext>
    </p:extLst>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242050"/>
      </p:ext>
    </p:extLst>
  </p:cSld>
  <p:clrMap bg1="lt1" tx1="dk1" bg2="lt2" tx2="dk2" accent1="accent1" accent2="accent2" accent3="accent3" accent4="accent4" accent5="accent5" accent6="accent6" hlink="hlink" folHlink="folHlink"/>
  <p:sldLayoutIdLst>
    <p:sldLayoutId id="2147483658"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55AE4D3-468D-F54A-947E-DAFC0B4A1A21}"/>
              </a:ext>
            </a:extLst>
          </p:cNvPr>
          <p:cNvPicPr>
            <a:picLocks noChangeAspect="1"/>
          </p:cNvPicPr>
          <p:nvPr userDrawn="1"/>
        </p:nvPicPr>
        <p:blipFill>
          <a:blip r:embed="rId5"/>
          <a:srcRect/>
          <a:stretch/>
        </p:blipFill>
        <p:spPr>
          <a:xfrm>
            <a:off x="0" y="0"/>
            <a:ext cx="12192000" cy="6858000"/>
          </a:xfrm>
          <a:prstGeom prst="rect">
            <a:avLst/>
          </a:prstGeom>
        </p:spPr>
      </p:pic>
    </p:spTree>
    <p:extLst>
      <p:ext uri="{BB962C8B-B14F-4D97-AF65-F5344CB8AC3E}">
        <p14:creationId xmlns:p14="http://schemas.microsoft.com/office/powerpoint/2010/main" val="1746721016"/>
      </p:ext>
    </p:extLst>
  </p:cSld>
  <p:clrMap bg1="lt1" tx1="dk1" bg2="lt2" tx2="dk2" accent1="accent1" accent2="accent2" accent3="accent3" accent4="accent4" accent5="accent5" accent6="accent6" hlink="hlink" folHlink="folHlink"/>
  <p:sldLayoutIdLst>
    <p:sldLayoutId id="2147483652" r:id="rId1"/>
    <p:sldLayoutId id="2147483655" r:id="rId2"/>
    <p:sldLayoutId id="2147483659" r:id="rId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7B110B6-6931-0645-A9D3-D040477C9F79}"/>
              </a:ext>
            </a:extLst>
          </p:cNvPr>
          <p:cNvPicPr>
            <a:picLocks noChangeAspect="1"/>
          </p:cNvPicPr>
          <p:nvPr userDrawn="1"/>
        </p:nvPicPr>
        <p:blipFill>
          <a:blip r:embed="rId4"/>
          <a:srcRect/>
          <a:stretch/>
        </p:blipFill>
        <p:spPr>
          <a:xfrm>
            <a:off x="1807" y="1016"/>
            <a:ext cx="12188384" cy="6855966"/>
          </a:xfrm>
          <a:prstGeom prst="rect">
            <a:avLst/>
          </a:prstGeom>
        </p:spPr>
      </p:pic>
    </p:spTree>
    <p:extLst>
      <p:ext uri="{BB962C8B-B14F-4D97-AF65-F5344CB8AC3E}">
        <p14:creationId xmlns:p14="http://schemas.microsoft.com/office/powerpoint/2010/main" val="275731904"/>
      </p:ext>
    </p:extLst>
  </p:cSld>
  <p:clrMap bg1="lt1" tx1="dk1" bg2="lt2" tx2="dk2" accent1="accent1" accent2="accent2" accent3="accent3" accent4="accent4" accent5="accent5" accent6="accent6" hlink="hlink" folHlink="folHlink"/>
  <p:sldLayoutIdLst>
    <p:sldLayoutId id="2147483654" r:id="rId1"/>
    <p:sldLayoutId id="2147483656" r:id="rId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8F2F81D-5871-834E-A2CD-2CB68000ED23}"/>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604755156"/>
      </p:ext>
    </p:extLst>
  </p:cSld>
  <p:clrMap bg1="lt1" tx1="dk1" bg2="lt2" tx2="dk2" accent1="accent1" accent2="accent2" accent3="accent3" accent4="accent4" accent5="accent5" accent6="accent6" hlink="hlink" folHlink="folHlink"/>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1.png"/><Relationship Id="rId7"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chart" Target="../charts/chart1.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28.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34.jpeg"/><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35.emf"/><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9.png"/><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1.png"/><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13.jpe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48.jpeg"/><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hyperlink" Target="https://www.facebook.com/watch/?v=942807964085947" TargetMode="External"/><Relationship Id="rId4" Type="http://schemas.openxmlformats.org/officeDocument/2006/relationships/image" Target="../media/image12.png"/></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12.png"/></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12.png"/></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3.jpeg"/><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12.png"/><Relationship Id="rId4" Type="http://schemas.openxmlformats.org/officeDocument/2006/relationships/hyperlink" Target="http://www.interreg-alcotra.eu/fr"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12.png"/></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52.xml.rels><?xml version="1.0" encoding="UTF-8" standalone="yes"?>
<Relationships xmlns="http://schemas.openxmlformats.org/package/2006/relationships"><Relationship Id="rId8" Type="http://schemas.openxmlformats.org/officeDocument/2006/relationships/hyperlink" Target="mailto:alcotra-secretariatconjoint@auvergnerhonealpes.fr" TargetMode="External"/><Relationship Id="rId3" Type="http://schemas.openxmlformats.org/officeDocument/2006/relationships/image" Target="../media/image56.png"/><Relationship Id="rId7" Type="http://schemas.openxmlformats.org/officeDocument/2006/relationships/hyperlink" Target="mailto:alcotra@auvergnerhonealpes.fr"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7.jpe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5.jp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406868C-65CA-8F4C-9246-93F6D11FB7C0}"/>
              </a:ext>
            </a:extLst>
          </p:cNvPr>
          <p:cNvSpPr txBox="1"/>
          <p:nvPr/>
        </p:nvSpPr>
        <p:spPr>
          <a:xfrm>
            <a:off x="519193" y="2145191"/>
            <a:ext cx="9206816" cy="523220"/>
          </a:xfrm>
          <a:prstGeom prst="rect">
            <a:avLst/>
          </a:prstGeom>
          <a:noFill/>
        </p:spPr>
        <p:txBody>
          <a:bodyPr wrap="square" rtlCol="0">
            <a:spAutoFit/>
          </a:bodyPr>
          <a:lstStyle/>
          <a:p>
            <a:r>
              <a:rPr lang="fr-FR" sz="2800" b="1" spc="200" dirty="0">
                <a:solidFill>
                  <a:schemeClr val="bg1"/>
                </a:solidFill>
                <a:latin typeface="Georgia" panose="02040502050405020303" pitchFamily="18" charset="0"/>
              </a:rPr>
              <a:t>PROGRAMME INTERREG ALCOTRA</a:t>
            </a:r>
          </a:p>
        </p:txBody>
      </p:sp>
      <p:sp>
        <p:nvSpPr>
          <p:cNvPr id="5" name="ZoneTexte 4">
            <a:extLst>
              <a:ext uri="{FF2B5EF4-FFF2-40B4-BE49-F238E27FC236}">
                <a16:creationId xmlns:a16="http://schemas.microsoft.com/office/drawing/2014/main" id="{080CAA0A-83B4-1F48-8079-39336AD02867}"/>
              </a:ext>
            </a:extLst>
          </p:cNvPr>
          <p:cNvSpPr txBox="1"/>
          <p:nvPr/>
        </p:nvSpPr>
        <p:spPr>
          <a:xfrm>
            <a:off x="557116" y="3639432"/>
            <a:ext cx="7672484" cy="1154162"/>
          </a:xfrm>
          <a:prstGeom prst="rect">
            <a:avLst/>
          </a:prstGeom>
          <a:noFill/>
        </p:spPr>
        <p:txBody>
          <a:bodyPr wrap="square" rtlCol="0">
            <a:spAutoFit/>
          </a:bodyPr>
          <a:lstStyle/>
          <a:p>
            <a:r>
              <a:rPr lang="fr-FR" sz="2300" spc="100" dirty="0">
                <a:solidFill>
                  <a:schemeClr val="bg1"/>
                </a:solidFill>
                <a:latin typeface="Arial" panose="020B0604020202020204" pitchFamily="34" charset="0"/>
              </a:rPr>
              <a:t>5 mai 2026</a:t>
            </a:r>
          </a:p>
          <a:p>
            <a:r>
              <a:rPr lang="fr-FR" sz="2300" spc="100" dirty="0">
                <a:solidFill>
                  <a:schemeClr val="bg1"/>
                </a:solidFill>
                <a:latin typeface="Arial" panose="020B0604020202020204" pitchFamily="34" charset="0"/>
              </a:rPr>
              <a:t>Direction des Fonds européens - Service ALCOTRA</a:t>
            </a:r>
          </a:p>
          <a:p>
            <a:r>
              <a:rPr lang="fr-FR" sz="2300" spc="100" dirty="0">
                <a:solidFill>
                  <a:schemeClr val="bg1"/>
                </a:solidFill>
                <a:latin typeface="Arial" panose="020B0604020202020204" pitchFamily="34" charset="0"/>
              </a:rPr>
              <a:t>Véronique VEYRAT, Autorité de gestion  </a:t>
            </a:r>
            <a:endParaRPr lang="fr-FR" sz="2400" spc="100" dirty="0">
              <a:solidFill>
                <a:schemeClr val="bg1"/>
              </a:solidFill>
              <a:latin typeface="Arial" panose="020B0604020202020204" pitchFamily="34" charset="0"/>
            </a:endParaRPr>
          </a:p>
        </p:txBody>
      </p:sp>
      <p:cxnSp>
        <p:nvCxnSpPr>
          <p:cNvPr id="6" name="Connecteur droit 5">
            <a:extLst>
              <a:ext uri="{FF2B5EF4-FFF2-40B4-BE49-F238E27FC236}">
                <a16:creationId xmlns:a16="http://schemas.microsoft.com/office/drawing/2014/main" id="{4AF6EE25-6B58-C84E-A5B0-1369DCDBDA78}"/>
              </a:ext>
            </a:extLst>
          </p:cNvPr>
          <p:cNvCxnSpPr>
            <a:cxnSpLocks/>
          </p:cNvCxnSpPr>
          <p:nvPr/>
        </p:nvCxnSpPr>
        <p:spPr>
          <a:xfrm>
            <a:off x="643163" y="3446188"/>
            <a:ext cx="282123" cy="0"/>
          </a:xfrm>
          <a:prstGeom prst="line">
            <a:avLst/>
          </a:prstGeom>
          <a:ln w="57150">
            <a:solidFill>
              <a:srgbClr val="FFED00"/>
            </a:solidFill>
          </a:ln>
        </p:spPr>
        <p:style>
          <a:lnRef idx="1">
            <a:schemeClr val="accent1"/>
          </a:lnRef>
          <a:fillRef idx="0">
            <a:schemeClr val="accent1"/>
          </a:fillRef>
          <a:effectRef idx="0">
            <a:schemeClr val="accent1"/>
          </a:effectRef>
          <a:fontRef idx="minor">
            <a:schemeClr val="tx1"/>
          </a:fontRef>
        </p:style>
      </p:cxnSp>
      <p:pic>
        <p:nvPicPr>
          <p:cNvPr id="2" name="Image 1">
            <a:extLst>
              <a:ext uri="{FF2B5EF4-FFF2-40B4-BE49-F238E27FC236}">
                <a16:creationId xmlns:a16="http://schemas.microsoft.com/office/drawing/2014/main" id="{DD1D52AF-30DD-CB42-F888-36510B1C7EB8}"/>
              </a:ext>
            </a:extLst>
          </p:cNvPr>
          <p:cNvPicPr>
            <a:picLocks noChangeAspect="1"/>
          </p:cNvPicPr>
          <p:nvPr/>
        </p:nvPicPr>
        <p:blipFill>
          <a:blip r:embed="rId2"/>
          <a:srcRect/>
          <a:stretch/>
        </p:blipFill>
        <p:spPr>
          <a:xfrm>
            <a:off x="519193" y="5379739"/>
            <a:ext cx="5215178" cy="1566841"/>
          </a:xfrm>
          <a:prstGeom prst="rect">
            <a:avLst/>
          </a:prstGeom>
        </p:spPr>
      </p:pic>
      <p:pic>
        <p:nvPicPr>
          <p:cNvPr id="3" name="Image 2" descr="Une image contenant texte, clipart&#10;&#10;Description générée automatiquement">
            <a:extLst>
              <a:ext uri="{FF2B5EF4-FFF2-40B4-BE49-F238E27FC236}">
                <a16:creationId xmlns:a16="http://schemas.microsoft.com/office/drawing/2014/main" id="{BCDD3E89-1FDC-5185-0913-5A8582898750}"/>
              </a:ext>
            </a:extLst>
          </p:cNvPr>
          <p:cNvPicPr>
            <a:picLocks noChangeAspect="1"/>
          </p:cNvPicPr>
          <p:nvPr/>
        </p:nvPicPr>
        <p:blipFill>
          <a:blip r:embed="rId3"/>
          <a:stretch>
            <a:fillRect/>
          </a:stretch>
        </p:blipFill>
        <p:spPr>
          <a:xfrm>
            <a:off x="9124198" y="5610386"/>
            <a:ext cx="2258789" cy="519935"/>
          </a:xfrm>
          <a:prstGeom prst="rect">
            <a:avLst/>
          </a:prstGeom>
        </p:spPr>
      </p:pic>
      <p:pic>
        <p:nvPicPr>
          <p:cNvPr id="8" name="Image 7">
            <a:extLst>
              <a:ext uri="{FF2B5EF4-FFF2-40B4-BE49-F238E27FC236}">
                <a16:creationId xmlns:a16="http://schemas.microsoft.com/office/drawing/2014/main" id="{78EBE38B-4841-AF49-E48D-0B2F57A6AAC8}"/>
              </a:ext>
            </a:extLst>
          </p:cNvPr>
          <p:cNvPicPr>
            <a:picLocks noChangeAspect="1"/>
          </p:cNvPicPr>
          <p:nvPr/>
        </p:nvPicPr>
        <p:blipFill>
          <a:blip r:embed="rId4"/>
          <a:srcRect/>
          <a:stretch/>
        </p:blipFill>
        <p:spPr>
          <a:xfrm>
            <a:off x="9170694" y="6406467"/>
            <a:ext cx="2258784" cy="260629"/>
          </a:xfrm>
          <a:prstGeom prst="rect">
            <a:avLst/>
          </a:prstGeom>
        </p:spPr>
      </p:pic>
      <p:pic>
        <p:nvPicPr>
          <p:cNvPr id="9" name="Image 8">
            <a:extLst>
              <a:ext uri="{FF2B5EF4-FFF2-40B4-BE49-F238E27FC236}">
                <a16:creationId xmlns:a16="http://schemas.microsoft.com/office/drawing/2014/main" id="{B1F3A1AF-C5C1-F68A-CF2C-E4002B9E0C35}"/>
              </a:ext>
            </a:extLst>
          </p:cNvPr>
          <p:cNvPicPr>
            <a:picLocks noChangeAspect="1"/>
          </p:cNvPicPr>
          <p:nvPr/>
        </p:nvPicPr>
        <p:blipFill>
          <a:blip r:embed="rId5"/>
          <a:stretch>
            <a:fillRect/>
          </a:stretch>
        </p:blipFill>
        <p:spPr>
          <a:xfrm>
            <a:off x="519193" y="124186"/>
            <a:ext cx="9879866" cy="2072559"/>
          </a:xfrm>
          <a:prstGeom prst="rect">
            <a:avLst/>
          </a:prstGeom>
        </p:spPr>
      </p:pic>
    </p:spTree>
    <p:extLst>
      <p:ext uri="{BB962C8B-B14F-4D97-AF65-F5344CB8AC3E}">
        <p14:creationId xmlns:p14="http://schemas.microsoft.com/office/powerpoint/2010/main" val="1453891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F2A525D1-30A7-E24F-83BD-F0DAE93E6606}"/>
              </a:ext>
            </a:extLst>
          </p:cNvPr>
          <p:cNvCxnSpPr>
            <a:cxnSpLocks/>
          </p:cNvCxnSpPr>
          <p:nvPr/>
        </p:nvCxnSpPr>
        <p:spPr>
          <a:xfrm>
            <a:off x="643163" y="1181382"/>
            <a:ext cx="282123" cy="0"/>
          </a:xfrm>
          <a:prstGeom prst="line">
            <a:avLst/>
          </a:prstGeom>
          <a:ln w="57150">
            <a:solidFill>
              <a:srgbClr val="FFED00"/>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E134C266-5C5E-CD1D-5EDB-2C84BCB647AC}"/>
              </a:ext>
            </a:extLst>
          </p:cNvPr>
          <p:cNvPicPr>
            <a:picLocks noChangeAspect="1"/>
          </p:cNvPicPr>
          <p:nvPr/>
        </p:nvPicPr>
        <p:blipFill>
          <a:blip r:embed="rId2"/>
          <a:srcRect/>
          <a:stretch/>
        </p:blipFill>
        <p:spPr>
          <a:xfrm>
            <a:off x="519192" y="5379739"/>
            <a:ext cx="5215181" cy="1566841"/>
          </a:xfrm>
          <a:prstGeom prst="rect">
            <a:avLst/>
          </a:prstGeom>
        </p:spPr>
      </p:pic>
      <p:pic>
        <p:nvPicPr>
          <p:cNvPr id="9" name="Image 8">
            <a:extLst>
              <a:ext uri="{FF2B5EF4-FFF2-40B4-BE49-F238E27FC236}">
                <a16:creationId xmlns:a16="http://schemas.microsoft.com/office/drawing/2014/main" id="{550D10C4-47C0-D518-6F74-91CBB655983A}"/>
              </a:ext>
            </a:extLst>
          </p:cNvPr>
          <p:cNvPicPr>
            <a:picLocks noChangeAspect="1"/>
          </p:cNvPicPr>
          <p:nvPr/>
        </p:nvPicPr>
        <p:blipFill>
          <a:blip r:embed="rId3"/>
          <a:srcRect/>
          <a:stretch/>
        </p:blipFill>
        <p:spPr>
          <a:xfrm>
            <a:off x="9186192" y="6437463"/>
            <a:ext cx="2258784" cy="260628"/>
          </a:xfrm>
          <a:prstGeom prst="rect">
            <a:avLst/>
          </a:prstGeom>
        </p:spPr>
      </p:pic>
      <p:pic>
        <p:nvPicPr>
          <p:cNvPr id="7" name="Image 6">
            <a:extLst>
              <a:ext uri="{FF2B5EF4-FFF2-40B4-BE49-F238E27FC236}">
                <a16:creationId xmlns:a16="http://schemas.microsoft.com/office/drawing/2014/main" id="{DB01C0B1-6463-5D52-52C0-56B232110A65}"/>
              </a:ext>
            </a:extLst>
          </p:cNvPr>
          <p:cNvPicPr>
            <a:picLocks noChangeAspect="1"/>
          </p:cNvPicPr>
          <p:nvPr/>
        </p:nvPicPr>
        <p:blipFill>
          <a:blip r:embed="rId4"/>
          <a:srcRect/>
          <a:stretch/>
        </p:blipFill>
        <p:spPr>
          <a:xfrm>
            <a:off x="9139696" y="5658700"/>
            <a:ext cx="2258789" cy="516294"/>
          </a:xfrm>
          <a:prstGeom prst="rect">
            <a:avLst/>
          </a:prstGeom>
        </p:spPr>
      </p:pic>
      <p:pic>
        <p:nvPicPr>
          <p:cNvPr id="2" name="Picture 5">
            <a:extLst>
              <a:ext uri="{FF2B5EF4-FFF2-40B4-BE49-F238E27FC236}">
                <a16:creationId xmlns:a16="http://schemas.microsoft.com/office/drawing/2014/main" id="{60CA8E68-CC6A-9744-FC94-3476300A20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31741"/>
          <a:stretch>
            <a:fillRect/>
          </a:stretch>
        </p:blipFill>
        <p:spPr bwMode="auto">
          <a:xfrm rot="5400000">
            <a:off x="8239664" y="2381648"/>
            <a:ext cx="191624" cy="3960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3">
            <a:extLst>
              <a:ext uri="{FF2B5EF4-FFF2-40B4-BE49-F238E27FC236}">
                <a16:creationId xmlns:a16="http://schemas.microsoft.com/office/drawing/2014/main" id="{D786BA9F-9DAA-0E6A-045A-4D3413EC1896}"/>
              </a:ext>
            </a:extLst>
          </p:cNvPr>
          <p:cNvSpPr txBox="1">
            <a:spLocks noChangeArrowheads="1"/>
          </p:cNvSpPr>
          <p:nvPr/>
        </p:nvSpPr>
        <p:spPr bwMode="auto">
          <a:xfrm>
            <a:off x="519192" y="1111062"/>
            <a:ext cx="11054106" cy="1231106"/>
          </a:xfrm>
          <a:prstGeom prst="rect">
            <a:avLst/>
          </a:prstGeom>
          <a:noFill/>
          <a:ln>
            <a:noFill/>
          </a:ln>
        </p:spPr>
        <p:txBody>
          <a:bodyPr wrap="square" lIns="0" tIns="0" rIns="0" bIns="0">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Geneva" pitchFamily="-107" charset="-128"/>
              </a:defRPr>
            </a:lvl1pPr>
            <a:lvl2pPr marL="447675" indent="-285750">
              <a:spcBef>
                <a:spcPct val="20000"/>
              </a:spcBef>
              <a:buFont typeface="Arial" panose="020B0604020202020204" pitchFamily="34" charset="0"/>
              <a:buChar char="–"/>
              <a:defRPr sz="2800">
                <a:solidFill>
                  <a:schemeClr val="tx1"/>
                </a:solidFill>
                <a:latin typeface="Calibri" panose="020F0502020204030204" pitchFamily="34" charset="0"/>
                <a:ea typeface="Geneva" pitchFamily="-107" charset="-128"/>
                <a:cs typeface="Geneva" pitchFamily="-107"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Geneva" pitchFamily="-107" charset="-128"/>
                <a:cs typeface="Geneva" pitchFamily="-107"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9pPr>
          </a:lstStyle>
          <a:p>
            <a:pPr algn="just">
              <a:spcBef>
                <a:spcPct val="0"/>
              </a:spcBef>
              <a:buFont typeface="Wingdings" panose="05000000000000000000" pitchFamily="2" charset="2"/>
              <a:buChar char="v"/>
              <a:defRPr/>
            </a:pPr>
            <a:endParaRPr lang="fr-FR" altLang="fr-FR" sz="1600" dirty="0">
              <a:latin typeface="+mn-lt"/>
              <a:ea typeface="ヒラギノ角ゴ Pro W3" pitchFamily="-84" charset="-128"/>
            </a:endParaRPr>
          </a:p>
          <a:p>
            <a:pPr lvl="1" algn="just">
              <a:spcBef>
                <a:spcPct val="0"/>
              </a:spcBef>
              <a:buFont typeface="Wingdings" panose="05000000000000000000" pitchFamily="2" charset="2"/>
              <a:buChar char="v"/>
              <a:defRPr/>
            </a:pPr>
            <a:r>
              <a:rPr lang="fr-FR" altLang="fr-FR" sz="1600" dirty="0">
                <a:solidFill>
                  <a:srgbClr val="000000"/>
                </a:solidFill>
                <a:latin typeface="+mn-lt"/>
                <a:ea typeface="ヒラギノ角ゴ Pro W3" pitchFamily="-84" charset="-128"/>
              </a:rPr>
              <a:t>Un </a:t>
            </a:r>
            <a:r>
              <a:rPr lang="fr-FR" altLang="fr-FR" sz="1600" b="1" dirty="0">
                <a:solidFill>
                  <a:srgbClr val="000000"/>
                </a:solidFill>
                <a:latin typeface="+mn-lt"/>
                <a:ea typeface="ヒラギノ角ゴ Pro W3" pitchFamily="-84" charset="-128"/>
              </a:rPr>
              <a:t>Comité de suivi,</a:t>
            </a:r>
            <a:r>
              <a:rPr lang="fr-FR" sz="1600" b="1" dirty="0">
                <a:solidFill>
                  <a:srgbClr val="000000"/>
                </a:solidFill>
                <a:latin typeface="+mn-lt"/>
                <a:ea typeface="ヒラギノ角ゴ Pro W3" pitchFamily="-84" charset="-128"/>
              </a:rPr>
              <a:t> composé des Etats membres, des 5 Régions partenaires, des Départements et des Provinces, de la Commission européenne, </a:t>
            </a:r>
            <a:r>
              <a:rPr lang="fr-FR" sz="1600" dirty="0">
                <a:solidFill>
                  <a:srgbClr val="000000"/>
                </a:solidFill>
                <a:latin typeface="+mn-lt"/>
                <a:ea typeface="ヒラギノ角ゴ Pro W3" pitchFamily="-84" charset="-128"/>
              </a:rPr>
              <a:t>qui sélectionne les projets,</a:t>
            </a:r>
          </a:p>
          <a:p>
            <a:pPr lvl="1" algn="just">
              <a:spcBef>
                <a:spcPct val="0"/>
              </a:spcBef>
              <a:buFont typeface="Wingdings" panose="05000000000000000000" pitchFamily="2" charset="2"/>
              <a:buChar char="v"/>
              <a:defRPr/>
            </a:pPr>
            <a:r>
              <a:rPr lang="fr-FR" sz="1600" dirty="0">
                <a:solidFill>
                  <a:srgbClr val="000000"/>
                </a:solidFill>
                <a:latin typeface="+mn-lt"/>
                <a:ea typeface="ヒラギノ角ゴ Pro W3" pitchFamily="-84" charset="-128"/>
              </a:rPr>
              <a:t>Une </a:t>
            </a:r>
            <a:r>
              <a:rPr lang="fr-FR" sz="1600" b="1" dirty="0">
                <a:solidFill>
                  <a:srgbClr val="000000"/>
                </a:solidFill>
                <a:latin typeface="+mn-lt"/>
                <a:ea typeface="ヒラギノ角ゴ Pro W3" pitchFamily="-84" charset="-128"/>
              </a:rPr>
              <a:t>Présidence tournante </a:t>
            </a:r>
            <a:r>
              <a:rPr lang="fr-FR" sz="1600" dirty="0">
                <a:solidFill>
                  <a:srgbClr val="000000"/>
                </a:solidFill>
                <a:latin typeface="+mn-lt"/>
                <a:ea typeface="ヒラギノ角ゴ Pro W3" pitchFamily="-84" charset="-128"/>
              </a:rPr>
              <a:t>des Régions à chaque instance, en coprésidence de la Région Auvergne-Rhône-Alpes, </a:t>
            </a:r>
          </a:p>
          <a:p>
            <a:pPr lvl="1" algn="just">
              <a:spcBef>
                <a:spcPct val="0"/>
              </a:spcBef>
              <a:buFont typeface="Wingdings" panose="05000000000000000000" pitchFamily="2" charset="2"/>
              <a:buChar char="v"/>
              <a:defRPr/>
            </a:pPr>
            <a:r>
              <a:rPr lang="fr-FR" sz="1600" dirty="0">
                <a:solidFill>
                  <a:srgbClr val="000000"/>
                </a:solidFill>
                <a:latin typeface="+mn-lt"/>
                <a:ea typeface="ヒラギノ角ゴ Pro W3" pitchFamily="-84" charset="-128"/>
              </a:rPr>
              <a:t>Une prise de décision à </a:t>
            </a:r>
            <a:r>
              <a:rPr lang="fr-FR" sz="1600" b="1" dirty="0">
                <a:solidFill>
                  <a:srgbClr val="000000"/>
                </a:solidFill>
                <a:latin typeface="+mn-lt"/>
                <a:ea typeface="ヒラギノ角ゴ Pro W3" pitchFamily="-84" charset="-128"/>
              </a:rPr>
              <a:t>l’unanimité.</a:t>
            </a:r>
          </a:p>
        </p:txBody>
      </p:sp>
      <p:sp>
        <p:nvSpPr>
          <p:cNvPr id="8" name="Title 1">
            <a:extLst>
              <a:ext uri="{FF2B5EF4-FFF2-40B4-BE49-F238E27FC236}">
                <a16:creationId xmlns:a16="http://schemas.microsoft.com/office/drawing/2014/main" id="{35BA11F7-FB26-23E6-D987-C7C1ED796494}"/>
              </a:ext>
            </a:extLst>
          </p:cNvPr>
          <p:cNvSpPr txBox="1">
            <a:spLocks/>
          </p:cNvSpPr>
          <p:nvPr/>
        </p:nvSpPr>
        <p:spPr>
          <a:xfrm>
            <a:off x="548870" y="410369"/>
            <a:ext cx="8676906" cy="7310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rgbClr val="13478B"/>
                </a:solidFill>
                <a:latin typeface="Georgia" panose="02040502050405020303" pitchFamily="18" charset="0"/>
              </a:rPr>
              <a:t>PROGRAMME ALCOTRA France-Italie</a:t>
            </a:r>
          </a:p>
          <a:p>
            <a:r>
              <a:rPr lang="fr-FR" sz="2000" b="1" dirty="0">
                <a:solidFill>
                  <a:srgbClr val="13478B"/>
                </a:solidFill>
                <a:latin typeface="Georgia" panose="02040502050405020303" pitchFamily="18" charset="0"/>
              </a:rPr>
              <a:t>Gouvernance</a:t>
            </a:r>
            <a:endParaRPr lang="en-US" sz="2000" b="1" dirty="0">
              <a:solidFill>
                <a:srgbClr val="13478B"/>
              </a:solidFill>
              <a:latin typeface="Georgia" panose="02040502050405020303" pitchFamily="18" charset="0"/>
            </a:endParaRPr>
          </a:p>
        </p:txBody>
      </p:sp>
      <p:pic>
        <p:nvPicPr>
          <p:cNvPr id="11" name="Image 10">
            <a:extLst>
              <a:ext uri="{FF2B5EF4-FFF2-40B4-BE49-F238E27FC236}">
                <a16:creationId xmlns:a16="http://schemas.microsoft.com/office/drawing/2014/main" id="{AC62A7DE-4562-FA2F-6E8E-6E7A18CFBF62}"/>
              </a:ext>
            </a:extLst>
          </p:cNvPr>
          <p:cNvPicPr>
            <a:picLocks noChangeAspect="1"/>
          </p:cNvPicPr>
          <p:nvPr/>
        </p:nvPicPr>
        <p:blipFill rotWithShape="1">
          <a:blip r:embed="rId6"/>
          <a:srcRect l="58321" t="29602" r="8657" b="9502"/>
          <a:stretch/>
        </p:blipFill>
        <p:spPr>
          <a:xfrm>
            <a:off x="519192" y="2621081"/>
            <a:ext cx="4518281" cy="2343381"/>
          </a:xfrm>
          <a:prstGeom prst="rect">
            <a:avLst/>
          </a:prstGeom>
        </p:spPr>
      </p:pic>
      <p:sp>
        <p:nvSpPr>
          <p:cNvPr id="12" name="TextBox 3">
            <a:extLst>
              <a:ext uri="{FF2B5EF4-FFF2-40B4-BE49-F238E27FC236}">
                <a16:creationId xmlns:a16="http://schemas.microsoft.com/office/drawing/2014/main" id="{1639BC03-5C45-EAC7-875C-E82B88E759E1}"/>
              </a:ext>
            </a:extLst>
          </p:cNvPr>
          <p:cNvSpPr txBox="1">
            <a:spLocks noChangeArrowheads="1"/>
          </p:cNvSpPr>
          <p:nvPr/>
        </p:nvSpPr>
        <p:spPr bwMode="auto">
          <a:xfrm>
            <a:off x="5506634" y="4509841"/>
            <a:ext cx="5938342" cy="738664"/>
          </a:xfrm>
          <a:prstGeom prst="rect">
            <a:avLst/>
          </a:prstGeom>
          <a:noFill/>
          <a:ln>
            <a:noFill/>
          </a:ln>
        </p:spPr>
        <p:txBody>
          <a:bodyPr wrap="square" lIns="0" tIns="0" rIns="0" bIns="0">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Geneva" pitchFamily="-107" charset="-128"/>
              </a:defRPr>
            </a:lvl1pPr>
            <a:lvl2pPr marL="447675" indent="-285750">
              <a:spcBef>
                <a:spcPct val="20000"/>
              </a:spcBef>
              <a:buFont typeface="Arial" panose="020B0604020202020204" pitchFamily="34" charset="0"/>
              <a:buChar char="–"/>
              <a:defRPr sz="2800">
                <a:solidFill>
                  <a:schemeClr val="tx1"/>
                </a:solidFill>
                <a:latin typeface="Calibri" panose="020F0502020204030204" pitchFamily="34" charset="0"/>
                <a:ea typeface="Geneva" pitchFamily="-107" charset="-128"/>
                <a:cs typeface="Geneva" pitchFamily="-107"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Geneva" pitchFamily="-107" charset="-128"/>
                <a:cs typeface="Geneva" pitchFamily="-107"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9pPr>
          </a:lstStyle>
          <a:p>
            <a:pPr lvl="1" algn="just">
              <a:spcBef>
                <a:spcPct val="0"/>
              </a:spcBef>
              <a:buFont typeface="Wingdings" panose="05000000000000000000" pitchFamily="2" charset="2"/>
              <a:buChar char="v"/>
              <a:defRPr/>
            </a:pPr>
            <a:r>
              <a:rPr lang="fr-FR" altLang="fr-FR" sz="1600" dirty="0">
                <a:solidFill>
                  <a:srgbClr val="000000"/>
                </a:solidFill>
                <a:latin typeface="+mn-lt"/>
                <a:ea typeface="ヒラギノ角ゴ Pro W3" pitchFamily="-84" charset="-128"/>
              </a:rPr>
              <a:t>Un Comité technique et d’instruction se réunit en amont du Comité de suivi, pour préparer les éléments techniques à valider par le Comité de suivi.</a:t>
            </a:r>
          </a:p>
        </p:txBody>
      </p:sp>
      <p:sp>
        <p:nvSpPr>
          <p:cNvPr id="5" name="TextBox 3">
            <a:extLst>
              <a:ext uri="{FF2B5EF4-FFF2-40B4-BE49-F238E27FC236}">
                <a16:creationId xmlns:a16="http://schemas.microsoft.com/office/drawing/2014/main" id="{F27EB763-9BD1-7FA3-B0FF-49CD54C0B30E}"/>
              </a:ext>
            </a:extLst>
          </p:cNvPr>
          <p:cNvSpPr txBox="1">
            <a:spLocks noChangeArrowheads="1"/>
          </p:cNvSpPr>
          <p:nvPr/>
        </p:nvSpPr>
        <p:spPr bwMode="auto">
          <a:xfrm>
            <a:off x="5634955" y="2284489"/>
            <a:ext cx="5660573" cy="1231106"/>
          </a:xfrm>
          <a:prstGeom prst="rect">
            <a:avLst/>
          </a:prstGeom>
          <a:noFill/>
          <a:ln>
            <a:noFill/>
          </a:ln>
        </p:spPr>
        <p:txBody>
          <a:bodyPr wrap="square" lIns="0" tIns="0" rIns="0" bIns="0">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Geneva" pitchFamily="-107" charset="-128"/>
              </a:defRPr>
            </a:lvl1pPr>
            <a:lvl2pPr marL="447675" indent="-285750">
              <a:spcBef>
                <a:spcPct val="20000"/>
              </a:spcBef>
              <a:buFont typeface="Arial" panose="020B0604020202020204" pitchFamily="34" charset="0"/>
              <a:buChar char="–"/>
              <a:defRPr sz="2800">
                <a:solidFill>
                  <a:schemeClr val="tx1"/>
                </a:solidFill>
                <a:latin typeface="Calibri" panose="020F0502020204030204" pitchFamily="34" charset="0"/>
                <a:ea typeface="Geneva" pitchFamily="-107" charset="-128"/>
                <a:cs typeface="Geneva" pitchFamily="-107"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Geneva" pitchFamily="-107" charset="-128"/>
                <a:cs typeface="Geneva" pitchFamily="-107"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9pPr>
          </a:lstStyle>
          <a:p>
            <a:pPr lvl="1" algn="just">
              <a:spcBef>
                <a:spcPct val="0"/>
              </a:spcBef>
              <a:buFont typeface="Wingdings" panose="05000000000000000000" pitchFamily="2" charset="2"/>
              <a:buChar char="v"/>
              <a:defRPr/>
            </a:pPr>
            <a:r>
              <a:rPr lang="fr-FR" altLang="fr-FR" sz="1600" dirty="0">
                <a:solidFill>
                  <a:srgbClr val="000000"/>
                </a:solidFill>
                <a:latin typeface="+mn-lt"/>
                <a:ea typeface="ヒラギノ角ゴ Pro W3" pitchFamily="-84" charset="-128"/>
              </a:rPr>
              <a:t>Composition du </a:t>
            </a:r>
            <a:r>
              <a:rPr lang="fr-FR" altLang="fr-FR" sz="1600" b="1" dirty="0">
                <a:solidFill>
                  <a:srgbClr val="000000"/>
                </a:solidFill>
                <a:latin typeface="+mn-lt"/>
                <a:ea typeface="ヒラギノ角ゴ Pro W3" pitchFamily="-84" charset="-128"/>
              </a:rPr>
              <a:t>Comité de suivi :</a:t>
            </a:r>
            <a:endParaRPr lang="fr-FR" sz="1600" dirty="0">
              <a:solidFill>
                <a:srgbClr val="000000"/>
              </a:solidFill>
              <a:latin typeface="+mn-lt"/>
              <a:ea typeface="ヒラギノ角ゴ Pro W3" pitchFamily="-84" charset="-128"/>
            </a:endParaRPr>
          </a:p>
          <a:p>
            <a:pPr lvl="1" algn="just">
              <a:spcBef>
                <a:spcPct val="0"/>
              </a:spcBef>
              <a:buFont typeface="Wingdings" panose="05000000000000000000" pitchFamily="2" charset="2"/>
              <a:buChar char="Ø"/>
              <a:defRPr/>
            </a:pPr>
            <a:r>
              <a:rPr lang="fr-FR" sz="1600" dirty="0">
                <a:solidFill>
                  <a:srgbClr val="000000"/>
                </a:solidFill>
                <a:latin typeface="+mn-lt"/>
                <a:ea typeface="ヒラギノ角ゴ Pro W3" pitchFamily="-84" charset="-128"/>
              </a:rPr>
              <a:t>Membres de droit</a:t>
            </a:r>
          </a:p>
          <a:p>
            <a:pPr lvl="1" algn="just">
              <a:spcBef>
                <a:spcPct val="0"/>
              </a:spcBef>
              <a:buFont typeface="Wingdings" panose="05000000000000000000" pitchFamily="2" charset="2"/>
              <a:buChar char="Ø"/>
              <a:defRPr/>
            </a:pPr>
            <a:r>
              <a:rPr lang="fr-FR" sz="1600" dirty="0">
                <a:solidFill>
                  <a:srgbClr val="000000"/>
                </a:solidFill>
                <a:latin typeface="+mn-lt"/>
                <a:ea typeface="ヒラギノ角ゴ Pro W3" pitchFamily="-84" charset="-128"/>
              </a:rPr>
              <a:t>Membres avec voix consultative</a:t>
            </a:r>
          </a:p>
          <a:p>
            <a:pPr lvl="1" algn="just">
              <a:spcBef>
                <a:spcPct val="0"/>
              </a:spcBef>
              <a:buFont typeface="Wingdings" panose="05000000000000000000" pitchFamily="2" charset="2"/>
              <a:buChar char="Ø"/>
              <a:defRPr/>
            </a:pPr>
            <a:r>
              <a:rPr lang="fr-FR" sz="1600" dirty="0">
                <a:solidFill>
                  <a:srgbClr val="000000"/>
                </a:solidFill>
                <a:latin typeface="+mn-lt"/>
                <a:ea typeface="ヒラギノ角ゴ Pro W3" pitchFamily="-84" charset="-128"/>
              </a:rPr>
              <a:t>Observateurs permanents</a:t>
            </a:r>
          </a:p>
          <a:p>
            <a:pPr lvl="1" algn="just">
              <a:spcBef>
                <a:spcPct val="0"/>
              </a:spcBef>
              <a:buFont typeface="Wingdings" panose="05000000000000000000" pitchFamily="2" charset="2"/>
              <a:buChar char="Ø"/>
              <a:defRPr/>
            </a:pPr>
            <a:r>
              <a:rPr lang="fr-FR" sz="1600" dirty="0">
                <a:solidFill>
                  <a:srgbClr val="000000"/>
                </a:solidFill>
                <a:latin typeface="+mn-lt"/>
                <a:ea typeface="ヒラギノ角ゴ Pro W3" pitchFamily="-84" charset="-128"/>
              </a:rPr>
              <a:t>Observateurs sur invitation expresse de la Présidence </a:t>
            </a:r>
          </a:p>
        </p:txBody>
      </p:sp>
      <p:sp>
        <p:nvSpPr>
          <p:cNvPr id="10" name="TextBox 3">
            <a:extLst>
              <a:ext uri="{FF2B5EF4-FFF2-40B4-BE49-F238E27FC236}">
                <a16:creationId xmlns:a16="http://schemas.microsoft.com/office/drawing/2014/main" id="{1C2CF16C-2CB9-5247-D71D-805ADDFE49C6}"/>
              </a:ext>
            </a:extLst>
          </p:cNvPr>
          <p:cNvSpPr txBox="1">
            <a:spLocks noChangeArrowheads="1"/>
          </p:cNvSpPr>
          <p:nvPr/>
        </p:nvSpPr>
        <p:spPr bwMode="auto">
          <a:xfrm>
            <a:off x="5634955" y="3654953"/>
            <a:ext cx="5938342" cy="246221"/>
          </a:xfrm>
          <a:prstGeom prst="rect">
            <a:avLst/>
          </a:prstGeom>
          <a:noFill/>
          <a:ln>
            <a:noFill/>
          </a:ln>
        </p:spPr>
        <p:txBody>
          <a:bodyPr wrap="square" lIns="0" tIns="0" rIns="0" bIns="0">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Geneva" pitchFamily="-107" charset="-128"/>
              </a:defRPr>
            </a:lvl1pPr>
            <a:lvl2pPr marL="447675" indent="-285750">
              <a:spcBef>
                <a:spcPct val="20000"/>
              </a:spcBef>
              <a:buFont typeface="Arial" panose="020B0604020202020204" pitchFamily="34" charset="0"/>
              <a:buChar char="–"/>
              <a:defRPr sz="2800">
                <a:solidFill>
                  <a:schemeClr val="tx1"/>
                </a:solidFill>
                <a:latin typeface="Calibri" panose="020F0502020204030204" pitchFamily="34" charset="0"/>
                <a:ea typeface="Geneva" pitchFamily="-107" charset="-128"/>
                <a:cs typeface="Geneva" pitchFamily="-107"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Geneva" pitchFamily="-107" charset="-128"/>
                <a:cs typeface="Geneva" pitchFamily="-107"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9pPr>
          </a:lstStyle>
          <a:p>
            <a:pPr lvl="1" algn="just">
              <a:spcBef>
                <a:spcPct val="0"/>
              </a:spcBef>
              <a:buFont typeface="Wingdings" panose="05000000000000000000" pitchFamily="2" charset="2"/>
              <a:buChar char="v"/>
              <a:defRPr/>
            </a:pPr>
            <a:r>
              <a:rPr lang="fr-FR" altLang="fr-FR" sz="1600" dirty="0">
                <a:solidFill>
                  <a:srgbClr val="000000"/>
                </a:solidFill>
                <a:latin typeface="+mn-lt"/>
                <a:ea typeface="ヒラギノ角ゴ Pro W3" pitchFamily="-84" charset="-128"/>
              </a:rPr>
              <a:t>Un </a:t>
            </a:r>
            <a:r>
              <a:rPr lang="fr-FR" altLang="fr-FR" sz="1600" b="1" dirty="0">
                <a:solidFill>
                  <a:srgbClr val="000000"/>
                </a:solidFill>
                <a:latin typeface="+mn-lt"/>
                <a:ea typeface="ヒラギノ角ゴ Pro W3" pitchFamily="-84" charset="-128"/>
              </a:rPr>
              <a:t>Conseil des jeunes </a:t>
            </a:r>
            <a:r>
              <a:rPr lang="fr-FR" altLang="fr-FR" sz="1600" dirty="0">
                <a:solidFill>
                  <a:srgbClr val="000000"/>
                </a:solidFill>
                <a:latin typeface="+mn-lt"/>
                <a:ea typeface="ヒラギノ角ゴ Pro W3" pitchFamily="-84" charset="-128"/>
              </a:rPr>
              <a:t>avec voix consultative  </a:t>
            </a:r>
          </a:p>
        </p:txBody>
      </p:sp>
      <p:sp>
        <p:nvSpPr>
          <p:cNvPr id="13" name="ZoneTexte 12">
            <a:extLst>
              <a:ext uri="{FF2B5EF4-FFF2-40B4-BE49-F238E27FC236}">
                <a16:creationId xmlns:a16="http://schemas.microsoft.com/office/drawing/2014/main" id="{5F0CDAC6-DF46-27B3-3E68-4D32E52FECC3}"/>
              </a:ext>
            </a:extLst>
          </p:cNvPr>
          <p:cNvSpPr txBox="1"/>
          <p:nvPr/>
        </p:nvSpPr>
        <p:spPr>
          <a:xfrm>
            <a:off x="10269090" y="3622530"/>
            <a:ext cx="1725409" cy="369332"/>
          </a:xfrm>
          <a:prstGeom prst="rect">
            <a:avLst/>
          </a:prstGeom>
          <a:noFill/>
        </p:spPr>
        <p:txBody>
          <a:bodyPr wrap="none" rtlCol="0">
            <a:spAutoFit/>
          </a:bodyPr>
          <a:lstStyle/>
          <a:p>
            <a:r>
              <a:rPr lang="fr-FR" dirty="0">
                <a:solidFill>
                  <a:srgbClr val="FF0000"/>
                </a:solidFill>
                <a:latin typeface="Boucherie Block" panose="020F0502020204030204" pitchFamily="2" charset="0"/>
              </a:rPr>
              <a:t>INNOVATION 21-27!</a:t>
            </a:r>
          </a:p>
        </p:txBody>
      </p:sp>
    </p:spTree>
    <p:extLst>
      <p:ext uri="{BB962C8B-B14F-4D97-AF65-F5344CB8AC3E}">
        <p14:creationId xmlns:p14="http://schemas.microsoft.com/office/powerpoint/2010/main" val="1459392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E9C7769B-7B2A-87D9-F66B-202E036BD0B6}"/>
              </a:ext>
            </a:extLst>
          </p:cNvPr>
          <p:cNvPicPr>
            <a:picLocks noChangeAspect="1"/>
          </p:cNvPicPr>
          <p:nvPr/>
        </p:nvPicPr>
        <p:blipFill>
          <a:blip r:embed="rId3"/>
          <a:stretch>
            <a:fillRect/>
          </a:stretch>
        </p:blipFill>
        <p:spPr>
          <a:xfrm>
            <a:off x="5396753" y="771764"/>
            <a:ext cx="6246377" cy="4164251"/>
          </a:xfrm>
          <a:prstGeom prst="rect">
            <a:avLst/>
          </a:prstGeom>
        </p:spPr>
      </p:pic>
      <p:sp>
        <p:nvSpPr>
          <p:cNvPr id="5" name="Title 1">
            <a:extLst>
              <a:ext uri="{FF2B5EF4-FFF2-40B4-BE49-F238E27FC236}">
                <a16:creationId xmlns:a16="http://schemas.microsoft.com/office/drawing/2014/main" id="{AAE4181C-9A7B-CD45-AB29-A86C32B4E6E2}"/>
              </a:ext>
            </a:extLst>
          </p:cNvPr>
          <p:cNvSpPr txBox="1">
            <a:spLocks/>
          </p:cNvSpPr>
          <p:nvPr/>
        </p:nvSpPr>
        <p:spPr>
          <a:xfrm>
            <a:off x="548870" y="410369"/>
            <a:ext cx="8676906" cy="7310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rgbClr val="13478B"/>
                </a:solidFill>
                <a:latin typeface="Georgia" panose="02040502050405020303" pitchFamily="18" charset="0"/>
              </a:rPr>
              <a:t>PROGRAMME ALCOTRA France-Italie</a:t>
            </a:r>
          </a:p>
          <a:p>
            <a:r>
              <a:rPr lang="fr-FR" sz="2000" b="1" dirty="0">
                <a:solidFill>
                  <a:srgbClr val="13478B"/>
                </a:solidFill>
                <a:latin typeface="Georgia" panose="02040502050405020303" pitchFamily="18" charset="0"/>
              </a:rPr>
              <a:t>Gestion</a:t>
            </a:r>
            <a:endParaRPr lang="en-US" sz="2000" b="1" dirty="0">
              <a:solidFill>
                <a:srgbClr val="13478B"/>
              </a:solidFill>
              <a:latin typeface="Georgia" panose="02040502050405020303" pitchFamily="18" charset="0"/>
            </a:endParaRPr>
          </a:p>
        </p:txBody>
      </p:sp>
      <p:cxnSp>
        <p:nvCxnSpPr>
          <p:cNvPr id="6" name="Connecteur droit 5">
            <a:extLst>
              <a:ext uri="{FF2B5EF4-FFF2-40B4-BE49-F238E27FC236}">
                <a16:creationId xmlns:a16="http://schemas.microsoft.com/office/drawing/2014/main" id="{F2A525D1-30A7-E24F-83BD-F0DAE93E6606}"/>
              </a:ext>
            </a:extLst>
          </p:cNvPr>
          <p:cNvCxnSpPr>
            <a:cxnSpLocks/>
          </p:cNvCxnSpPr>
          <p:nvPr/>
        </p:nvCxnSpPr>
        <p:spPr>
          <a:xfrm>
            <a:off x="643163" y="1181382"/>
            <a:ext cx="282123" cy="0"/>
          </a:xfrm>
          <a:prstGeom prst="line">
            <a:avLst/>
          </a:prstGeom>
          <a:ln w="57150">
            <a:solidFill>
              <a:srgbClr val="FFED00"/>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E134C266-5C5E-CD1D-5EDB-2C84BCB647AC}"/>
              </a:ext>
            </a:extLst>
          </p:cNvPr>
          <p:cNvPicPr>
            <a:picLocks noChangeAspect="1"/>
          </p:cNvPicPr>
          <p:nvPr/>
        </p:nvPicPr>
        <p:blipFill>
          <a:blip r:embed="rId4"/>
          <a:srcRect/>
          <a:stretch/>
        </p:blipFill>
        <p:spPr>
          <a:xfrm>
            <a:off x="519192" y="5379739"/>
            <a:ext cx="5215181" cy="1566841"/>
          </a:xfrm>
          <a:prstGeom prst="rect">
            <a:avLst/>
          </a:prstGeom>
        </p:spPr>
      </p:pic>
      <p:pic>
        <p:nvPicPr>
          <p:cNvPr id="9" name="Image 8">
            <a:extLst>
              <a:ext uri="{FF2B5EF4-FFF2-40B4-BE49-F238E27FC236}">
                <a16:creationId xmlns:a16="http://schemas.microsoft.com/office/drawing/2014/main" id="{550D10C4-47C0-D518-6F74-91CBB655983A}"/>
              </a:ext>
            </a:extLst>
          </p:cNvPr>
          <p:cNvPicPr>
            <a:picLocks noChangeAspect="1"/>
          </p:cNvPicPr>
          <p:nvPr/>
        </p:nvPicPr>
        <p:blipFill>
          <a:blip r:embed="rId5"/>
          <a:srcRect/>
          <a:stretch/>
        </p:blipFill>
        <p:spPr>
          <a:xfrm>
            <a:off x="9186192" y="6437463"/>
            <a:ext cx="2258784" cy="260628"/>
          </a:xfrm>
          <a:prstGeom prst="rect">
            <a:avLst/>
          </a:prstGeom>
        </p:spPr>
      </p:pic>
      <p:pic>
        <p:nvPicPr>
          <p:cNvPr id="7" name="Image 6">
            <a:extLst>
              <a:ext uri="{FF2B5EF4-FFF2-40B4-BE49-F238E27FC236}">
                <a16:creationId xmlns:a16="http://schemas.microsoft.com/office/drawing/2014/main" id="{DB01C0B1-6463-5D52-52C0-56B232110A65}"/>
              </a:ext>
            </a:extLst>
          </p:cNvPr>
          <p:cNvPicPr>
            <a:picLocks noChangeAspect="1"/>
          </p:cNvPicPr>
          <p:nvPr/>
        </p:nvPicPr>
        <p:blipFill>
          <a:blip r:embed="rId6"/>
          <a:srcRect/>
          <a:stretch/>
        </p:blipFill>
        <p:spPr>
          <a:xfrm>
            <a:off x="9139696" y="5658700"/>
            <a:ext cx="2258789" cy="516294"/>
          </a:xfrm>
          <a:prstGeom prst="rect">
            <a:avLst/>
          </a:prstGeom>
        </p:spPr>
      </p:pic>
      <p:sp>
        <p:nvSpPr>
          <p:cNvPr id="8" name="ZoneTexte 7">
            <a:extLst>
              <a:ext uri="{FF2B5EF4-FFF2-40B4-BE49-F238E27FC236}">
                <a16:creationId xmlns:a16="http://schemas.microsoft.com/office/drawing/2014/main" id="{B4999F69-27D1-15DA-20A4-B20292EF7DE8}"/>
              </a:ext>
            </a:extLst>
          </p:cNvPr>
          <p:cNvSpPr txBox="1"/>
          <p:nvPr/>
        </p:nvSpPr>
        <p:spPr>
          <a:xfrm>
            <a:off x="93339" y="1286992"/>
            <a:ext cx="5641034" cy="1200329"/>
          </a:xfrm>
          <a:prstGeom prst="rect">
            <a:avLst/>
          </a:prstGeom>
          <a:noFill/>
        </p:spPr>
        <p:txBody>
          <a:bodyPr wrap="square">
            <a:spAutoFit/>
          </a:bodyPr>
          <a:lstStyle/>
          <a:p>
            <a:pPr lvl="1" algn="just">
              <a:spcBef>
                <a:spcPct val="0"/>
              </a:spcBef>
              <a:buFont typeface="Wingdings" panose="05000000000000000000" pitchFamily="2" charset="2"/>
              <a:buChar char="v"/>
              <a:defRPr/>
            </a:pPr>
            <a:r>
              <a:rPr lang="fr-FR" altLang="fr-FR" sz="1800" dirty="0">
                <a:solidFill>
                  <a:srgbClr val="000000"/>
                </a:solidFill>
                <a:latin typeface="+mn-lt"/>
                <a:ea typeface="ヒラギノ角ゴ Pro W3" pitchFamily="-84" charset="-128"/>
              </a:rPr>
              <a:t> Le service ALCOTRA à la Direction des fonds européens, a </a:t>
            </a:r>
            <a:r>
              <a:rPr lang="fr-FR" altLang="fr-FR" dirty="0">
                <a:solidFill>
                  <a:srgbClr val="000000"/>
                </a:solidFill>
                <a:ea typeface="ヒラギノ角ゴ Pro W3" pitchFamily="-84" charset="-128"/>
              </a:rPr>
              <a:t>pour mission la parfaite mise en œuvre du Programme vis-à-vis de la Commission européenne et du partenariat</a:t>
            </a:r>
          </a:p>
        </p:txBody>
      </p:sp>
      <p:sp>
        <p:nvSpPr>
          <p:cNvPr id="2" name="Title 1">
            <a:extLst>
              <a:ext uri="{FF2B5EF4-FFF2-40B4-BE49-F238E27FC236}">
                <a16:creationId xmlns:a16="http://schemas.microsoft.com/office/drawing/2014/main" id="{551E9E37-A275-4AF5-7C12-1C5201D61AF1}"/>
              </a:ext>
            </a:extLst>
          </p:cNvPr>
          <p:cNvSpPr txBox="1">
            <a:spLocks/>
          </p:cNvSpPr>
          <p:nvPr/>
        </p:nvSpPr>
        <p:spPr>
          <a:xfrm>
            <a:off x="93339" y="3069459"/>
            <a:ext cx="1830067" cy="1959742"/>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1600" b="1" kern="1200" dirty="0">
                <a:solidFill>
                  <a:srgbClr val="13478B"/>
                </a:solidFill>
                <a:latin typeface="Georgia" panose="02040502050405020303" pitchFamily="18" charset="0"/>
              </a:rPr>
              <a:t>LOCAUX </a:t>
            </a:r>
            <a:r>
              <a:rPr lang="en-US" sz="1600" b="1" dirty="0">
                <a:solidFill>
                  <a:srgbClr val="13478B"/>
                </a:solidFill>
                <a:latin typeface="Georgia" panose="02040502050405020303" pitchFamily="18" charset="0"/>
              </a:rPr>
              <a:t>DU</a:t>
            </a:r>
          </a:p>
          <a:p>
            <a:pPr algn="ctr">
              <a:spcAft>
                <a:spcPts val="600"/>
              </a:spcAft>
            </a:pPr>
            <a:r>
              <a:rPr lang="en-US" sz="1600" b="1" kern="1200" dirty="0">
                <a:solidFill>
                  <a:srgbClr val="13478B"/>
                </a:solidFill>
                <a:latin typeface="Georgia" panose="02040502050405020303" pitchFamily="18" charset="0"/>
              </a:rPr>
              <a:t>SECRÉTARIAT CONJOINT A TURIN</a:t>
            </a:r>
          </a:p>
          <a:p>
            <a:pPr algn="ctr">
              <a:spcAft>
                <a:spcPts val="600"/>
              </a:spcAft>
            </a:pPr>
            <a:r>
              <a:rPr lang="fr-FR" sz="1600" b="1" dirty="0">
                <a:solidFill>
                  <a:srgbClr val="13478B"/>
                </a:solidFill>
                <a:latin typeface="Georgia" panose="02040502050405020303" pitchFamily="18" charset="0"/>
              </a:rPr>
              <a:t>Visite du Président de la Région Auvergne-Rhône-Alpes à Turin, 9 avril 2025</a:t>
            </a:r>
            <a:endParaRPr lang="en-US" sz="1600" b="1" kern="1200" dirty="0">
              <a:solidFill>
                <a:srgbClr val="13478B"/>
              </a:solidFill>
              <a:highlight>
                <a:srgbClr val="FF0000"/>
              </a:highlight>
              <a:latin typeface="Georgia" panose="02040502050405020303" pitchFamily="18" charset="0"/>
            </a:endParaRPr>
          </a:p>
        </p:txBody>
      </p:sp>
      <p:sp>
        <p:nvSpPr>
          <p:cNvPr id="11" name="Title 1">
            <a:extLst>
              <a:ext uri="{FF2B5EF4-FFF2-40B4-BE49-F238E27FC236}">
                <a16:creationId xmlns:a16="http://schemas.microsoft.com/office/drawing/2014/main" id="{61D5AB23-1B09-6212-F8C8-912DE0C09E44}"/>
              </a:ext>
            </a:extLst>
          </p:cNvPr>
          <p:cNvSpPr txBox="1">
            <a:spLocks/>
          </p:cNvSpPr>
          <p:nvPr/>
        </p:nvSpPr>
        <p:spPr>
          <a:xfrm>
            <a:off x="6636820" y="1759623"/>
            <a:ext cx="3766241" cy="1518778"/>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1600" b="1" kern="1200" dirty="0">
                <a:solidFill>
                  <a:srgbClr val="13478B"/>
                </a:solidFill>
                <a:latin typeface="Georgia" panose="02040502050405020303" pitchFamily="18" charset="0"/>
              </a:rPr>
              <a:t>UN SERVICE ALCOTRA A LYON ET A TURIN</a:t>
            </a:r>
          </a:p>
        </p:txBody>
      </p:sp>
      <p:pic>
        <p:nvPicPr>
          <p:cNvPr id="12" name="Image 11">
            <a:extLst>
              <a:ext uri="{FF2B5EF4-FFF2-40B4-BE49-F238E27FC236}">
                <a16:creationId xmlns:a16="http://schemas.microsoft.com/office/drawing/2014/main" id="{D8917199-CF81-7325-393F-A5929CF40C54}"/>
              </a:ext>
            </a:extLst>
          </p:cNvPr>
          <p:cNvPicPr>
            <a:picLocks noChangeAspect="1"/>
          </p:cNvPicPr>
          <p:nvPr/>
        </p:nvPicPr>
        <p:blipFill>
          <a:blip r:embed="rId7"/>
          <a:srcRect l="28511" r="14439"/>
          <a:stretch>
            <a:fillRect/>
          </a:stretch>
        </p:blipFill>
        <p:spPr>
          <a:xfrm rot="5400000">
            <a:off x="2420890" y="2242941"/>
            <a:ext cx="2478379" cy="3258190"/>
          </a:xfrm>
          <a:prstGeom prst="rect">
            <a:avLst/>
          </a:prstGeom>
        </p:spPr>
      </p:pic>
    </p:spTree>
    <p:extLst>
      <p:ext uri="{BB962C8B-B14F-4D97-AF65-F5344CB8AC3E}">
        <p14:creationId xmlns:p14="http://schemas.microsoft.com/office/powerpoint/2010/main" val="2222949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F2A525D1-30A7-E24F-83BD-F0DAE93E6606}"/>
              </a:ext>
            </a:extLst>
          </p:cNvPr>
          <p:cNvCxnSpPr>
            <a:cxnSpLocks/>
          </p:cNvCxnSpPr>
          <p:nvPr/>
        </p:nvCxnSpPr>
        <p:spPr>
          <a:xfrm>
            <a:off x="643163" y="939532"/>
            <a:ext cx="282123" cy="0"/>
          </a:xfrm>
          <a:prstGeom prst="line">
            <a:avLst/>
          </a:prstGeom>
          <a:ln w="57150">
            <a:solidFill>
              <a:srgbClr val="FFED00"/>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E134C266-5C5E-CD1D-5EDB-2C84BCB647AC}"/>
              </a:ext>
            </a:extLst>
          </p:cNvPr>
          <p:cNvPicPr>
            <a:picLocks noChangeAspect="1"/>
          </p:cNvPicPr>
          <p:nvPr/>
        </p:nvPicPr>
        <p:blipFill>
          <a:blip r:embed="rId2"/>
          <a:srcRect/>
          <a:stretch/>
        </p:blipFill>
        <p:spPr>
          <a:xfrm>
            <a:off x="519192" y="5379739"/>
            <a:ext cx="5215181" cy="1566841"/>
          </a:xfrm>
          <a:prstGeom prst="rect">
            <a:avLst/>
          </a:prstGeom>
        </p:spPr>
      </p:pic>
      <p:pic>
        <p:nvPicPr>
          <p:cNvPr id="9" name="Image 8">
            <a:extLst>
              <a:ext uri="{FF2B5EF4-FFF2-40B4-BE49-F238E27FC236}">
                <a16:creationId xmlns:a16="http://schemas.microsoft.com/office/drawing/2014/main" id="{550D10C4-47C0-D518-6F74-91CBB655983A}"/>
              </a:ext>
            </a:extLst>
          </p:cNvPr>
          <p:cNvPicPr>
            <a:picLocks noChangeAspect="1"/>
          </p:cNvPicPr>
          <p:nvPr/>
        </p:nvPicPr>
        <p:blipFill>
          <a:blip r:embed="rId3"/>
          <a:srcRect/>
          <a:stretch/>
        </p:blipFill>
        <p:spPr>
          <a:xfrm>
            <a:off x="9186192" y="6437463"/>
            <a:ext cx="2258784" cy="260628"/>
          </a:xfrm>
          <a:prstGeom prst="rect">
            <a:avLst/>
          </a:prstGeom>
        </p:spPr>
      </p:pic>
      <p:pic>
        <p:nvPicPr>
          <p:cNvPr id="7" name="Image 6">
            <a:extLst>
              <a:ext uri="{FF2B5EF4-FFF2-40B4-BE49-F238E27FC236}">
                <a16:creationId xmlns:a16="http://schemas.microsoft.com/office/drawing/2014/main" id="{DB01C0B1-6463-5D52-52C0-56B232110A65}"/>
              </a:ext>
            </a:extLst>
          </p:cNvPr>
          <p:cNvPicPr>
            <a:picLocks noChangeAspect="1"/>
          </p:cNvPicPr>
          <p:nvPr/>
        </p:nvPicPr>
        <p:blipFill>
          <a:blip r:embed="rId4"/>
          <a:srcRect/>
          <a:stretch/>
        </p:blipFill>
        <p:spPr>
          <a:xfrm>
            <a:off x="9139696" y="5658700"/>
            <a:ext cx="2258789" cy="516294"/>
          </a:xfrm>
          <a:prstGeom prst="rect">
            <a:avLst/>
          </a:prstGeom>
        </p:spPr>
      </p:pic>
      <p:sp>
        <p:nvSpPr>
          <p:cNvPr id="10" name="TextBox 3">
            <a:extLst>
              <a:ext uri="{FF2B5EF4-FFF2-40B4-BE49-F238E27FC236}">
                <a16:creationId xmlns:a16="http://schemas.microsoft.com/office/drawing/2014/main" id="{B1589EDE-F45C-EDCF-EF74-158102E45EBF}"/>
              </a:ext>
            </a:extLst>
          </p:cNvPr>
          <p:cNvSpPr txBox="1">
            <a:spLocks noChangeArrowheads="1"/>
          </p:cNvSpPr>
          <p:nvPr/>
        </p:nvSpPr>
        <p:spPr bwMode="auto">
          <a:xfrm>
            <a:off x="519192" y="1036965"/>
            <a:ext cx="10879293" cy="41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Geneva" pitchFamily="-107"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Geneva" pitchFamily="-107" charset="-128"/>
                <a:cs typeface="Geneva" pitchFamily="-107"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Geneva" pitchFamily="-107" charset="-128"/>
                <a:cs typeface="Geneva" pitchFamily="-107"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9pPr>
          </a:lstStyle>
          <a:p>
            <a:pPr marL="447675" lvl="1" algn="just">
              <a:lnSpc>
                <a:spcPts val="2450"/>
              </a:lnSpc>
              <a:spcBef>
                <a:spcPct val="0"/>
              </a:spcBef>
              <a:buFont typeface="Wingdings" panose="05000000000000000000" pitchFamily="2" charset="2"/>
              <a:buChar char="v"/>
              <a:defRPr/>
            </a:pPr>
            <a:r>
              <a:rPr lang="fr-FR" altLang="fr-FR" sz="1600" b="1" dirty="0">
                <a:solidFill>
                  <a:srgbClr val="000000"/>
                </a:solidFill>
                <a:latin typeface="+mn-lt"/>
                <a:ea typeface="ヒラギノ角ゴ Pro W3" pitchFamily="-84" charset="-128"/>
              </a:rPr>
              <a:t>L’autorité de gestion/Secrétariat conjoint:</a:t>
            </a:r>
          </a:p>
          <a:p>
            <a:pPr marL="847725" lvl="2" algn="just">
              <a:lnSpc>
                <a:spcPts val="2450"/>
              </a:lnSpc>
              <a:spcBef>
                <a:spcPct val="0"/>
              </a:spcBef>
              <a:buFont typeface="Wingdings" panose="05000000000000000000" pitchFamily="2" charset="2"/>
              <a:buChar char="§"/>
              <a:defRPr/>
            </a:pPr>
            <a:r>
              <a:rPr lang="fr-FR" altLang="fr-FR" sz="1600" dirty="0">
                <a:solidFill>
                  <a:srgbClr val="000000"/>
                </a:solidFill>
                <a:latin typeface="+mn-lt"/>
                <a:ea typeface="ヒラギノ角ゴ Pro W3" pitchFamily="-84" charset="-128"/>
              </a:rPr>
              <a:t>Donne des informations sur le programme sur le site internet</a:t>
            </a:r>
          </a:p>
          <a:p>
            <a:pPr marL="847725" lvl="2" algn="just">
              <a:lnSpc>
                <a:spcPts val="2450"/>
              </a:lnSpc>
              <a:spcBef>
                <a:spcPct val="0"/>
              </a:spcBef>
              <a:buFont typeface="Wingdings" panose="05000000000000000000" pitchFamily="2" charset="2"/>
              <a:buChar char="§"/>
              <a:defRPr/>
            </a:pPr>
            <a:r>
              <a:rPr lang="fr-FR" altLang="fr-FR" sz="1600" dirty="0">
                <a:solidFill>
                  <a:srgbClr val="000000"/>
                </a:solidFill>
                <a:latin typeface="+mn-lt"/>
                <a:ea typeface="ヒラギノ角ゴ Pro W3" pitchFamily="-84" charset="-128"/>
              </a:rPr>
              <a:t>Fournit un appui aux bénéficiaires potentiels</a:t>
            </a:r>
          </a:p>
          <a:p>
            <a:pPr marL="847725" lvl="2" algn="just">
              <a:lnSpc>
                <a:spcPts val="2450"/>
              </a:lnSpc>
              <a:spcBef>
                <a:spcPct val="0"/>
              </a:spcBef>
              <a:buFont typeface="Wingdings" panose="05000000000000000000" pitchFamily="2" charset="2"/>
              <a:buChar char="§"/>
              <a:defRPr/>
            </a:pPr>
            <a:r>
              <a:rPr lang="fr-FR" altLang="fr-FR" sz="1600" dirty="0">
                <a:solidFill>
                  <a:srgbClr val="000000"/>
                </a:solidFill>
                <a:latin typeface="+mn-lt"/>
                <a:ea typeface="ヒラギノ角ゴ Pro W3" pitchFamily="-84" charset="-128"/>
              </a:rPr>
              <a:t>Aide les bénéficiaires et partenaires à mettre en œuvre les opérations</a:t>
            </a:r>
          </a:p>
          <a:p>
            <a:pPr marL="847725" lvl="2" algn="just">
              <a:lnSpc>
                <a:spcPts val="2450"/>
              </a:lnSpc>
              <a:spcBef>
                <a:spcPct val="0"/>
              </a:spcBef>
              <a:buFont typeface="Wingdings" panose="05000000000000000000" pitchFamily="2" charset="2"/>
              <a:buChar char="§"/>
              <a:defRPr/>
            </a:pPr>
            <a:r>
              <a:rPr lang="fr-FR" altLang="fr-FR" sz="1600" dirty="0">
                <a:solidFill>
                  <a:srgbClr val="000000"/>
                </a:solidFill>
                <a:latin typeface="+mn-lt"/>
                <a:ea typeface="ヒラギノ角ゴ Pro W3" pitchFamily="-84" charset="-128"/>
              </a:rPr>
              <a:t>Coordonne le réseau des animateurs locaux</a:t>
            </a:r>
          </a:p>
          <a:p>
            <a:pPr marL="447675" lvl="1" algn="just">
              <a:lnSpc>
                <a:spcPts val="2450"/>
              </a:lnSpc>
              <a:spcBef>
                <a:spcPct val="0"/>
              </a:spcBef>
              <a:buFont typeface="Wingdings" panose="05000000000000000000" pitchFamily="2" charset="2"/>
              <a:buChar char="v"/>
              <a:defRPr/>
            </a:pPr>
            <a:r>
              <a:rPr lang="fr-FR" altLang="fr-FR" sz="1600" b="1" dirty="0">
                <a:solidFill>
                  <a:srgbClr val="000000"/>
                </a:solidFill>
                <a:latin typeface="+mn-lt"/>
                <a:ea typeface="ヒラギノ角ゴ Pro W3" pitchFamily="-84" charset="-128"/>
              </a:rPr>
              <a:t>Le réseau des animateurs: 1 animateur par Région (2 en France + 3 en Italie)</a:t>
            </a:r>
          </a:p>
          <a:p>
            <a:pPr marL="904875" lvl="2" indent="-285750" algn="just">
              <a:lnSpc>
                <a:spcPts val="2450"/>
              </a:lnSpc>
              <a:spcBef>
                <a:spcPct val="0"/>
              </a:spcBef>
              <a:buFont typeface="Wingdings" panose="05000000000000000000" pitchFamily="2" charset="2"/>
              <a:buChar char="§"/>
              <a:defRPr/>
            </a:pPr>
            <a:r>
              <a:rPr lang="fr-FR" altLang="fr-FR" sz="1600" dirty="0">
                <a:solidFill>
                  <a:srgbClr val="000000"/>
                </a:solidFill>
                <a:latin typeface="+mn-lt"/>
                <a:ea typeface="ヒラギノ角ゴ Pro W3" pitchFamily="-84" charset="-128"/>
              </a:rPr>
              <a:t>Engage des actions de communication en direction des bénéficiaires</a:t>
            </a:r>
          </a:p>
          <a:p>
            <a:pPr marL="904875" lvl="2" indent="-285750" algn="just">
              <a:lnSpc>
                <a:spcPts val="2450"/>
              </a:lnSpc>
              <a:spcBef>
                <a:spcPct val="0"/>
              </a:spcBef>
              <a:buFont typeface="Wingdings" panose="05000000000000000000" pitchFamily="2" charset="2"/>
              <a:buChar char="§"/>
              <a:defRPr/>
            </a:pPr>
            <a:r>
              <a:rPr lang="fr-FR" altLang="fr-FR" sz="1600" dirty="0">
                <a:solidFill>
                  <a:srgbClr val="000000"/>
                </a:solidFill>
                <a:latin typeface="+mn-lt"/>
                <a:ea typeface="ヒラギノ角ゴ Pro W3" pitchFamily="-84" charset="-128"/>
              </a:rPr>
              <a:t>Appuie et conseille les porteurs de projets</a:t>
            </a:r>
          </a:p>
          <a:p>
            <a:pPr marL="904875" lvl="2" indent="-285750" algn="just">
              <a:lnSpc>
                <a:spcPts val="2450"/>
              </a:lnSpc>
              <a:spcBef>
                <a:spcPct val="0"/>
              </a:spcBef>
              <a:buFont typeface="Wingdings" panose="05000000000000000000" pitchFamily="2" charset="2"/>
              <a:buChar char="§"/>
              <a:defRPr/>
            </a:pPr>
            <a:r>
              <a:rPr lang="fr-FR" altLang="fr-FR" sz="1600" dirty="0">
                <a:solidFill>
                  <a:srgbClr val="000000"/>
                </a:solidFill>
                <a:latin typeface="+mn-lt"/>
                <a:ea typeface="ヒラギノ角ゴ Pro W3" pitchFamily="-84" charset="-128"/>
              </a:rPr>
              <a:t>Participe au réseau des animateurs et échange avec les animateurs italiens</a:t>
            </a:r>
          </a:p>
          <a:p>
            <a:pPr marL="447675" lvl="1" algn="just">
              <a:lnSpc>
                <a:spcPts val="2450"/>
              </a:lnSpc>
              <a:spcBef>
                <a:spcPct val="0"/>
              </a:spcBef>
              <a:buFont typeface="Wingdings" panose="05000000000000000000" pitchFamily="2" charset="2"/>
              <a:buChar char="v"/>
              <a:defRPr/>
            </a:pPr>
            <a:r>
              <a:rPr lang="fr-FR" altLang="fr-FR" sz="1600" b="1" dirty="0">
                <a:solidFill>
                  <a:srgbClr val="000000"/>
                </a:solidFill>
                <a:latin typeface="+mn-lt"/>
                <a:ea typeface="ヒラギノ角ゴ Pro W3" pitchFamily="-84" charset="-128"/>
              </a:rPr>
              <a:t>Le réseau des administrations partenaires: Régions &amp; Départements pour la France</a:t>
            </a:r>
          </a:p>
          <a:p>
            <a:pPr marL="904875" lvl="2" indent="-285750" algn="just">
              <a:lnSpc>
                <a:spcPts val="2450"/>
              </a:lnSpc>
              <a:spcBef>
                <a:spcPct val="0"/>
              </a:spcBef>
              <a:buFont typeface="Wingdings" panose="05000000000000000000" pitchFamily="2" charset="2"/>
              <a:buChar char="§"/>
              <a:defRPr/>
            </a:pPr>
            <a:r>
              <a:rPr lang="fr-FR" altLang="fr-FR" sz="1600" dirty="0">
                <a:solidFill>
                  <a:srgbClr val="000000"/>
                </a:solidFill>
                <a:ea typeface="ヒラギノ角ゴ Pro W3" pitchFamily="-84" charset="-128"/>
              </a:rPr>
              <a:t>Engage des actions de communication en direction des bénéficiaires</a:t>
            </a:r>
          </a:p>
          <a:p>
            <a:pPr marL="904875" lvl="2" indent="-285750" algn="just">
              <a:lnSpc>
                <a:spcPts val="2450"/>
              </a:lnSpc>
              <a:spcBef>
                <a:spcPct val="0"/>
              </a:spcBef>
              <a:buFont typeface="Wingdings" panose="05000000000000000000" pitchFamily="2" charset="2"/>
              <a:buChar char="§"/>
              <a:defRPr/>
            </a:pPr>
            <a:r>
              <a:rPr lang="fr-FR" altLang="fr-FR" sz="1600" dirty="0">
                <a:solidFill>
                  <a:srgbClr val="000000"/>
                </a:solidFill>
                <a:ea typeface="ヒラギノ角ゴ Pro W3" pitchFamily="-84" charset="-128"/>
              </a:rPr>
              <a:t>Appuie et conseille les porteurs de projets</a:t>
            </a:r>
          </a:p>
          <a:p>
            <a:pPr marL="904875" lvl="2" indent="-285750" algn="just">
              <a:lnSpc>
                <a:spcPts val="2450"/>
              </a:lnSpc>
              <a:spcBef>
                <a:spcPct val="0"/>
              </a:spcBef>
              <a:buFont typeface="Wingdings" panose="05000000000000000000" pitchFamily="2" charset="2"/>
              <a:buChar char="§"/>
              <a:defRPr/>
            </a:pPr>
            <a:r>
              <a:rPr lang="fr-FR" altLang="fr-FR" sz="1600" dirty="0">
                <a:solidFill>
                  <a:srgbClr val="000000"/>
                </a:solidFill>
                <a:ea typeface="ヒラギノ角ゴ Pro W3" pitchFamily="-84" charset="-128"/>
              </a:rPr>
              <a:t>Participe au réseau des animateurs et échange avec les animateurs italiens</a:t>
            </a:r>
          </a:p>
        </p:txBody>
      </p:sp>
      <p:sp>
        <p:nvSpPr>
          <p:cNvPr id="3" name="Title 1">
            <a:extLst>
              <a:ext uri="{FF2B5EF4-FFF2-40B4-BE49-F238E27FC236}">
                <a16:creationId xmlns:a16="http://schemas.microsoft.com/office/drawing/2014/main" id="{EE74E886-6E46-35D2-9EE0-C35CA8DF6398}"/>
              </a:ext>
            </a:extLst>
          </p:cNvPr>
          <p:cNvSpPr txBox="1">
            <a:spLocks/>
          </p:cNvSpPr>
          <p:nvPr/>
        </p:nvSpPr>
        <p:spPr>
          <a:xfrm>
            <a:off x="519192" y="315617"/>
            <a:ext cx="8676906" cy="60716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rgbClr val="13478B"/>
                </a:solidFill>
                <a:latin typeface="Georgia" panose="02040502050405020303" pitchFamily="18" charset="0"/>
              </a:rPr>
              <a:t>PROGRAMME ALCOTRA France-Italie</a:t>
            </a:r>
          </a:p>
          <a:p>
            <a:r>
              <a:rPr lang="fr-FR" sz="2000" b="1" dirty="0">
                <a:solidFill>
                  <a:srgbClr val="13478B"/>
                </a:solidFill>
                <a:latin typeface="Georgia" panose="02040502050405020303" pitchFamily="18" charset="0"/>
              </a:rPr>
              <a:t>Animation sur le territoire</a:t>
            </a:r>
            <a:endParaRPr lang="en-US" sz="2000" b="1" dirty="0">
              <a:solidFill>
                <a:srgbClr val="13478B"/>
              </a:solidFill>
              <a:latin typeface="Georgia" panose="02040502050405020303" pitchFamily="18" charset="0"/>
            </a:endParaRPr>
          </a:p>
        </p:txBody>
      </p:sp>
    </p:spTree>
    <p:extLst>
      <p:ext uri="{BB962C8B-B14F-4D97-AF65-F5344CB8AC3E}">
        <p14:creationId xmlns:p14="http://schemas.microsoft.com/office/powerpoint/2010/main" val="1348568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29572-6DBB-DD04-4309-37ABCF404431}"/>
            </a:ext>
          </a:extLst>
        </p:cNvPr>
        <p:cNvGrpSpPr/>
        <p:nvPr/>
      </p:nvGrpSpPr>
      <p:grpSpPr>
        <a:xfrm>
          <a:off x="0" y="0"/>
          <a:ext cx="0" cy="0"/>
          <a:chOff x="0" y="0"/>
          <a:chExt cx="0" cy="0"/>
        </a:xfrm>
      </p:grpSpPr>
      <p:sp>
        <p:nvSpPr>
          <p:cNvPr id="10242" name="TextBox 2">
            <a:extLst>
              <a:ext uri="{FF2B5EF4-FFF2-40B4-BE49-F238E27FC236}">
                <a16:creationId xmlns:a16="http://schemas.microsoft.com/office/drawing/2014/main" id="{1E846DE8-968F-436A-AA0C-E7F3315905DB}"/>
              </a:ext>
            </a:extLst>
          </p:cNvPr>
          <p:cNvSpPr txBox="1">
            <a:spLocks noChangeArrowheads="1"/>
          </p:cNvSpPr>
          <p:nvPr/>
        </p:nvSpPr>
        <p:spPr bwMode="auto">
          <a:xfrm>
            <a:off x="1679934" y="2512280"/>
            <a:ext cx="8343298"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Geneva" pitchFamily="-107"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Geneva" pitchFamily="-107" charset="-128"/>
                <a:cs typeface="Geneva" pitchFamily="-107"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Geneva" pitchFamily="-107" charset="-128"/>
                <a:cs typeface="Geneva" pitchFamily="-107"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9pPr>
          </a:lstStyle>
          <a:p>
            <a:pPr algn="ctr">
              <a:lnSpc>
                <a:spcPts val="4188"/>
              </a:lnSpc>
              <a:spcBef>
                <a:spcPct val="0"/>
              </a:spcBef>
              <a:buNone/>
            </a:pPr>
            <a:r>
              <a:rPr lang="en-US" altLang="fr-FR" sz="3600" b="1" dirty="0">
                <a:solidFill>
                  <a:srgbClr val="13478B"/>
                </a:solidFill>
                <a:latin typeface="Georgia" panose="02040502050405020303" pitchFamily="18" charset="0"/>
                <a:ea typeface="+mj-ea"/>
                <a:cs typeface="+mj-cs"/>
              </a:rPr>
              <a:t>ALCOTRA 2021-2027</a:t>
            </a:r>
          </a:p>
          <a:p>
            <a:pPr algn="ctr">
              <a:lnSpc>
                <a:spcPts val="4188"/>
              </a:lnSpc>
              <a:spcBef>
                <a:spcPct val="0"/>
              </a:spcBef>
              <a:buNone/>
            </a:pPr>
            <a:r>
              <a:rPr lang="en-US" altLang="fr-FR" sz="3600" b="1" dirty="0">
                <a:solidFill>
                  <a:srgbClr val="13478B"/>
                </a:solidFill>
                <a:latin typeface="Georgia" panose="02040502050405020303" pitchFamily="18" charset="0"/>
                <a:ea typeface="+mj-ea"/>
                <a:cs typeface="+mj-cs"/>
              </a:rPr>
              <a:t>Architecture du </a:t>
            </a:r>
            <a:r>
              <a:rPr lang="en-US" altLang="fr-FR" sz="3600" b="1" dirty="0" err="1">
                <a:solidFill>
                  <a:srgbClr val="13478B"/>
                </a:solidFill>
                <a:latin typeface="Georgia" panose="02040502050405020303" pitchFamily="18" charset="0"/>
                <a:ea typeface="+mj-ea"/>
                <a:cs typeface="+mj-cs"/>
              </a:rPr>
              <a:t>Programme</a:t>
            </a:r>
            <a:r>
              <a:rPr lang="en-US" altLang="fr-FR" sz="3600" b="1" dirty="0">
                <a:solidFill>
                  <a:srgbClr val="13478B"/>
                </a:solidFill>
                <a:latin typeface="Georgia" panose="02040502050405020303" pitchFamily="18" charset="0"/>
                <a:ea typeface="+mj-ea"/>
                <a:cs typeface="+mj-cs"/>
              </a:rPr>
              <a:t> et engagement de la </a:t>
            </a:r>
            <a:r>
              <a:rPr lang="en-US" altLang="fr-FR" sz="3600" b="1" dirty="0" err="1">
                <a:solidFill>
                  <a:srgbClr val="13478B"/>
                </a:solidFill>
                <a:latin typeface="Georgia" panose="02040502050405020303" pitchFamily="18" charset="0"/>
                <a:ea typeface="+mj-ea"/>
                <a:cs typeface="+mj-cs"/>
              </a:rPr>
              <a:t>programmation</a:t>
            </a:r>
            <a:endParaRPr lang="en-US" altLang="fr-FR" sz="3600" b="1" dirty="0">
              <a:solidFill>
                <a:srgbClr val="13478B"/>
              </a:solidFill>
              <a:latin typeface="Georgia" panose="02040502050405020303" pitchFamily="18" charset="0"/>
              <a:ea typeface="+mj-ea"/>
              <a:cs typeface="+mj-cs"/>
            </a:endParaRPr>
          </a:p>
        </p:txBody>
      </p:sp>
      <p:pic>
        <p:nvPicPr>
          <p:cNvPr id="2" name="Image 1">
            <a:extLst>
              <a:ext uri="{FF2B5EF4-FFF2-40B4-BE49-F238E27FC236}">
                <a16:creationId xmlns:a16="http://schemas.microsoft.com/office/drawing/2014/main" id="{59C6050D-4205-66FA-5BC8-DC89EAC516B2}"/>
              </a:ext>
            </a:extLst>
          </p:cNvPr>
          <p:cNvPicPr>
            <a:picLocks noChangeAspect="1"/>
          </p:cNvPicPr>
          <p:nvPr/>
        </p:nvPicPr>
        <p:blipFill>
          <a:blip r:embed="rId2"/>
          <a:srcRect/>
          <a:stretch/>
        </p:blipFill>
        <p:spPr>
          <a:xfrm>
            <a:off x="519192" y="5379739"/>
            <a:ext cx="5215181" cy="1566841"/>
          </a:xfrm>
          <a:prstGeom prst="rect">
            <a:avLst/>
          </a:prstGeom>
        </p:spPr>
      </p:pic>
      <p:pic>
        <p:nvPicPr>
          <p:cNvPr id="3" name="Image 2">
            <a:extLst>
              <a:ext uri="{FF2B5EF4-FFF2-40B4-BE49-F238E27FC236}">
                <a16:creationId xmlns:a16="http://schemas.microsoft.com/office/drawing/2014/main" id="{C23866B9-A1E2-816E-7CAB-FFB4C410EA87}"/>
              </a:ext>
            </a:extLst>
          </p:cNvPr>
          <p:cNvPicPr>
            <a:picLocks noChangeAspect="1"/>
          </p:cNvPicPr>
          <p:nvPr/>
        </p:nvPicPr>
        <p:blipFill>
          <a:blip r:embed="rId3"/>
          <a:srcRect/>
          <a:stretch/>
        </p:blipFill>
        <p:spPr>
          <a:xfrm>
            <a:off x="9186192" y="6437463"/>
            <a:ext cx="2258784" cy="260628"/>
          </a:xfrm>
          <a:prstGeom prst="rect">
            <a:avLst/>
          </a:prstGeom>
        </p:spPr>
      </p:pic>
      <p:pic>
        <p:nvPicPr>
          <p:cNvPr id="4" name="Image 3">
            <a:extLst>
              <a:ext uri="{FF2B5EF4-FFF2-40B4-BE49-F238E27FC236}">
                <a16:creationId xmlns:a16="http://schemas.microsoft.com/office/drawing/2014/main" id="{688B531F-1570-6F0D-6ED5-5A34E63BC10F}"/>
              </a:ext>
            </a:extLst>
          </p:cNvPr>
          <p:cNvPicPr>
            <a:picLocks noChangeAspect="1"/>
          </p:cNvPicPr>
          <p:nvPr/>
        </p:nvPicPr>
        <p:blipFill>
          <a:blip r:embed="rId4"/>
          <a:srcRect/>
          <a:stretch/>
        </p:blipFill>
        <p:spPr>
          <a:xfrm>
            <a:off x="9139696" y="5658700"/>
            <a:ext cx="2258789" cy="516294"/>
          </a:xfrm>
          <a:prstGeom prst="rect">
            <a:avLst/>
          </a:prstGeom>
        </p:spPr>
      </p:pic>
    </p:spTree>
    <p:extLst>
      <p:ext uri="{BB962C8B-B14F-4D97-AF65-F5344CB8AC3E}">
        <p14:creationId xmlns:p14="http://schemas.microsoft.com/office/powerpoint/2010/main" val="212890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AE4181C-9A7B-CD45-AB29-A86C32B4E6E2}"/>
              </a:ext>
            </a:extLst>
          </p:cNvPr>
          <p:cNvSpPr txBox="1">
            <a:spLocks/>
          </p:cNvSpPr>
          <p:nvPr/>
        </p:nvSpPr>
        <p:spPr>
          <a:xfrm>
            <a:off x="548870" y="410369"/>
            <a:ext cx="8676906" cy="7310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rgbClr val="13478B"/>
                </a:solidFill>
                <a:latin typeface="Georgia" panose="02040502050405020303" pitchFamily="18" charset="0"/>
              </a:rPr>
              <a:t>CARACTÉRISTIQUES DES PROJETS</a:t>
            </a:r>
            <a:endParaRPr lang="en-US" sz="2000" b="1" dirty="0">
              <a:solidFill>
                <a:srgbClr val="13478B"/>
              </a:solidFill>
              <a:latin typeface="Georgia" panose="02040502050405020303" pitchFamily="18" charset="0"/>
            </a:endParaRPr>
          </a:p>
        </p:txBody>
      </p:sp>
      <p:cxnSp>
        <p:nvCxnSpPr>
          <p:cNvPr id="6" name="Connecteur droit 5">
            <a:extLst>
              <a:ext uri="{FF2B5EF4-FFF2-40B4-BE49-F238E27FC236}">
                <a16:creationId xmlns:a16="http://schemas.microsoft.com/office/drawing/2014/main" id="{F2A525D1-30A7-E24F-83BD-F0DAE93E6606}"/>
              </a:ext>
            </a:extLst>
          </p:cNvPr>
          <p:cNvCxnSpPr>
            <a:cxnSpLocks/>
          </p:cNvCxnSpPr>
          <p:nvPr/>
        </p:nvCxnSpPr>
        <p:spPr>
          <a:xfrm>
            <a:off x="643163" y="1181382"/>
            <a:ext cx="282123" cy="0"/>
          </a:xfrm>
          <a:prstGeom prst="line">
            <a:avLst/>
          </a:prstGeom>
          <a:ln w="57150">
            <a:solidFill>
              <a:srgbClr val="FFED00"/>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E134C266-5C5E-CD1D-5EDB-2C84BCB647AC}"/>
              </a:ext>
            </a:extLst>
          </p:cNvPr>
          <p:cNvPicPr>
            <a:picLocks noChangeAspect="1"/>
          </p:cNvPicPr>
          <p:nvPr/>
        </p:nvPicPr>
        <p:blipFill>
          <a:blip r:embed="rId2"/>
          <a:srcRect/>
          <a:stretch/>
        </p:blipFill>
        <p:spPr>
          <a:xfrm>
            <a:off x="519192" y="5379739"/>
            <a:ext cx="5215181" cy="1566841"/>
          </a:xfrm>
          <a:prstGeom prst="rect">
            <a:avLst/>
          </a:prstGeom>
        </p:spPr>
      </p:pic>
      <p:pic>
        <p:nvPicPr>
          <p:cNvPr id="9" name="Image 8">
            <a:extLst>
              <a:ext uri="{FF2B5EF4-FFF2-40B4-BE49-F238E27FC236}">
                <a16:creationId xmlns:a16="http://schemas.microsoft.com/office/drawing/2014/main" id="{550D10C4-47C0-D518-6F74-91CBB655983A}"/>
              </a:ext>
            </a:extLst>
          </p:cNvPr>
          <p:cNvPicPr>
            <a:picLocks noChangeAspect="1"/>
          </p:cNvPicPr>
          <p:nvPr/>
        </p:nvPicPr>
        <p:blipFill>
          <a:blip r:embed="rId3"/>
          <a:srcRect/>
          <a:stretch/>
        </p:blipFill>
        <p:spPr>
          <a:xfrm>
            <a:off x="9186192" y="6437463"/>
            <a:ext cx="2258784" cy="260628"/>
          </a:xfrm>
          <a:prstGeom prst="rect">
            <a:avLst/>
          </a:prstGeom>
        </p:spPr>
      </p:pic>
      <p:sp>
        <p:nvSpPr>
          <p:cNvPr id="13" name="Text Box 6">
            <a:extLst>
              <a:ext uri="{FF2B5EF4-FFF2-40B4-BE49-F238E27FC236}">
                <a16:creationId xmlns:a16="http://schemas.microsoft.com/office/drawing/2014/main" id="{7E16A277-0610-4AC1-833C-BEE5E3EE2FF5}"/>
              </a:ext>
            </a:extLst>
          </p:cNvPr>
          <p:cNvSpPr txBox="1">
            <a:spLocks/>
          </p:cNvSpPr>
          <p:nvPr/>
        </p:nvSpPr>
        <p:spPr bwMode="auto">
          <a:xfrm>
            <a:off x="643163" y="1367876"/>
            <a:ext cx="8352928" cy="4031873"/>
          </a:xfrm>
          <a:prstGeom prst="rect">
            <a:avLst/>
          </a:prstGeom>
          <a:noFill/>
          <a:ln>
            <a:noFill/>
          </a:ln>
          <a:effectLst/>
        </p:spPr>
        <p:txBody>
          <a:bodyPr wrap="square" lIns="45720" tIns="45720" rIns="45720" bIns="45720" anchor="t">
            <a:spAutoFit/>
          </a:bodyPr>
          <a:lstStyle/>
          <a:p>
            <a:pPr marL="285750" indent="-285750">
              <a:buClr>
                <a:srgbClr val="0390CE"/>
              </a:buClr>
              <a:buFont typeface="Arial" panose="020B0604020202020204" pitchFamily="34" charset="0"/>
              <a:buChar char="•"/>
              <a:defRPr/>
            </a:pPr>
            <a:r>
              <a:rPr lang="fr-FR" altLang="fr-FR" sz="1600" dirty="0">
                <a:ea typeface="Times New Roman" charset="0"/>
                <a:cs typeface="Arial"/>
              </a:rPr>
              <a:t>Au moins </a:t>
            </a:r>
            <a:r>
              <a:rPr lang="fr-FR" altLang="fr-FR" sz="1600" b="1" dirty="0">
                <a:ea typeface="Times New Roman" charset="0"/>
                <a:cs typeface="Arial"/>
              </a:rPr>
              <a:t>un partenaire français </a:t>
            </a:r>
            <a:r>
              <a:rPr lang="fr-FR" altLang="fr-FR" sz="1600" dirty="0">
                <a:ea typeface="Times New Roman" charset="0"/>
                <a:cs typeface="Arial"/>
              </a:rPr>
              <a:t>et </a:t>
            </a:r>
            <a:r>
              <a:rPr lang="fr-FR" altLang="fr-FR" sz="1600" b="1" dirty="0">
                <a:ea typeface="Times New Roman" charset="0"/>
                <a:cs typeface="Arial"/>
              </a:rPr>
              <a:t>un partenaire italien</a:t>
            </a:r>
          </a:p>
          <a:p>
            <a:pPr marL="285750" indent="-285750">
              <a:buClr>
                <a:srgbClr val="0390CE"/>
              </a:buClr>
              <a:buFont typeface="Arial" panose="020B0604020202020204" pitchFamily="34" charset="0"/>
              <a:buChar char="•"/>
              <a:defRPr/>
            </a:pPr>
            <a:r>
              <a:rPr lang="fr-FR" altLang="fr-FR" sz="1600" dirty="0">
                <a:ea typeface="Times New Roman" charset="0"/>
                <a:cs typeface="Arial"/>
              </a:rPr>
              <a:t>Tous les documents doivent être rédigés </a:t>
            </a:r>
            <a:r>
              <a:rPr lang="fr-FR" altLang="fr-FR" sz="1600" b="1" dirty="0">
                <a:ea typeface="Times New Roman" charset="0"/>
                <a:cs typeface="Arial"/>
              </a:rPr>
              <a:t>dans les deux langues</a:t>
            </a:r>
          </a:p>
          <a:p>
            <a:pPr marL="285750" indent="-285750">
              <a:buClr>
                <a:srgbClr val="0390CE"/>
              </a:buClr>
              <a:buFont typeface="Arial" panose="020B0604020202020204" pitchFamily="34" charset="0"/>
              <a:buChar char="•"/>
              <a:defRPr/>
            </a:pPr>
            <a:r>
              <a:rPr lang="fr-FR" altLang="fr-FR" sz="1600" dirty="0">
                <a:ea typeface="Times New Roman" charset="0"/>
                <a:cs typeface="Arial"/>
              </a:rPr>
              <a:t>Participation possible d’un </a:t>
            </a:r>
            <a:r>
              <a:rPr lang="fr-FR" altLang="fr-FR" sz="1600" b="1" dirty="0">
                <a:ea typeface="Times New Roman" charset="0"/>
                <a:cs typeface="Arial"/>
              </a:rPr>
              <a:t>partenaire hors-zone </a:t>
            </a:r>
            <a:r>
              <a:rPr lang="fr-FR" altLang="fr-FR" sz="1600" dirty="0">
                <a:ea typeface="Times New Roman" charset="0"/>
                <a:cs typeface="Arial"/>
              </a:rPr>
              <a:t>si les actions menées bénéficient à la zone de coopération</a:t>
            </a:r>
          </a:p>
          <a:p>
            <a:pPr marL="285750" indent="-285750">
              <a:buClr>
                <a:srgbClr val="0390CE"/>
              </a:buClr>
              <a:buFont typeface="Arial" panose="020B0604020202020204" pitchFamily="34" charset="0"/>
              <a:buChar char="•"/>
              <a:defRPr/>
            </a:pPr>
            <a:endParaRPr lang="fr-FR" altLang="fr-FR" sz="1600" dirty="0">
              <a:ea typeface="Times New Roman" charset="0"/>
              <a:cs typeface="Arial"/>
            </a:endParaRPr>
          </a:p>
          <a:p>
            <a:pPr marL="285750" indent="-285750">
              <a:buClr>
                <a:srgbClr val="0390CE"/>
              </a:buClr>
              <a:buFont typeface="Arial" panose="020B0604020202020204" pitchFamily="34" charset="0"/>
              <a:buChar char="•"/>
              <a:defRPr/>
            </a:pPr>
            <a:r>
              <a:rPr lang="fr-FR" altLang="fr-FR" sz="1600" b="1" dirty="0">
                <a:ea typeface="Times New Roman" charset="0"/>
                <a:cs typeface="Arial"/>
              </a:rPr>
              <a:t>Durée moyenne des projets </a:t>
            </a:r>
            <a:r>
              <a:rPr lang="fr-FR" altLang="fr-FR" sz="1600" dirty="0">
                <a:ea typeface="Times New Roman" charset="0"/>
                <a:cs typeface="Arial"/>
              </a:rPr>
              <a:t>: 2 ou 3 ans</a:t>
            </a:r>
          </a:p>
          <a:p>
            <a:pPr marL="285750" indent="-285750">
              <a:buClr>
                <a:srgbClr val="0390CE"/>
              </a:buClr>
              <a:buFont typeface="Arial" panose="020B0604020202020204" pitchFamily="34" charset="0"/>
              <a:buChar char="•"/>
              <a:defRPr/>
            </a:pPr>
            <a:r>
              <a:rPr lang="fr-FR" altLang="fr-FR" sz="1600" b="1" dirty="0">
                <a:ea typeface="Times New Roman" charset="0"/>
                <a:cs typeface="Arial"/>
              </a:rPr>
              <a:t>Budget moyen des projets simples </a:t>
            </a:r>
            <a:r>
              <a:rPr lang="fr-FR" altLang="fr-FR" sz="1600" dirty="0">
                <a:ea typeface="Times New Roman" charset="0"/>
                <a:cs typeface="Arial"/>
              </a:rPr>
              <a:t>: entre 1 et 2 M€</a:t>
            </a:r>
          </a:p>
          <a:p>
            <a:pPr marL="285750" indent="-285750">
              <a:buClr>
                <a:srgbClr val="0390CE"/>
              </a:buClr>
              <a:buFont typeface="Arial" panose="020B0604020202020204" pitchFamily="34" charset="0"/>
              <a:buChar char="•"/>
              <a:defRPr/>
            </a:pPr>
            <a:r>
              <a:rPr lang="fr-FR" altLang="fr-FR" sz="1600" b="1" dirty="0">
                <a:ea typeface="Times New Roman" charset="0"/>
                <a:cs typeface="Arial"/>
              </a:rPr>
              <a:t>Taux de financement FEDER </a:t>
            </a:r>
            <a:r>
              <a:rPr lang="fr-FR" altLang="fr-FR" sz="1600" dirty="0">
                <a:ea typeface="Times New Roman" charset="0"/>
                <a:cs typeface="Arial"/>
              </a:rPr>
              <a:t>: 80% </a:t>
            </a:r>
          </a:p>
          <a:p>
            <a:pPr>
              <a:defRPr/>
            </a:pPr>
            <a:endParaRPr lang="fr-FR" altLang="fr-FR" sz="1600" dirty="0">
              <a:ea typeface="Times New Roman" charset="0"/>
              <a:cs typeface="Arial"/>
            </a:endParaRPr>
          </a:p>
          <a:p>
            <a:pPr>
              <a:defRPr/>
            </a:pPr>
            <a:r>
              <a:rPr lang="fr-FR" altLang="fr-FR" sz="1600" b="1" dirty="0">
                <a:solidFill>
                  <a:srgbClr val="13478B"/>
                </a:solidFill>
                <a:ea typeface="+mj-ea"/>
                <a:cs typeface="+mj-cs"/>
              </a:rPr>
              <a:t>Quelques nouveautés 2021-2027 :</a:t>
            </a:r>
          </a:p>
          <a:p>
            <a:pPr>
              <a:defRPr/>
            </a:pPr>
            <a:endParaRPr lang="fr-FR" altLang="fr-FR" sz="1600" b="1" dirty="0">
              <a:ea typeface="Times New Roman" charset="0"/>
              <a:cs typeface="Arial"/>
            </a:endParaRPr>
          </a:p>
          <a:p>
            <a:pPr marL="285750" indent="-285750">
              <a:buClr>
                <a:srgbClr val="0390CE"/>
              </a:buClr>
              <a:buFont typeface="Arial" panose="020B0604020202020204" pitchFamily="34" charset="0"/>
              <a:buChar char="•"/>
              <a:defRPr/>
            </a:pPr>
            <a:r>
              <a:rPr lang="fr-FR" altLang="fr-FR" sz="1600" dirty="0">
                <a:cs typeface="Arial"/>
              </a:rPr>
              <a:t>Approche territoriale intégrée</a:t>
            </a:r>
          </a:p>
          <a:p>
            <a:pPr marL="285750" indent="-285750">
              <a:buClr>
                <a:srgbClr val="0390CE"/>
              </a:buClr>
              <a:buFont typeface="Arial" panose="020B0604020202020204" pitchFamily="34" charset="0"/>
              <a:buChar char="•"/>
              <a:defRPr/>
            </a:pPr>
            <a:r>
              <a:rPr lang="fr-FR" altLang="fr-FR" sz="1600" dirty="0">
                <a:ea typeface="Times New Roman" charset="0"/>
                <a:cs typeface="Arial"/>
              </a:rPr>
              <a:t>Microprojets</a:t>
            </a:r>
          </a:p>
          <a:p>
            <a:pPr marL="285750" indent="-285750">
              <a:buClr>
                <a:srgbClr val="0390CE"/>
              </a:buClr>
              <a:buFont typeface="Arial" panose="020B0604020202020204" pitchFamily="34" charset="0"/>
              <a:buChar char="•"/>
              <a:defRPr/>
            </a:pPr>
            <a:r>
              <a:rPr lang="fr-FR" altLang="fr-FR" sz="1600" dirty="0">
                <a:ea typeface="Times New Roman" charset="0"/>
                <a:cs typeface="Arial"/>
              </a:rPr>
              <a:t>Simplification</a:t>
            </a:r>
          </a:p>
          <a:p>
            <a:pPr marL="285750" indent="-285750">
              <a:buClr>
                <a:srgbClr val="0390CE"/>
              </a:buClr>
              <a:buFont typeface="Arial" panose="020B0604020202020204" pitchFamily="34" charset="0"/>
              <a:buChar char="•"/>
              <a:defRPr/>
            </a:pPr>
            <a:r>
              <a:rPr lang="fr-FR" altLang="fr-FR" sz="1600" dirty="0">
                <a:ea typeface="Times New Roman" charset="0"/>
                <a:cs typeface="Arial"/>
              </a:rPr>
              <a:t>Conseil des Jeunes</a:t>
            </a:r>
          </a:p>
          <a:p>
            <a:pPr marL="285750" indent="-285750">
              <a:buClr>
                <a:srgbClr val="0390CE"/>
              </a:buClr>
              <a:buFont typeface="Arial" panose="020B0604020202020204" pitchFamily="34" charset="0"/>
              <a:buChar char="•"/>
              <a:defRPr/>
            </a:pPr>
            <a:endParaRPr lang="fr-FR" altLang="fr-FR" sz="1600" b="1" dirty="0">
              <a:ea typeface="Times New Roman" charset="0"/>
              <a:cs typeface="Arial"/>
            </a:endParaRPr>
          </a:p>
        </p:txBody>
      </p:sp>
      <p:pic>
        <p:nvPicPr>
          <p:cNvPr id="2" name="Image 1">
            <a:extLst>
              <a:ext uri="{FF2B5EF4-FFF2-40B4-BE49-F238E27FC236}">
                <a16:creationId xmlns:a16="http://schemas.microsoft.com/office/drawing/2014/main" id="{B5EED52A-23A4-52AA-7555-2734C782C08D}"/>
              </a:ext>
            </a:extLst>
          </p:cNvPr>
          <p:cNvPicPr>
            <a:picLocks noChangeAspect="1"/>
          </p:cNvPicPr>
          <p:nvPr/>
        </p:nvPicPr>
        <p:blipFill>
          <a:blip r:embed="rId4"/>
          <a:srcRect/>
          <a:stretch/>
        </p:blipFill>
        <p:spPr>
          <a:xfrm>
            <a:off x="9139696" y="5658700"/>
            <a:ext cx="2258789" cy="516294"/>
          </a:xfrm>
          <a:prstGeom prst="rect">
            <a:avLst/>
          </a:prstGeom>
        </p:spPr>
      </p:pic>
    </p:spTree>
    <p:extLst>
      <p:ext uri="{BB962C8B-B14F-4D97-AF65-F5344CB8AC3E}">
        <p14:creationId xmlns:p14="http://schemas.microsoft.com/office/powerpoint/2010/main" val="3867670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711FB-CA56-EB09-8E39-2133955DB68D}"/>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D4003ECC-306D-A995-2FCD-DD8F82BA0B65}"/>
              </a:ext>
            </a:extLst>
          </p:cNvPr>
          <p:cNvPicPr>
            <a:picLocks noChangeAspect="1"/>
          </p:cNvPicPr>
          <p:nvPr/>
        </p:nvPicPr>
        <p:blipFill>
          <a:blip r:embed="rId2"/>
          <a:srcRect/>
          <a:stretch/>
        </p:blipFill>
        <p:spPr>
          <a:xfrm>
            <a:off x="519192" y="5379739"/>
            <a:ext cx="5215181" cy="1566841"/>
          </a:xfrm>
          <a:prstGeom prst="rect">
            <a:avLst/>
          </a:prstGeom>
        </p:spPr>
      </p:pic>
      <p:pic>
        <p:nvPicPr>
          <p:cNvPr id="3" name="Image 2">
            <a:extLst>
              <a:ext uri="{FF2B5EF4-FFF2-40B4-BE49-F238E27FC236}">
                <a16:creationId xmlns:a16="http://schemas.microsoft.com/office/drawing/2014/main" id="{30F3DCE0-D9FD-653B-D83F-76C0A14E9F2C}"/>
              </a:ext>
            </a:extLst>
          </p:cNvPr>
          <p:cNvPicPr>
            <a:picLocks noChangeAspect="1"/>
          </p:cNvPicPr>
          <p:nvPr/>
        </p:nvPicPr>
        <p:blipFill>
          <a:blip r:embed="rId3"/>
          <a:srcRect/>
          <a:stretch/>
        </p:blipFill>
        <p:spPr>
          <a:xfrm>
            <a:off x="9186192" y="6437463"/>
            <a:ext cx="2258784" cy="260628"/>
          </a:xfrm>
          <a:prstGeom prst="rect">
            <a:avLst/>
          </a:prstGeom>
        </p:spPr>
      </p:pic>
      <p:pic>
        <p:nvPicPr>
          <p:cNvPr id="4" name="Image 3">
            <a:extLst>
              <a:ext uri="{FF2B5EF4-FFF2-40B4-BE49-F238E27FC236}">
                <a16:creationId xmlns:a16="http://schemas.microsoft.com/office/drawing/2014/main" id="{628387BB-3929-CA33-5A77-E11D4D11E61E}"/>
              </a:ext>
            </a:extLst>
          </p:cNvPr>
          <p:cNvPicPr>
            <a:picLocks noChangeAspect="1"/>
          </p:cNvPicPr>
          <p:nvPr/>
        </p:nvPicPr>
        <p:blipFill>
          <a:blip r:embed="rId4"/>
          <a:srcRect/>
          <a:stretch/>
        </p:blipFill>
        <p:spPr>
          <a:xfrm>
            <a:off x="9139696" y="5658700"/>
            <a:ext cx="2258789" cy="516294"/>
          </a:xfrm>
          <a:prstGeom prst="rect">
            <a:avLst/>
          </a:prstGeom>
        </p:spPr>
      </p:pic>
      <p:graphicFrame>
        <p:nvGraphicFramePr>
          <p:cNvPr id="5" name="Tableau 4">
            <a:extLst>
              <a:ext uri="{FF2B5EF4-FFF2-40B4-BE49-F238E27FC236}">
                <a16:creationId xmlns:a16="http://schemas.microsoft.com/office/drawing/2014/main" id="{5DC12D04-9407-84F7-6FBC-E7F58C7DCA45}"/>
              </a:ext>
            </a:extLst>
          </p:cNvPr>
          <p:cNvGraphicFramePr>
            <a:graphicFrameLocks noGrp="1"/>
          </p:cNvGraphicFramePr>
          <p:nvPr>
            <p:extLst>
              <p:ext uri="{D42A27DB-BD31-4B8C-83A1-F6EECF244321}">
                <p14:modId xmlns:p14="http://schemas.microsoft.com/office/powerpoint/2010/main" val="3771950975"/>
              </p:ext>
            </p:extLst>
          </p:nvPr>
        </p:nvGraphicFramePr>
        <p:xfrm>
          <a:off x="1553604" y="796206"/>
          <a:ext cx="9598488" cy="4324005"/>
        </p:xfrm>
        <a:graphic>
          <a:graphicData uri="http://schemas.openxmlformats.org/drawingml/2006/table">
            <a:tbl>
              <a:tblPr/>
              <a:tblGrid>
                <a:gridCol w="1599748">
                  <a:extLst>
                    <a:ext uri="{9D8B030D-6E8A-4147-A177-3AD203B41FA5}">
                      <a16:colId xmlns:a16="http://schemas.microsoft.com/office/drawing/2014/main" val="921707731"/>
                    </a:ext>
                  </a:extLst>
                </a:gridCol>
                <a:gridCol w="1599748">
                  <a:extLst>
                    <a:ext uri="{9D8B030D-6E8A-4147-A177-3AD203B41FA5}">
                      <a16:colId xmlns:a16="http://schemas.microsoft.com/office/drawing/2014/main" val="3108689192"/>
                    </a:ext>
                  </a:extLst>
                </a:gridCol>
                <a:gridCol w="1599748">
                  <a:extLst>
                    <a:ext uri="{9D8B030D-6E8A-4147-A177-3AD203B41FA5}">
                      <a16:colId xmlns:a16="http://schemas.microsoft.com/office/drawing/2014/main" val="2714993420"/>
                    </a:ext>
                  </a:extLst>
                </a:gridCol>
                <a:gridCol w="1599748">
                  <a:extLst>
                    <a:ext uri="{9D8B030D-6E8A-4147-A177-3AD203B41FA5}">
                      <a16:colId xmlns:a16="http://schemas.microsoft.com/office/drawing/2014/main" val="2696700492"/>
                    </a:ext>
                  </a:extLst>
                </a:gridCol>
                <a:gridCol w="1599748">
                  <a:extLst>
                    <a:ext uri="{9D8B030D-6E8A-4147-A177-3AD203B41FA5}">
                      <a16:colId xmlns:a16="http://schemas.microsoft.com/office/drawing/2014/main" val="1749593543"/>
                    </a:ext>
                  </a:extLst>
                </a:gridCol>
                <a:gridCol w="1599748">
                  <a:extLst>
                    <a:ext uri="{9D8B030D-6E8A-4147-A177-3AD203B41FA5}">
                      <a16:colId xmlns:a16="http://schemas.microsoft.com/office/drawing/2014/main" val="2042308032"/>
                    </a:ext>
                  </a:extLst>
                </a:gridCol>
              </a:tblGrid>
              <a:tr h="676190">
                <a:tc>
                  <a:txBody>
                    <a:bodyPr/>
                    <a:lstStyle/>
                    <a:p>
                      <a:pPr algn="ctr" fontAlgn="ctr">
                        <a:buNone/>
                      </a:pPr>
                      <a:br>
                        <a:rPr lang="fr-FR" sz="1200" b="1" dirty="0">
                          <a:effectLst/>
                          <a:latin typeface="Lora" pitchFamily="2" charset="0"/>
                        </a:rPr>
                      </a:br>
                      <a:r>
                        <a:rPr lang="fr-FR" sz="1200" b="1" dirty="0">
                          <a:effectLst/>
                          <a:latin typeface="Lora" pitchFamily="2" charset="0"/>
                        </a:rPr>
                        <a:t>Type de projets</a:t>
                      </a:r>
                    </a:p>
                  </a:txBody>
                  <a:tcPr marL="43513" marR="43513" marT="21757" marB="21757"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algn="ctr" fontAlgn="ctr">
                        <a:buNone/>
                      </a:pPr>
                      <a:r>
                        <a:rPr lang="fr-FR" sz="1200" b="1" dirty="0">
                          <a:effectLst/>
                          <a:latin typeface="Lora" pitchFamily="2" charset="0"/>
                        </a:rPr>
                        <a:t>Caractéristiques générales</a:t>
                      </a:r>
                    </a:p>
                  </a:txBody>
                  <a:tcPr marL="43513" marR="43513" marT="21757" marB="21757"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algn="ctr" fontAlgn="ctr">
                        <a:buNone/>
                      </a:pPr>
                      <a:r>
                        <a:rPr lang="fr-FR" sz="1200" b="1" dirty="0">
                          <a:effectLst/>
                          <a:latin typeface="Lora" pitchFamily="2" charset="0"/>
                        </a:rPr>
                        <a:t>Objectif</a:t>
                      </a:r>
                    </a:p>
                  </a:txBody>
                  <a:tcPr marL="43513" marR="43513" marT="21757" marB="21757"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algn="ctr"/>
                      <a:r>
                        <a:rPr lang="fr-FR" sz="1200" b="1" kern="1200" dirty="0">
                          <a:solidFill>
                            <a:schemeClr val="tx1"/>
                          </a:solidFill>
                          <a:effectLst/>
                          <a:latin typeface="Lora" pitchFamily="2" charset="0"/>
                          <a:ea typeface="+mn-ea"/>
                          <a:cs typeface="+mn-cs"/>
                        </a:rPr>
                        <a:t>Nombre moyen de partenaires</a:t>
                      </a:r>
                    </a:p>
                  </a:txBody>
                  <a:tcPr marL="43513" marR="43513" marT="21757" marB="21757">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B w="1905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algn="ctr"/>
                      <a:r>
                        <a:rPr lang="fr-FR" sz="1200" b="1" kern="1200">
                          <a:solidFill>
                            <a:schemeClr val="tx1"/>
                          </a:solidFill>
                          <a:effectLst/>
                          <a:latin typeface="Lora" pitchFamily="2" charset="0"/>
                          <a:ea typeface="+mn-ea"/>
                          <a:cs typeface="+mn-cs"/>
                        </a:rPr>
                        <a:t>Budget </a:t>
                      </a:r>
                      <a:r>
                        <a:rPr lang="fr-FR" sz="1200" b="1" kern="1200" dirty="0">
                          <a:solidFill>
                            <a:schemeClr val="tx1"/>
                          </a:solidFill>
                          <a:effectLst/>
                          <a:latin typeface="Lora" pitchFamily="2" charset="0"/>
                          <a:ea typeface="+mn-ea"/>
                          <a:cs typeface="+mn-cs"/>
                        </a:rPr>
                        <a:t>total moyen et financement FEDER</a:t>
                      </a:r>
                    </a:p>
                  </a:txBody>
                  <a:tcPr marL="43513" marR="43513" marT="21757" marB="21757">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B w="1905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algn="ctr"/>
                      <a:r>
                        <a:rPr lang="fr-FR" sz="1200" b="1" kern="1200" dirty="0">
                          <a:solidFill>
                            <a:schemeClr val="tx1"/>
                          </a:solidFill>
                          <a:effectLst/>
                          <a:latin typeface="Lora" pitchFamily="2" charset="0"/>
                          <a:ea typeface="+mn-ea"/>
                          <a:cs typeface="+mn-cs"/>
                        </a:rPr>
                        <a:t>Durée </a:t>
                      </a:r>
                    </a:p>
                  </a:txBody>
                  <a:tcPr marL="43513" marR="43513" marT="21757" marB="21757">
                    <a:lnL w="19050" cap="flat" cmpd="sng" algn="ctr">
                      <a:solidFill>
                        <a:srgbClr val="FFFFFF"/>
                      </a:solidFill>
                      <a:prstDash val="solid"/>
                      <a:round/>
                      <a:headEnd type="none" w="med" len="med"/>
                      <a:tailEnd type="none" w="med" len="med"/>
                    </a:lnL>
                    <a:lnB w="19050" cap="flat" cmpd="sng" algn="ctr">
                      <a:solidFill>
                        <a:srgbClr val="FFFFFF"/>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118093491"/>
                  </a:ext>
                </a:extLst>
              </a:tr>
              <a:tr h="1494226">
                <a:tc>
                  <a:txBody>
                    <a:bodyPr/>
                    <a:lstStyle/>
                    <a:p>
                      <a:pPr algn="ctr" fontAlgn="ctr">
                        <a:buNone/>
                      </a:pPr>
                      <a:r>
                        <a:rPr lang="fr-FR" sz="900" b="1">
                          <a:effectLst/>
                          <a:latin typeface="Lora" pitchFamily="2" charset="0"/>
                        </a:rPr>
                        <a:t>Projet simple</a:t>
                      </a:r>
                    </a:p>
                  </a:txBody>
                  <a:tcPr marL="43513" marR="43513" marT="21757" marB="21757"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8F8F8"/>
                    </a:solidFill>
                  </a:tcPr>
                </a:tc>
                <a:tc>
                  <a:txBody>
                    <a:bodyPr/>
                    <a:lstStyle/>
                    <a:p>
                      <a:pPr algn="ctr" fontAlgn="ctr">
                        <a:buNone/>
                      </a:pPr>
                      <a:r>
                        <a:rPr lang="fr-FR" sz="900" dirty="0">
                          <a:solidFill>
                            <a:srgbClr val="000000"/>
                          </a:solidFill>
                          <a:effectLst/>
                          <a:latin typeface="Open Sans" panose="020B0606030504020204" pitchFamily="34" charset="0"/>
                        </a:rPr>
                        <a:t>• Un partenariat constitué d’au moins un partenaire par pays.</a:t>
                      </a:r>
                    </a:p>
                    <a:p>
                      <a:pPr algn="ctr" fontAlgn="ctr">
                        <a:buNone/>
                      </a:pPr>
                      <a:r>
                        <a:rPr lang="fr-FR" sz="900" dirty="0">
                          <a:solidFill>
                            <a:srgbClr val="000000"/>
                          </a:solidFill>
                          <a:effectLst/>
                          <a:latin typeface="Open Sans" panose="020B0606030504020204" pitchFamily="34" charset="0"/>
                        </a:rPr>
                        <a:t>• Un plan de financement qui respecte, pour chaque partenaire, les montants d’aides prévus pour l’objectif spécifique.</a:t>
                      </a:r>
                    </a:p>
                  </a:txBody>
                  <a:tcPr marL="43513" marR="43513" marT="21757" marB="21757"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8F8F8"/>
                    </a:solidFill>
                  </a:tcPr>
                </a:tc>
                <a:tc>
                  <a:txBody>
                    <a:bodyPr/>
                    <a:lstStyle/>
                    <a:p>
                      <a:pPr algn="ctr" fontAlgn="ctr">
                        <a:buNone/>
                      </a:pPr>
                      <a:r>
                        <a:rPr lang="fr-FR" sz="900" dirty="0">
                          <a:solidFill>
                            <a:srgbClr val="000000"/>
                          </a:solidFill>
                          <a:effectLst/>
                          <a:latin typeface="Open Sans" panose="020B0606030504020204" pitchFamily="34" charset="0"/>
                        </a:rPr>
                        <a:t>Un seul des objectifs spécifiques du programme.</a:t>
                      </a:r>
                    </a:p>
                  </a:txBody>
                  <a:tcPr marL="43513" marR="43513" marT="21757" marB="21757"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8F8F8"/>
                    </a:solidFill>
                  </a:tcPr>
                </a:tc>
                <a:tc>
                  <a:txBody>
                    <a:bodyPr/>
                    <a:lstStyle/>
                    <a:p>
                      <a:pPr algn="ctr" fontAlgn="ctr">
                        <a:buNone/>
                      </a:pPr>
                      <a:r>
                        <a:rPr lang="fr-FR" sz="900" dirty="0">
                          <a:solidFill>
                            <a:srgbClr val="000000"/>
                          </a:solidFill>
                          <a:effectLst/>
                          <a:latin typeface="Open Sans" panose="020B0606030504020204" pitchFamily="34" charset="0"/>
                        </a:rPr>
                        <a:t>6</a:t>
                      </a:r>
                    </a:p>
                  </a:txBody>
                  <a:tcPr marL="43513" marR="43513" marT="21757" marB="21757"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8F8F8"/>
                    </a:solidFill>
                  </a:tcPr>
                </a:tc>
                <a:tc>
                  <a:txBody>
                    <a:bodyPr/>
                    <a:lstStyle/>
                    <a:p>
                      <a:pPr algn="ctr" fontAlgn="ctr">
                        <a:buNone/>
                      </a:pPr>
                      <a:r>
                        <a:rPr lang="fr-FR" sz="900" dirty="0">
                          <a:solidFill>
                            <a:srgbClr val="000000"/>
                          </a:solidFill>
                          <a:effectLst/>
                          <a:latin typeface="Open Sans" panose="020B0606030504020204" pitchFamily="34" charset="0"/>
                        </a:rPr>
                        <a:t>Budget moyen par projet: 1,7 M€</a:t>
                      </a:r>
                    </a:p>
                    <a:p>
                      <a:pPr algn="ctr" fontAlgn="ctr">
                        <a:buNone/>
                      </a:pPr>
                      <a:endParaRPr lang="fr-FR" sz="900" dirty="0">
                        <a:solidFill>
                          <a:srgbClr val="000000"/>
                        </a:solidFill>
                        <a:effectLst/>
                        <a:latin typeface="Open Sans" panose="020B0606030504020204" pitchFamily="34" charset="0"/>
                      </a:endParaRPr>
                    </a:p>
                    <a:p>
                      <a:pPr algn="ctr" fontAlgn="ctr">
                        <a:buNone/>
                      </a:pPr>
                      <a:r>
                        <a:rPr lang="fr-FR" sz="900" dirty="0">
                          <a:solidFill>
                            <a:srgbClr val="000000"/>
                          </a:solidFill>
                          <a:effectLst/>
                          <a:latin typeface="Open Sans" panose="020B0606030504020204" pitchFamily="34" charset="0"/>
                        </a:rPr>
                        <a:t>Financement FEDER moyen par projet: 1,3 M€</a:t>
                      </a:r>
                    </a:p>
                  </a:txBody>
                  <a:tcPr marL="43513" marR="43513" marT="21757" marB="21757"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8F8F8"/>
                    </a:solidFill>
                  </a:tcPr>
                </a:tc>
                <a:tc>
                  <a:txBody>
                    <a:bodyPr/>
                    <a:lstStyle/>
                    <a:p>
                      <a:pPr algn="ctr" fontAlgn="ctr">
                        <a:buNone/>
                      </a:pPr>
                      <a:r>
                        <a:rPr lang="fr-FR" sz="900" dirty="0">
                          <a:solidFill>
                            <a:srgbClr val="000000"/>
                          </a:solidFill>
                          <a:effectLst/>
                          <a:latin typeface="Open Sans" panose="020B0606030504020204" pitchFamily="34" charset="0"/>
                        </a:rPr>
                        <a:t>Une durée maximale de mise en œuvre de 3 ans.</a:t>
                      </a:r>
                    </a:p>
                  </a:txBody>
                  <a:tcPr marL="43513" marR="43513" marT="21757" marB="21757"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8F8F8"/>
                    </a:solidFill>
                  </a:tcPr>
                </a:tc>
                <a:extLst>
                  <a:ext uri="{0D108BD9-81ED-4DB2-BD59-A6C34878D82A}">
                    <a16:rowId xmlns:a16="http://schemas.microsoft.com/office/drawing/2014/main" val="1270265872"/>
                  </a:ext>
                </a:extLst>
              </a:tr>
              <a:tr h="1151085">
                <a:tc>
                  <a:txBody>
                    <a:bodyPr/>
                    <a:lstStyle/>
                    <a:p>
                      <a:pPr algn="ctr" fontAlgn="ctr">
                        <a:buNone/>
                      </a:pPr>
                      <a:r>
                        <a:rPr lang="fr-FR" sz="900" b="1" dirty="0">
                          <a:effectLst/>
                          <a:latin typeface="Lora" pitchFamily="2" charset="0"/>
                        </a:rPr>
                        <a:t>Plan intégré territorial</a:t>
                      </a:r>
                    </a:p>
                    <a:p>
                      <a:pPr algn="ctr" fontAlgn="ctr">
                        <a:buNone/>
                      </a:pPr>
                      <a:r>
                        <a:rPr lang="fr-FR" sz="900" b="1" dirty="0">
                          <a:effectLst/>
                          <a:latin typeface="Lora" pitchFamily="2" charset="0"/>
                        </a:rPr>
                        <a:t>(1 stratégie et des projets simples rattachés)</a:t>
                      </a:r>
                    </a:p>
                  </a:txBody>
                  <a:tcPr marL="43513" marR="43513" marT="21757" marB="21757"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FFF"/>
                    </a:solidFill>
                  </a:tcPr>
                </a:tc>
                <a:tc>
                  <a:txBody>
                    <a:bodyPr/>
                    <a:lstStyle/>
                    <a:p>
                      <a:pPr algn="ctr" fontAlgn="ctr">
                        <a:buNone/>
                      </a:pPr>
                      <a:r>
                        <a:rPr lang="fr-FR" sz="900" dirty="0">
                          <a:solidFill>
                            <a:srgbClr val="000000"/>
                          </a:solidFill>
                          <a:effectLst/>
                          <a:latin typeface="Open Sans" panose="020B0606030504020204" pitchFamily="34" charset="0"/>
                        </a:rPr>
                        <a:t>• La mise en place d’un projet de coordination et d’un projet de communication dédiés à la stratégie proposée.</a:t>
                      </a:r>
                    </a:p>
                    <a:p>
                      <a:pPr algn="ctr" fontAlgn="ctr">
                        <a:buNone/>
                      </a:pPr>
                      <a:r>
                        <a:rPr lang="fr-FR" sz="900" dirty="0">
                          <a:solidFill>
                            <a:srgbClr val="000000"/>
                          </a:solidFill>
                          <a:effectLst/>
                          <a:latin typeface="Open Sans" panose="020B0606030504020204" pitchFamily="34" charset="0"/>
                        </a:rPr>
                        <a:t>• Une coordination choisie parmi les partenaires du plan.</a:t>
                      </a:r>
                    </a:p>
                  </a:txBody>
                  <a:tcPr marL="43513" marR="43513" marT="21757" marB="21757"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FFF"/>
                    </a:solidFill>
                  </a:tcPr>
                </a:tc>
                <a:tc>
                  <a:txBody>
                    <a:bodyPr/>
                    <a:lstStyle/>
                    <a:p>
                      <a:pPr algn="ctr" fontAlgn="ctr">
                        <a:buNone/>
                      </a:pPr>
                      <a:r>
                        <a:rPr lang="fr-FR" sz="900" dirty="0">
                          <a:solidFill>
                            <a:srgbClr val="000000"/>
                          </a:solidFill>
                          <a:effectLst/>
                          <a:latin typeface="Open Sans" panose="020B0606030504020204" pitchFamily="34" charset="0"/>
                        </a:rPr>
                        <a:t>Répondre aux besoins plus ponctuels du développement local transfrontalier, en facilitant la concentration des ressources sur des zones géographiques délimitées et sur des thématiques spécifiques.</a:t>
                      </a:r>
                    </a:p>
                  </a:txBody>
                  <a:tcPr marL="43513" marR="43513" marT="21757" marB="21757"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FFF"/>
                    </a:solidFill>
                  </a:tcPr>
                </a:tc>
                <a:tc>
                  <a:txBody>
                    <a:bodyPr/>
                    <a:lstStyle/>
                    <a:p>
                      <a:pPr algn="ctr" fontAlgn="ctr">
                        <a:buNone/>
                      </a:pPr>
                      <a:r>
                        <a:rPr lang="fr-FR" sz="900" dirty="0">
                          <a:solidFill>
                            <a:srgbClr val="000000"/>
                          </a:solidFill>
                          <a:effectLst/>
                          <a:latin typeface="Open Sans" panose="020B0606030504020204" pitchFamily="34" charset="0"/>
                        </a:rPr>
                        <a:t>28</a:t>
                      </a:r>
                    </a:p>
                  </a:txBody>
                  <a:tcPr marL="43513" marR="43513" marT="21757" marB="21757"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FFF"/>
                    </a:solidFill>
                  </a:tcPr>
                </a:tc>
                <a:tc>
                  <a:txBody>
                    <a:bodyPr/>
                    <a:lstStyle/>
                    <a:p>
                      <a:pPr algn="ctr" fontAlgn="ctr">
                        <a:buNone/>
                      </a:pPr>
                      <a:r>
                        <a:rPr lang="fr-FR" sz="900" dirty="0">
                          <a:solidFill>
                            <a:srgbClr val="000000"/>
                          </a:solidFill>
                          <a:effectLst/>
                          <a:latin typeface="Open Sans" panose="020B0606030504020204" pitchFamily="34" charset="0"/>
                        </a:rPr>
                        <a:t>Budget moyen par plan :</a:t>
                      </a:r>
                    </a:p>
                    <a:p>
                      <a:pPr algn="ctr" fontAlgn="ctr">
                        <a:buNone/>
                      </a:pPr>
                      <a:r>
                        <a:rPr lang="fr-FR" sz="900" dirty="0">
                          <a:solidFill>
                            <a:srgbClr val="000000"/>
                          </a:solidFill>
                          <a:effectLst/>
                          <a:latin typeface="Open Sans" panose="020B0606030504020204" pitchFamily="34" charset="0"/>
                        </a:rPr>
                        <a:t>7 M€</a:t>
                      </a:r>
                    </a:p>
                    <a:p>
                      <a:pPr algn="ctr" fontAlgn="ctr">
                        <a:buNone/>
                      </a:pPr>
                      <a:endParaRPr lang="fr-FR" sz="900" dirty="0">
                        <a:solidFill>
                          <a:srgbClr val="000000"/>
                        </a:solidFill>
                        <a:effectLst/>
                        <a:latin typeface="Open Sans" panose="020B0606030504020204" pitchFamily="34" charset="0"/>
                      </a:endParaRPr>
                    </a:p>
                    <a:p>
                      <a:pPr algn="ctr" fontAlgn="ctr">
                        <a:buNone/>
                      </a:pPr>
                      <a:r>
                        <a:rPr lang="fr-FR" sz="900" dirty="0">
                          <a:solidFill>
                            <a:srgbClr val="000000"/>
                          </a:solidFill>
                          <a:effectLst/>
                          <a:latin typeface="Open Sans" panose="020B0606030504020204" pitchFamily="34" charset="0"/>
                        </a:rPr>
                        <a:t>Financement FEDER moyen par plan: 5,6 M€</a:t>
                      </a:r>
                    </a:p>
                    <a:p>
                      <a:pPr marL="0" marR="0" lvl="0" indent="0" algn="ctr" defTabSz="914400" rtl="0" eaLnBrk="1" fontAlgn="ctr" latinLnBrk="0" hangingPunct="1">
                        <a:lnSpc>
                          <a:spcPct val="100000"/>
                        </a:lnSpc>
                        <a:spcBef>
                          <a:spcPts val="0"/>
                        </a:spcBef>
                        <a:spcAft>
                          <a:spcPts val="0"/>
                        </a:spcAft>
                        <a:buClrTx/>
                        <a:buSzTx/>
                        <a:buFontTx/>
                        <a:buNone/>
                        <a:tabLst/>
                        <a:defRPr/>
                      </a:pPr>
                      <a:endParaRPr lang="fr-FR" sz="900" dirty="0">
                        <a:solidFill>
                          <a:srgbClr val="000000"/>
                        </a:solidFill>
                        <a:effectLst/>
                        <a:latin typeface="Open Sans" panose="020B0606030504020204" pitchFamily="34" charset="0"/>
                      </a:endParaRPr>
                    </a:p>
                    <a:p>
                      <a:pPr algn="ctr" fontAlgn="ctr">
                        <a:buNone/>
                      </a:pPr>
                      <a:endParaRPr lang="fr-FR" sz="900" dirty="0">
                        <a:solidFill>
                          <a:srgbClr val="000000"/>
                        </a:solidFill>
                        <a:effectLst/>
                        <a:latin typeface="Open Sans" panose="020B0606030504020204" pitchFamily="34" charset="0"/>
                      </a:endParaRPr>
                    </a:p>
                  </a:txBody>
                  <a:tcPr marL="43513" marR="43513" marT="21757" marB="21757"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FFF"/>
                    </a:solidFill>
                  </a:tcPr>
                </a:tc>
                <a:tc>
                  <a:txBody>
                    <a:bodyPr/>
                    <a:lstStyle/>
                    <a:p>
                      <a:pPr algn="ctr" fontAlgn="ctr">
                        <a:buNone/>
                      </a:pPr>
                      <a:r>
                        <a:rPr lang="fr-FR" sz="900" dirty="0">
                          <a:solidFill>
                            <a:srgbClr val="000000"/>
                          </a:solidFill>
                          <a:effectLst/>
                          <a:latin typeface="Open Sans" panose="020B0606030504020204" pitchFamily="34" charset="0"/>
                        </a:rPr>
                        <a:t>Une durée de mise en œuvre de 4 ans.</a:t>
                      </a:r>
                    </a:p>
                  </a:txBody>
                  <a:tcPr marL="43513" marR="43513" marT="21757" marB="21757"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459839370"/>
                  </a:ext>
                </a:extLst>
              </a:tr>
              <a:tr h="875635">
                <a:tc>
                  <a:txBody>
                    <a:bodyPr/>
                    <a:lstStyle/>
                    <a:p>
                      <a:pPr algn="ctr" fontAlgn="ctr">
                        <a:buNone/>
                      </a:pPr>
                      <a:r>
                        <a:rPr lang="fr-FR" sz="900" b="1">
                          <a:effectLst/>
                          <a:latin typeface="Lora" pitchFamily="2" charset="0"/>
                        </a:rPr>
                        <a:t>Microprojet</a:t>
                      </a:r>
                    </a:p>
                  </a:txBody>
                  <a:tcPr marL="43513" marR="43513" marT="21757" marB="21757"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8F8F8"/>
                    </a:solidFill>
                  </a:tcPr>
                </a:tc>
                <a:tc>
                  <a:txBody>
                    <a:bodyPr/>
                    <a:lstStyle/>
                    <a:p>
                      <a:pPr algn="ctr" fontAlgn="ctr">
                        <a:buNone/>
                      </a:pPr>
                      <a:r>
                        <a:rPr lang="fr-FR" sz="900" dirty="0">
                          <a:solidFill>
                            <a:srgbClr val="000000"/>
                          </a:solidFill>
                          <a:effectLst/>
                          <a:latin typeface="Open Sans" panose="020B0606030504020204" pitchFamily="34" charset="0"/>
                        </a:rPr>
                        <a:t>• Un partenariat constitué d’au moins un partenaire par pays avec un maximum de 4 partenaires</a:t>
                      </a:r>
                    </a:p>
                    <a:p>
                      <a:pPr algn="ctr" fontAlgn="ctr">
                        <a:buNone/>
                      </a:pPr>
                      <a:r>
                        <a:rPr lang="fr-FR" sz="900" dirty="0">
                          <a:solidFill>
                            <a:srgbClr val="000000"/>
                          </a:solidFill>
                          <a:effectLst/>
                          <a:latin typeface="Open Sans" panose="020B0606030504020204" pitchFamily="34" charset="0"/>
                        </a:rPr>
                        <a:t>• Des procédures et un suivi simplifiés</a:t>
                      </a:r>
                    </a:p>
                  </a:txBody>
                  <a:tcPr marL="43513" marR="43513" marT="21757" marB="21757"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8F8F8"/>
                    </a:solidFill>
                  </a:tcPr>
                </a:tc>
                <a:tc>
                  <a:txBody>
                    <a:bodyPr/>
                    <a:lstStyle/>
                    <a:p>
                      <a:pPr algn="ctr" fontAlgn="ctr">
                        <a:buNone/>
                      </a:pPr>
                      <a:r>
                        <a:rPr lang="fr-FR" sz="900">
                          <a:solidFill>
                            <a:srgbClr val="000000"/>
                          </a:solidFill>
                          <a:effectLst/>
                          <a:latin typeface="Open Sans" panose="020B0606030504020204" pitchFamily="34" charset="0"/>
                        </a:rPr>
                        <a:t>• Numérique</a:t>
                      </a:r>
                    </a:p>
                    <a:p>
                      <a:pPr algn="ctr" fontAlgn="ctr">
                        <a:buNone/>
                      </a:pPr>
                      <a:r>
                        <a:rPr lang="fr-FR" sz="900">
                          <a:solidFill>
                            <a:srgbClr val="000000"/>
                          </a:solidFill>
                          <a:effectLst/>
                          <a:latin typeface="Open Sans" panose="020B0606030504020204" pitchFamily="34" charset="0"/>
                        </a:rPr>
                        <a:t>• Environnement</a:t>
                      </a:r>
                    </a:p>
                    <a:p>
                      <a:pPr algn="ctr" fontAlgn="ctr">
                        <a:buNone/>
                      </a:pPr>
                      <a:r>
                        <a:rPr lang="fr-FR" sz="900">
                          <a:solidFill>
                            <a:srgbClr val="000000"/>
                          </a:solidFill>
                          <a:effectLst/>
                          <a:latin typeface="Open Sans" panose="020B0606030504020204" pitchFamily="34" charset="0"/>
                        </a:rPr>
                        <a:t>• Éducation, formation et bilinguisme</a:t>
                      </a:r>
                    </a:p>
                    <a:p>
                      <a:pPr algn="ctr" fontAlgn="ctr">
                        <a:buNone/>
                      </a:pPr>
                      <a:r>
                        <a:rPr lang="fr-FR" sz="900">
                          <a:solidFill>
                            <a:srgbClr val="000000"/>
                          </a:solidFill>
                          <a:effectLst/>
                          <a:latin typeface="Open Sans" panose="020B0606030504020204" pitchFamily="34" charset="0"/>
                        </a:rPr>
                        <a:t>• Culture et tourisme</a:t>
                      </a:r>
                    </a:p>
                  </a:txBody>
                  <a:tcPr marL="43513" marR="43513" marT="21757" marB="21757"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8F8F8"/>
                    </a:solidFill>
                  </a:tcPr>
                </a:tc>
                <a:tc>
                  <a:txBody>
                    <a:bodyPr/>
                    <a:lstStyle/>
                    <a:p>
                      <a:pPr algn="ctr" fontAlgn="ctr">
                        <a:buNone/>
                      </a:pPr>
                      <a:r>
                        <a:rPr lang="fr-FR" sz="900" dirty="0">
                          <a:effectLst/>
                        </a:rPr>
                        <a:t>2</a:t>
                      </a:r>
                    </a:p>
                  </a:txBody>
                  <a:tcPr marL="43513" marR="43513" marT="21757" marB="21757"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8F8F8"/>
                    </a:solidFill>
                  </a:tcPr>
                </a:tc>
                <a:tc>
                  <a:txBody>
                    <a:bodyPr/>
                    <a:lstStyle/>
                    <a:p>
                      <a:pPr algn="ctr" fontAlgn="ctr">
                        <a:buNone/>
                      </a:pPr>
                      <a:r>
                        <a:rPr lang="fr-FR" sz="900" dirty="0">
                          <a:solidFill>
                            <a:srgbClr val="000000"/>
                          </a:solidFill>
                          <a:effectLst/>
                          <a:latin typeface="Open Sans" panose="020B0606030504020204" pitchFamily="34" charset="0"/>
                        </a:rPr>
                        <a:t>Budget total entre 25.000 et 75.000 € </a:t>
                      </a:r>
                    </a:p>
                    <a:p>
                      <a:pPr algn="ctr" fontAlgn="ctr">
                        <a:buNone/>
                      </a:pPr>
                      <a:r>
                        <a:rPr lang="fr-FR" sz="900" dirty="0">
                          <a:solidFill>
                            <a:srgbClr val="000000"/>
                          </a:solidFill>
                          <a:effectLst/>
                          <a:latin typeface="Open Sans" panose="020B0606030504020204" pitchFamily="34" charset="0"/>
                        </a:rPr>
                        <a:t>Budget moyen par projet:</a:t>
                      </a:r>
                    </a:p>
                    <a:p>
                      <a:pPr algn="ctr" fontAlgn="ctr">
                        <a:buNone/>
                      </a:pPr>
                      <a:r>
                        <a:rPr lang="fr-FR" sz="900" dirty="0">
                          <a:solidFill>
                            <a:srgbClr val="000000"/>
                          </a:solidFill>
                          <a:effectLst/>
                          <a:latin typeface="Open Sans" panose="020B0606030504020204" pitchFamily="34" charset="0"/>
                        </a:rPr>
                        <a:t>75 000€</a:t>
                      </a:r>
                    </a:p>
                    <a:p>
                      <a:pPr algn="ctr" fontAlgn="ctr">
                        <a:buNone/>
                      </a:pPr>
                      <a:r>
                        <a:rPr lang="fr-FR" sz="900" dirty="0">
                          <a:solidFill>
                            <a:srgbClr val="000000"/>
                          </a:solidFill>
                          <a:effectLst/>
                          <a:latin typeface="Open Sans" panose="020B0606030504020204" pitchFamily="34" charset="0"/>
                        </a:rPr>
                        <a:t>Financement FEDER moyen par projet: 60 000€</a:t>
                      </a:r>
                      <a:endParaRPr lang="fr-FR" sz="900" dirty="0">
                        <a:effectLst/>
                      </a:endParaRPr>
                    </a:p>
                  </a:txBody>
                  <a:tcPr marL="43513" marR="43513" marT="21757" marB="21757"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8F8F8"/>
                    </a:solidFill>
                  </a:tcPr>
                </a:tc>
                <a:tc>
                  <a:txBody>
                    <a:bodyPr/>
                    <a:lstStyle/>
                    <a:p>
                      <a:pPr algn="ctr" fontAlgn="ctr">
                        <a:buNone/>
                      </a:pPr>
                      <a:r>
                        <a:rPr lang="fr-FR" sz="900" dirty="0">
                          <a:effectLst/>
                        </a:rPr>
                        <a:t>Une durée maximum de 18 mois</a:t>
                      </a:r>
                    </a:p>
                  </a:txBody>
                  <a:tcPr marL="43513" marR="43513" marT="21757" marB="21757"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8F8F8"/>
                    </a:solidFill>
                  </a:tcPr>
                </a:tc>
                <a:extLst>
                  <a:ext uri="{0D108BD9-81ED-4DB2-BD59-A6C34878D82A}">
                    <a16:rowId xmlns:a16="http://schemas.microsoft.com/office/drawing/2014/main" val="188572656"/>
                  </a:ext>
                </a:extLst>
              </a:tr>
            </a:tbl>
          </a:graphicData>
        </a:graphic>
      </p:graphicFrame>
      <p:sp>
        <p:nvSpPr>
          <p:cNvPr id="6" name="Rectangle 1">
            <a:extLst>
              <a:ext uri="{FF2B5EF4-FFF2-40B4-BE49-F238E27FC236}">
                <a16:creationId xmlns:a16="http://schemas.microsoft.com/office/drawing/2014/main" id="{6CBE1072-1CB4-B408-5EC5-A4FD6BC9B319}"/>
              </a:ext>
            </a:extLst>
          </p:cNvPr>
          <p:cNvSpPr>
            <a:spLocks noChangeArrowheads="1"/>
          </p:cNvSpPr>
          <p:nvPr/>
        </p:nvSpPr>
        <p:spPr bwMode="auto">
          <a:xfrm>
            <a:off x="3681413" y="1651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800" b="0" i="0" u="none" strike="noStrike" cap="none" normalizeH="0" baseline="0">
                <a:ln>
                  <a:noFill/>
                </a:ln>
                <a:solidFill>
                  <a:schemeClr val="tx1"/>
                </a:solidFill>
                <a:effectLst/>
                <a:latin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7" name="Title 1">
            <a:extLst>
              <a:ext uri="{FF2B5EF4-FFF2-40B4-BE49-F238E27FC236}">
                <a16:creationId xmlns:a16="http://schemas.microsoft.com/office/drawing/2014/main" id="{AE6A2754-4930-998D-FFCD-4A550029E64C}"/>
              </a:ext>
            </a:extLst>
          </p:cNvPr>
          <p:cNvSpPr txBox="1">
            <a:spLocks/>
          </p:cNvSpPr>
          <p:nvPr/>
        </p:nvSpPr>
        <p:spPr>
          <a:xfrm>
            <a:off x="519192" y="116099"/>
            <a:ext cx="8676906" cy="7310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rgbClr val="13478B"/>
                </a:solidFill>
                <a:latin typeface="Georgia" panose="02040502050405020303" pitchFamily="18" charset="0"/>
              </a:rPr>
              <a:t>ALCOTRA 2021-2027</a:t>
            </a:r>
          </a:p>
          <a:p>
            <a:r>
              <a:rPr lang="fr-FR" sz="2000" b="1" dirty="0">
                <a:solidFill>
                  <a:srgbClr val="13478B"/>
                </a:solidFill>
                <a:latin typeface="Georgia" panose="02040502050405020303" pitchFamily="18" charset="0"/>
              </a:rPr>
              <a:t>Typologie de projets</a:t>
            </a:r>
            <a:endParaRPr lang="fr-FR" sz="2000" b="1" dirty="0">
              <a:solidFill>
                <a:srgbClr val="FF0000"/>
              </a:solidFill>
              <a:latin typeface="Georgia" panose="02040502050405020303" pitchFamily="18" charset="0"/>
            </a:endParaRPr>
          </a:p>
        </p:txBody>
      </p:sp>
    </p:spTree>
    <p:extLst>
      <p:ext uri="{BB962C8B-B14F-4D97-AF65-F5344CB8AC3E}">
        <p14:creationId xmlns:p14="http://schemas.microsoft.com/office/powerpoint/2010/main" val="25692595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F2A525D1-30A7-E24F-83BD-F0DAE93E6606}"/>
              </a:ext>
            </a:extLst>
          </p:cNvPr>
          <p:cNvCxnSpPr>
            <a:cxnSpLocks/>
          </p:cNvCxnSpPr>
          <p:nvPr/>
        </p:nvCxnSpPr>
        <p:spPr>
          <a:xfrm>
            <a:off x="643163" y="1181382"/>
            <a:ext cx="282123" cy="0"/>
          </a:xfrm>
          <a:prstGeom prst="line">
            <a:avLst/>
          </a:prstGeom>
          <a:ln w="57150">
            <a:solidFill>
              <a:srgbClr val="FFED00"/>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E134C266-5C5E-CD1D-5EDB-2C84BCB647AC}"/>
              </a:ext>
            </a:extLst>
          </p:cNvPr>
          <p:cNvPicPr>
            <a:picLocks noChangeAspect="1"/>
          </p:cNvPicPr>
          <p:nvPr/>
        </p:nvPicPr>
        <p:blipFill>
          <a:blip r:embed="rId2"/>
          <a:srcRect/>
          <a:stretch/>
        </p:blipFill>
        <p:spPr>
          <a:xfrm>
            <a:off x="519192" y="5379739"/>
            <a:ext cx="5215181" cy="1566841"/>
          </a:xfrm>
          <a:prstGeom prst="rect">
            <a:avLst/>
          </a:prstGeom>
        </p:spPr>
      </p:pic>
      <p:pic>
        <p:nvPicPr>
          <p:cNvPr id="9" name="Image 8">
            <a:extLst>
              <a:ext uri="{FF2B5EF4-FFF2-40B4-BE49-F238E27FC236}">
                <a16:creationId xmlns:a16="http://schemas.microsoft.com/office/drawing/2014/main" id="{550D10C4-47C0-D518-6F74-91CBB655983A}"/>
              </a:ext>
            </a:extLst>
          </p:cNvPr>
          <p:cNvPicPr>
            <a:picLocks noChangeAspect="1"/>
          </p:cNvPicPr>
          <p:nvPr/>
        </p:nvPicPr>
        <p:blipFill>
          <a:blip r:embed="rId3"/>
          <a:srcRect/>
          <a:stretch/>
        </p:blipFill>
        <p:spPr>
          <a:xfrm>
            <a:off x="9186192" y="6437463"/>
            <a:ext cx="2258784" cy="260628"/>
          </a:xfrm>
          <a:prstGeom prst="rect">
            <a:avLst/>
          </a:prstGeom>
        </p:spPr>
      </p:pic>
      <p:graphicFrame>
        <p:nvGraphicFramePr>
          <p:cNvPr id="8" name="Tableau 2">
            <a:extLst>
              <a:ext uri="{FF2B5EF4-FFF2-40B4-BE49-F238E27FC236}">
                <a16:creationId xmlns:a16="http://schemas.microsoft.com/office/drawing/2014/main" id="{54AEE885-C42A-40EE-968F-1C30D00C5D7A}"/>
              </a:ext>
            </a:extLst>
          </p:cNvPr>
          <p:cNvGraphicFramePr>
            <a:graphicFrameLocks noGrp="1"/>
          </p:cNvGraphicFramePr>
          <p:nvPr>
            <p:extLst>
              <p:ext uri="{D42A27DB-BD31-4B8C-83A1-F6EECF244321}">
                <p14:modId xmlns:p14="http://schemas.microsoft.com/office/powerpoint/2010/main" val="1610195137"/>
              </p:ext>
            </p:extLst>
          </p:nvPr>
        </p:nvGraphicFramePr>
        <p:xfrm>
          <a:off x="1573746" y="1225113"/>
          <a:ext cx="8833930" cy="4231551"/>
        </p:xfrm>
        <a:graphic>
          <a:graphicData uri="http://schemas.openxmlformats.org/drawingml/2006/table">
            <a:tbl>
              <a:tblPr firstRow="1" bandRow="1">
                <a:tableStyleId>{F5AB1C69-6EDB-4FF4-983F-18BD219EF322}</a:tableStyleId>
              </a:tblPr>
              <a:tblGrid>
                <a:gridCol w="4703962">
                  <a:extLst>
                    <a:ext uri="{9D8B030D-6E8A-4147-A177-3AD203B41FA5}">
                      <a16:colId xmlns:a16="http://schemas.microsoft.com/office/drawing/2014/main" val="2254173496"/>
                    </a:ext>
                  </a:extLst>
                </a:gridCol>
                <a:gridCol w="4129968">
                  <a:extLst>
                    <a:ext uri="{9D8B030D-6E8A-4147-A177-3AD203B41FA5}">
                      <a16:colId xmlns:a16="http://schemas.microsoft.com/office/drawing/2014/main" val="4276734301"/>
                    </a:ext>
                  </a:extLst>
                </a:gridCol>
              </a:tblGrid>
              <a:tr h="686065">
                <a:tc>
                  <a:txBody>
                    <a:bodyPr/>
                    <a:lstStyle/>
                    <a:p>
                      <a:pPr marL="896938" indent="0"/>
                      <a:r>
                        <a:rPr lang="fr-FR" sz="1400" dirty="0">
                          <a:solidFill>
                            <a:srgbClr val="4B505F"/>
                          </a:solidFill>
                        </a:rPr>
                        <a:t>Priorité n°1</a:t>
                      </a:r>
                    </a:p>
                    <a:p>
                      <a:pPr marL="896938" indent="0"/>
                      <a:r>
                        <a:rPr lang="fr-FR" sz="1400" b="1" kern="1200" dirty="0">
                          <a:solidFill>
                            <a:srgbClr val="13478B"/>
                          </a:solidFill>
                          <a:latin typeface="+mj-lt"/>
                          <a:ea typeface="+mj-ea"/>
                          <a:cs typeface="+mj-cs"/>
                        </a:rPr>
                        <a:t>Redynamiser l’économie dans l’espace </a:t>
                      </a:r>
                      <a:r>
                        <a:rPr lang="fr-FR" sz="1400" b="0" kern="1200" dirty="0">
                          <a:solidFill>
                            <a:srgbClr val="13478B"/>
                          </a:solidFill>
                          <a:latin typeface="+mj-lt"/>
                          <a:ea typeface="+mj-ea"/>
                          <a:cs typeface="+mj-cs"/>
                        </a:rPr>
                        <a:t>ALCOTRA [20%]</a:t>
                      </a:r>
                    </a:p>
                  </a:txBody>
                  <a:tcPr anchor="ctr">
                    <a:lnL w="12700" cap="flat" cmpd="sng" algn="ctr">
                      <a:noFill/>
                      <a:prstDash val="solid"/>
                      <a:round/>
                      <a:headEnd type="none" w="med" len="med"/>
                      <a:tailEnd type="none" w="med" len="med"/>
                    </a:lnL>
                    <a:lnR w="6350" cap="flat" cmpd="sng" algn="ctr">
                      <a:solidFill>
                        <a:schemeClr val="accent1"/>
                      </a:solidFill>
                      <a:prstDash val="sysDot"/>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200" b="0" dirty="0">
                          <a:solidFill>
                            <a:schemeClr val="tx1"/>
                          </a:solidFill>
                        </a:rPr>
                        <a:t>Numérisation</a:t>
                      </a:r>
                    </a:p>
                    <a:p>
                      <a:r>
                        <a:rPr lang="fr-FR" sz="1200" b="0" dirty="0">
                          <a:solidFill>
                            <a:schemeClr val="tx1"/>
                          </a:solidFill>
                        </a:rPr>
                        <a:t>Spécialisation intelligente</a:t>
                      </a:r>
                    </a:p>
                  </a:txBody>
                  <a:tcPr anchor="ctr">
                    <a:lnL w="6350" cap="flat" cmpd="sng" algn="ctr">
                      <a:solidFill>
                        <a:schemeClr val="accent1"/>
                      </a:solid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02634691"/>
                  </a:ext>
                </a:extLst>
              </a:tr>
              <a:tr h="943340">
                <a:tc>
                  <a:txBody>
                    <a:bodyPr/>
                    <a:lstStyle/>
                    <a:p>
                      <a:pPr marL="896938" indent="0"/>
                      <a:r>
                        <a:rPr lang="fr-FR" sz="1400" b="1" dirty="0">
                          <a:solidFill>
                            <a:srgbClr val="4B505F"/>
                          </a:solidFill>
                        </a:rPr>
                        <a:t>Priorité n°2</a:t>
                      </a:r>
                    </a:p>
                    <a:p>
                      <a:pPr marL="896938" marR="0" lvl="0" indent="0" algn="l" defTabSz="457200" rtl="0" eaLnBrk="1" fontAlgn="auto" latinLnBrk="0" hangingPunct="1">
                        <a:lnSpc>
                          <a:spcPct val="100000"/>
                        </a:lnSpc>
                        <a:spcBef>
                          <a:spcPts val="0"/>
                        </a:spcBef>
                        <a:spcAft>
                          <a:spcPts val="0"/>
                        </a:spcAft>
                        <a:buClrTx/>
                        <a:buSzTx/>
                        <a:buFontTx/>
                        <a:buNone/>
                        <a:tabLst/>
                        <a:defRPr/>
                      </a:pPr>
                      <a:r>
                        <a:rPr lang="fr-FR" altLang="fr-FR" sz="1400" b="1" kern="1200" dirty="0">
                          <a:solidFill>
                            <a:srgbClr val="13478B"/>
                          </a:solidFill>
                          <a:latin typeface="+mj-lt"/>
                          <a:ea typeface="+mj-ea"/>
                          <a:cs typeface="+mj-cs"/>
                          <a:sym typeface="Arial Narrow" charset="0"/>
                        </a:rPr>
                        <a:t>Répondre aux défis environnementaux </a:t>
                      </a:r>
                      <a:r>
                        <a:rPr lang="fr-FR" altLang="fr-FR" sz="1400" b="0" kern="1200" dirty="0">
                          <a:solidFill>
                            <a:srgbClr val="13478B"/>
                          </a:solidFill>
                          <a:latin typeface="+mj-lt"/>
                          <a:ea typeface="+mj-ea"/>
                          <a:cs typeface="+mj-cs"/>
                          <a:sym typeface="Arial Narrow" charset="0"/>
                        </a:rPr>
                        <a:t>[35%]</a:t>
                      </a:r>
                    </a:p>
                  </a:txBody>
                  <a:tcPr anchor="ctr">
                    <a:lnL w="12700" cap="flat" cmpd="sng" algn="ctr">
                      <a:noFill/>
                      <a:prstDash val="solid"/>
                      <a:round/>
                      <a:headEnd type="none" w="med" len="med"/>
                      <a:tailEnd type="none" w="med" len="med"/>
                    </a:lnL>
                    <a:lnR w="6350" cap="flat" cmpd="sng" algn="ctr">
                      <a:solidFill>
                        <a:schemeClr val="accent1"/>
                      </a:solidFill>
                      <a:prstDash val="sysDot"/>
                      <a:round/>
                      <a:headEnd type="none" w="med" len="med"/>
                      <a:tailEnd type="none" w="med" len="med"/>
                    </a:lnR>
                    <a:lnT w="6350" cap="flat" cmpd="sng" algn="ctr">
                      <a:solidFill>
                        <a:schemeClr val="accent1"/>
                      </a:solidFill>
                      <a:prstDash val="sysDot"/>
                      <a:round/>
                      <a:headEnd type="none" w="med" len="med"/>
                      <a:tailEnd type="none" w="med" len="med"/>
                    </a:lnT>
                    <a:lnB w="635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r>
                        <a:rPr lang="fr-FR" sz="1200" b="0" kern="1200" dirty="0">
                          <a:solidFill>
                            <a:schemeClr val="tx1"/>
                          </a:solidFill>
                          <a:latin typeface="+mn-lt"/>
                          <a:ea typeface="+mn-ea"/>
                          <a:cs typeface="+mn-cs"/>
                        </a:rPr>
                        <a:t>Energies renouvelables / Adaptation au changement climatique, prévention des risques</a:t>
                      </a:r>
                    </a:p>
                    <a:p>
                      <a:pPr marL="0" algn="l" defTabSz="457200" rtl="0" eaLnBrk="1" latinLnBrk="0" hangingPunct="1"/>
                      <a:r>
                        <a:rPr lang="fr-FR" sz="1200" b="0" kern="1200" dirty="0">
                          <a:solidFill>
                            <a:schemeClr val="tx1"/>
                          </a:solidFill>
                          <a:latin typeface="+mn-lt"/>
                          <a:ea typeface="+mn-ea"/>
                          <a:cs typeface="+mn-cs"/>
                        </a:rPr>
                        <a:t>Protection de la biodiversité, infrastructures vertes et réduction des pollutions</a:t>
                      </a:r>
                    </a:p>
                    <a:p>
                      <a:pPr marL="0" algn="l" defTabSz="457200" rtl="0" eaLnBrk="1" latinLnBrk="0" hangingPunct="1"/>
                      <a:r>
                        <a:rPr lang="fr-FR" sz="1200" b="0" kern="1200" dirty="0">
                          <a:solidFill>
                            <a:schemeClr val="tx1"/>
                          </a:solidFill>
                          <a:latin typeface="+mn-lt"/>
                          <a:ea typeface="+mn-ea"/>
                          <a:cs typeface="+mn-cs"/>
                        </a:rPr>
                        <a:t>Mobilité urbaine multimodale durable</a:t>
                      </a:r>
                    </a:p>
                  </a:txBody>
                  <a:tcPr anchor="ctr">
                    <a:lnL w="6350" cap="flat" cmpd="sng" algn="ctr">
                      <a:solidFill>
                        <a:schemeClr val="accent1"/>
                      </a:solidFill>
                      <a:prstDash val="sysDot"/>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ysDot"/>
                      <a:round/>
                      <a:headEnd type="none" w="med" len="med"/>
                      <a:tailEnd type="none" w="med" len="med"/>
                    </a:lnT>
                    <a:lnB w="635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22546167"/>
                  </a:ext>
                </a:extLst>
              </a:tr>
              <a:tr h="686065">
                <a:tc>
                  <a:txBody>
                    <a:bodyPr/>
                    <a:lstStyle/>
                    <a:p>
                      <a:pPr marL="896938" indent="0"/>
                      <a:r>
                        <a:rPr lang="fr-FR" sz="1400" b="1" dirty="0">
                          <a:solidFill>
                            <a:srgbClr val="4B505F"/>
                          </a:solidFill>
                        </a:rPr>
                        <a:t>Priorité n°3</a:t>
                      </a:r>
                    </a:p>
                    <a:p>
                      <a:pPr marL="896938" marR="0" lvl="0" indent="0" algn="l" defTabSz="457200" rtl="0" eaLnBrk="1" fontAlgn="auto" latinLnBrk="0" hangingPunct="1">
                        <a:lnSpc>
                          <a:spcPct val="100000"/>
                        </a:lnSpc>
                        <a:spcBef>
                          <a:spcPts val="0"/>
                        </a:spcBef>
                        <a:spcAft>
                          <a:spcPts val="0"/>
                        </a:spcAft>
                        <a:buClrTx/>
                        <a:buSzTx/>
                        <a:buFontTx/>
                        <a:buNone/>
                        <a:tabLst/>
                        <a:defRPr/>
                      </a:pPr>
                      <a:r>
                        <a:rPr lang="fr-FR" altLang="fr-FR" sz="1400" b="1" kern="1200" dirty="0">
                          <a:solidFill>
                            <a:srgbClr val="13478B"/>
                          </a:solidFill>
                          <a:latin typeface="+mj-lt"/>
                          <a:ea typeface="+mj-ea"/>
                          <a:cs typeface="+mj-cs"/>
                          <a:sym typeface="Arial Narrow" charset="0"/>
                        </a:rPr>
                        <a:t>Supporter la résilience de la population </a:t>
                      </a:r>
                      <a:r>
                        <a:rPr lang="fr-FR" altLang="fr-FR" sz="1400" b="0" kern="1200" dirty="0">
                          <a:solidFill>
                            <a:srgbClr val="13478B"/>
                          </a:solidFill>
                          <a:latin typeface="+mj-lt"/>
                          <a:ea typeface="+mj-ea"/>
                          <a:cs typeface="+mj-cs"/>
                          <a:sym typeface="Arial Narrow" charset="0"/>
                        </a:rPr>
                        <a:t>[21%]</a:t>
                      </a:r>
                      <a:endParaRPr lang="fr-FR" sz="1400" b="0" kern="1200" dirty="0">
                        <a:solidFill>
                          <a:srgbClr val="13478B"/>
                        </a:solidFill>
                        <a:latin typeface="+mj-lt"/>
                        <a:ea typeface="+mj-ea"/>
                        <a:cs typeface="+mj-cs"/>
                      </a:endParaRPr>
                    </a:p>
                  </a:txBody>
                  <a:tcPr anchor="ctr">
                    <a:lnL w="12700" cap="flat" cmpd="sng" algn="ctr">
                      <a:noFill/>
                      <a:prstDash val="solid"/>
                      <a:round/>
                      <a:headEnd type="none" w="med" len="med"/>
                      <a:tailEnd type="none" w="med" len="med"/>
                    </a:lnL>
                    <a:lnR w="6350" cap="flat" cmpd="sng" algn="ctr">
                      <a:solidFill>
                        <a:schemeClr val="accent1"/>
                      </a:solidFill>
                      <a:prstDash val="sysDot"/>
                      <a:round/>
                      <a:headEnd type="none" w="med" len="med"/>
                      <a:tailEnd type="none" w="med" len="med"/>
                    </a:lnR>
                    <a:lnT w="6350" cap="flat" cmpd="sng" algn="ctr">
                      <a:solidFill>
                        <a:schemeClr val="accent1"/>
                      </a:solidFill>
                      <a:prstDash val="sysDot"/>
                      <a:round/>
                      <a:headEnd type="none" w="med" len="med"/>
                      <a:tailEnd type="none" w="med" len="med"/>
                    </a:lnT>
                    <a:lnB w="635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r>
                        <a:rPr lang="fr-FR" sz="1200" b="0" kern="1200" dirty="0">
                          <a:solidFill>
                            <a:schemeClr val="tx1"/>
                          </a:solidFill>
                          <a:latin typeface="+mn-lt"/>
                          <a:ea typeface="+mn-ea"/>
                          <a:cs typeface="+mn-cs"/>
                        </a:rPr>
                        <a:t>Education et formation</a:t>
                      </a:r>
                    </a:p>
                    <a:p>
                      <a:pPr marL="0" algn="l" defTabSz="457200" rtl="0" eaLnBrk="1" latinLnBrk="0" hangingPunct="1"/>
                      <a:r>
                        <a:rPr lang="fr-FR" sz="1200" b="0" kern="1200" dirty="0">
                          <a:solidFill>
                            <a:schemeClr val="tx1"/>
                          </a:solidFill>
                          <a:latin typeface="+mn-lt"/>
                          <a:ea typeface="+mn-ea"/>
                          <a:cs typeface="+mn-cs"/>
                        </a:rPr>
                        <a:t>Santé</a:t>
                      </a:r>
                    </a:p>
                    <a:p>
                      <a:pPr marL="0" algn="l" defTabSz="457200" rtl="0" eaLnBrk="1" latinLnBrk="0" hangingPunct="1"/>
                      <a:r>
                        <a:rPr lang="fr-FR" sz="1200" b="0" kern="1200" dirty="0">
                          <a:solidFill>
                            <a:schemeClr val="tx1"/>
                          </a:solidFill>
                          <a:latin typeface="+mn-lt"/>
                          <a:ea typeface="+mn-ea"/>
                          <a:cs typeface="+mn-cs"/>
                        </a:rPr>
                        <a:t>Culture et tourisme durable</a:t>
                      </a:r>
                    </a:p>
                  </a:txBody>
                  <a:tcPr anchor="ctr">
                    <a:lnL w="6350" cap="flat" cmpd="sng" algn="ctr">
                      <a:solidFill>
                        <a:schemeClr val="accent1"/>
                      </a:solidFill>
                      <a:prstDash val="sysDot"/>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ysDot"/>
                      <a:round/>
                      <a:headEnd type="none" w="med" len="med"/>
                      <a:tailEnd type="none" w="med" len="med"/>
                    </a:lnT>
                    <a:lnB w="635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4769388"/>
                  </a:ext>
                </a:extLst>
              </a:tr>
              <a:tr h="1031151">
                <a:tc>
                  <a:txBody>
                    <a:bodyPr/>
                    <a:lstStyle/>
                    <a:p>
                      <a:pPr marL="896938" indent="0"/>
                      <a:r>
                        <a:rPr lang="fr-FR" sz="1400" b="1" dirty="0">
                          <a:solidFill>
                            <a:srgbClr val="4B505F"/>
                          </a:solidFill>
                        </a:rPr>
                        <a:t>Priorité n°4</a:t>
                      </a:r>
                    </a:p>
                    <a:p>
                      <a:pPr marL="896938" marR="0" lvl="0" indent="0" algn="l" defTabSz="457200" rtl="0" eaLnBrk="1" fontAlgn="auto" latinLnBrk="0" hangingPunct="1">
                        <a:lnSpc>
                          <a:spcPct val="100000"/>
                        </a:lnSpc>
                        <a:spcBef>
                          <a:spcPts val="0"/>
                        </a:spcBef>
                        <a:spcAft>
                          <a:spcPts val="0"/>
                        </a:spcAft>
                        <a:buClrTx/>
                        <a:buSzTx/>
                        <a:buFontTx/>
                        <a:buNone/>
                        <a:tabLst/>
                        <a:defRPr/>
                      </a:pPr>
                      <a:r>
                        <a:rPr lang="fr-FR" altLang="fr-FR" sz="1400" b="1" kern="1200" dirty="0">
                          <a:solidFill>
                            <a:srgbClr val="13478B"/>
                          </a:solidFill>
                          <a:latin typeface="+mj-lt"/>
                          <a:ea typeface="+mj-ea"/>
                          <a:cs typeface="+mj-cs"/>
                          <a:sym typeface="Arial Narrow" charset="0"/>
                        </a:rPr>
                        <a:t>Tenir compte des spécificités de certaines aires du territoire pour mieux se préparer aux défis de la résilience </a:t>
                      </a:r>
                      <a:r>
                        <a:rPr lang="fr-FR" altLang="fr-FR" sz="1400" b="0" kern="1200" dirty="0">
                          <a:solidFill>
                            <a:srgbClr val="13478B"/>
                          </a:solidFill>
                          <a:latin typeface="+mj-lt"/>
                          <a:ea typeface="+mj-ea"/>
                          <a:cs typeface="+mj-cs"/>
                          <a:sym typeface="Arial Narrow" charset="0"/>
                        </a:rPr>
                        <a:t>[20%]</a:t>
                      </a:r>
                    </a:p>
                  </a:txBody>
                  <a:tcPr anchor="ctr">
                    <a:lnL w="12700" cap="flat" cmpd="sng" algn="ctr">
                      <a:noFill/>
                      <a:prstDash val="solid"/>
                      <a:round/>
                      <a:headEnd type="none" w="med" len="med"/>
                      <a:tailEnd type="none" w="med" len="med"/>
                    </a:lnL>
                    <a:lnR w="6350" cap="flat" cmpd="sng" algn="ctr">
                      <a:solidFill>
                        <a:schemeClr val="accent1"/>
                      </a:solidFill>
                      <a:prstDash val="sysDot"/>
                      <a:round/>
                      <a:headEnd type="none" w="med" len="med"/>
                      <a:tailEnd type="none" w="med" len="med"/>
                    </a:lnR>
                    <a:lnT w="6350" cap="flat" cmpd="sng" algn="ctr">
                      <a:solidFill>
                        <a:schemeClr val="accent1"/>
                      </a:solidFill>
                      <a:prstDash val="sysDot"/>
                      <a:round/>
                      <a:headEnd type="none" w="med" len="med"/>
                      <a:tailEnd type="none" w="med" len="med"/>
                    </a:lnT>
                    <a:lnB w="635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r>
                        <a:rPr lang="fr-FR" sz="1200" b="0" kern="1200" dirty="0">
                          <a:solidFill>
                            <a:schemeClr val="tx1"/>
                          </a:solidFill>
                          <a:latin typeface="+mn-lt"/>
                          <a:ea typeface="+mn-ea"/>
                          <a:cs typeface="+mn-cs"/>
                        </a:rPr>
                        <a:t>Développement local intégré et inclusif</a:t>
                      </a:r>
                    </a:p>
                  </a:txBody>
                  <a:tcPr anchor="ctr">
                    <a:lnL w="6350" cap="flat" cmpd="sng" algn="ctr">
                      <a:solidFill>
                        <a:schemeClr val="accent1"/>
                      </a:solidFill>
                      <a:prstDash val="sysDot"/>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ysDot"/>
                      <a:round/>
                      <a:headEnd type="none" w="med" len="med"/>
                      <a:tailEnd type="none" w="med" len="med"/>
                    </a:lnT>
                    <a:lnB w="635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88377737"/>
                  </a:ext>
                </a:extLst>
              </a:tr>
              <a:tr h="686065">
                <a:tc>
                  <a:txBody>
                    <a:bodyPr/>
                    <a:lstStyle/>
                    <a:p>
                      <a:pPr marL="896938" indent="0"/>
                      <a:r>
                        <a:rPr lang="fr-FR" sz="1400" b="1" dirty="0">
                          <a:solidFill>
                            <a:srgbClr val="4B505F"/>
                          </a:solidFill>
                        </a:rPr>
                        <a:t>Priorité n°5</a:t>
                      </a:r>
                    </a:p>
                    <a:p>
                      <a:pPr marL="896938" marR="0" lvl="0" indent="0" algn="l" defTabSz="457200" rtl="0" eaLnBrk="1" fontAlgn="auto" latinLnBrk="0" hangingPunct="1">
                        <a:lnSpc>
                          <a:spcPct val="100000"/>
                        </a:lnSpc>
                        <a:spcBef>
                          <a:spcPts val="0"/>
                        </a:spcBef>
                        <a:spcAft>
                          <a:spcPts val="0"/>
                        </a:spcAft>
                        <a:buClrTx/>
                        <a:buSzTx/>
                        <a:buFontTx/>
                        <a:buNone/>
                        <a:tabLst/>
                        <a:defRPr/>
                      </a:pPr>
                      <a:r>
                        <a:rPr lang="fr-FR" altLang="fr-FR" sz="1400" b="1" kern="1200" dirty="0">
                          <a:solidFill>
                            <a:srgbClr val="13478B"/>
                          </a:solidFill>
                          <a:latin typeface="+mj-lt"/>
                          <a:ea typeface="+mj-ea"/>
                          <a:cs typeface="+mj-cs"/>
                          <a:sym typeface="Arial Narrow" charset="0"/>
                        </a:rPr>
                        <a:t>Dépasser les principaux obstacles administratifs </a:t>
                      </a:r>
                      <a:r>
                        <a:rPr lang="fr-FR" altLang="fr-FR" sz="1400" b="0" kern="1200" dirty="0">
                          <a:solidFill>
                            <a:srgbClr val="13478B"/>
                          </a:solidFill>
                          <a:latin typeface="+mj-lt"/>
                          <a:ea typeface="+mj-ea"/>
                          <a:cs typeface="+mj-cs"/>
                          <a:sym typeface="Arial Narrow" charset="0"/>
                        </a:rPr>
                        <a:t>[4%]</a:t>
                      </a:r>
                    </a:p>
                  </a:txBody>
                  <a:tcPr anchor="ctr">
                    <a:lnL w="12700" cap="flat" cmpd="sng" algn="ctr">
                      <a:noFill/>
                      <a:prstDash val="solid"/>
                      <a:round/>
                      <a:headEnd type="none" w="med" len="med"/>
                      <a:tailEnd type="none" w="med" len="med"/>
                    </a:lnL>
                    <a:lnR w="6350" cap="flat" cmpd="sng" algn="ctr">
                      <a:solidFill>
                        <a:schemeClr val="accent1"/>
                      </a:solidFill>
                      <a:prstDash val="sysDot"/>
                      <a:round/>
                      <a:headEnd type="none" w="med" len="med"/>
                      <a:tailEnd type="none" w="med" len="med"/>
                    </a:lnR>
                    <a:lnT w="6350" cap="flat" cmpd="sng" algn="ctr">
                      <a:solidFill>
                        <a:schemeClr val="accent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r>
                        <a:rPr lang="fr-FR" sz="1200" b="0" kern="1200" dirty="0">
                          <a:solidFill>
                            <a:schemeClr val="tx1"/>
                          </a:solidFill>
                          <a:latin typeface="+mn-lt"/>
                          <a:ea typeface="+mn-ea"/>
                          <a:cs typeface="+mn-cs"/>
                        </a:rPr>
                        <a:t>Meilleure gouvernance </a:t>
                      </a:r>
                    </a:p>
                  </a:txBody>
                  <a:tcPr anchor="ctr">
                    <a:lnL w="6350" cap="flat" cmpd="sng" algn="ctr">
                      <a:solidFill>
                        <a:schemeClr val="accent1"/>
                      </a:solidFill>
                      <a:prstDash val="sysDot"/>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76844084"/>
                  </a:ext>
                </a:extLst>
              </a:tr>
            </a:tbl>
          </a:graphicData>
        </a:graphic>
      </p:graphicFrame>
      <p:pic>
        <p:nvPicPr>
          <p:cNvPr id="10" name="Image 9">
            <a:extLst>
              <a:ext uri="{FF2B5EF4-FFF2-40B4-BE49-F238E27FC236}">
                <a16:creationId xmlns:a16="http://schemas.microsoft.com/office/drawing/2014/main" id="{79A81A48-3580-4C1F-A589-ACB5A0E768E8}"/>
              </a:ext>
            </a:extLst>
          </p:cNvPr>
          <p:cNvPicPr>
            <a:picLocks noChangeAspect="1"/>
          </p:cNvPicPr>
          <p:nvPr/>
        </p:nvPicPr>
        <p:blipFill>
          <a:blip r:embed="rId4"/>
          <a:stretch>
            <a:fillRect/>
          </a:stretch>
        </p:blipFill>
        <p:spPr>
          <a:xfrm>
            <a:off x="1787586" y="2167129"/>
            <a:ext cx="638351" cy="638351"/>
          </a:xfrm>
          <a:prstGeom prst="rect">
            <a:avLst/>
          </a:prstGeom>
        </p:spPr>
      </p:pic>
      <p:pic>
        <p:nvPicPr>
          <p:cNvPr id="11" name="Image 10">
            <a:extLst>
              <a:ext uri="{FF2B5EF4-FFF2-40B4-BE49-F238E27FC236}">
                <a16:creationId xmlns:a16="http://schemas.microsoft.com/office/drawing/2014/main" id="{AD8EB9AA-E48C-49DD-9AF6-F23F63DFBDC1}"/>
              </a:ext>
            </a:extLst>
          </p:cNvPr>
          <p:cNvPicPr>
            <a:picLocks noChangeAspect="1"/>
          </p:cNvPicPr>
          <p:nvPr/>
        </p:nvPicPr>
        <p:blipFill>
          <a:blip r:embed="rId5"/>
          <a:stretch>
            <a:fillRect/>
          </a:stretch>
        </p:blipFill>
        <p:spPr>
          <a:xfrm>
            <a:off x="1784323" y="1310838"/>
            <a:ext cx="640507" cy="638351"/>
          </a:xfrm>
          <a:prstGeom prst="rect">
            <a:avLst/>
          </a:prstGeom>
        </p:spPr>
      </p:pic>
      <p:pic>
        <p:nvPicPr>
          <p:cNvPr id="12" name="Image 11">
            <a:extLst>
              <a:ext uri="{FF2B5EF4-FFF2-40B4-BE49-F238E27FC236}">
                <a16:creationId xmlns:a16="http://schemas.microsoft.com/office/drawing/2014/main" id="{49B2A837-EFEB-4A1F-B6D5-58170DB0B954}"/>
              </a:ext>
            </a:extLst>
          </p:cNvPr>
          <p:cNvPicPr>
            <a:picLocks noChangeAspect="1"/>
          </p:cNvPicPr>
          <p:nvPr/>
        </p:nvPicPr>
        <p:blipFill>
          <a:blip r:embed="rId6"/>
          <a:stretch>
            <a:fillRect/>
          </a:stretch>
        </p:blipFill>
        <p:spPr>
          <a:xfrm>
            <a:off x="1782167" y="2999506"/>
            <a:ext cx="640507" cy="640507"/>
          </a:xfrm>
          <a:prstGeom prst="rect">
            <a:avLst/>
          </a:prstGeom>
        </p:spPr>
      </p:pic>
      <p:pic>
        <p:nvPicPr>
          <p:cNvPr id="14" name="Image 13">
            <a:extLst>
              <a:ext uri="{FF2B5EF4-FFF2-40B4-BE49-F238E27FC236}">
                <a16:creationId xmlns:a16="http://schemas.microsoft.com/office/drawing/2014/main" id="{FE049D38-BF89-46D8-8E80-66DED0AAEF9F}"/>
              </a:ext>
            </a:extLst>
          </p:cNvPr>
          <p:cNvPicPr>
            <a:picLocks noChangeAspect="1"/>
          </p:cNvPicPr>
          <p:nvPr/>
        </p:nvPicPr>
        <p:blipFill>
          <a:blip r:embed="rId7"/>
          <a:stretch>
            <a:fillRect/>
          </a:stretch>
        </p:blipFill>
        <p:spPr>
          <a:xfrm>
            <a:off x="1782166" y="4802927"/>
            <a:ext cx="640507" cy="640507"/>
          </a:xfrm>
          <a:prstGeom prst="rect">
            <a:avLst/>
          </a:prstGeom>
        </p:spPr>
      </p:pic>
      <p:pic>
        <p:nvPicPr>
          <p:cNvPr id="16" name="Image 15">
            <a:extLst>
              <a:ext uri="{FF2B5EF4-FFF2-40B4-BE49-F238E27FC236}">
                <a16:creationId xmlns:a16="http://schemas.microsoft.com/office/drawing/2014/main" id="{64A9CB89-C815-4B88-839C-9D049CBC5A91}"/>
              </a:ext>
            </a:extLst>
          </p:cNvPr>
          <p:cNvPicPr>
            <a:picLocks noChangeAspect="1"/>
          </p:cNvPicPr>
          <p:nvPr/>
        </p:nvPicPr>
        <p:blipFill>
          <a:blip r:embed="rId8"/>
          <a:stretch>
            <a:fillRect/>
          </a:stretch>
        </p:blipFill>
        <p:spPr>
          <a:xfrm>
            <a:off x="1784323" y="3867672"/>
            <a:ext cx="640507" cy="640507"/>
          </a:xfrm>
          <a:prstGeom prst="rect">
            <a:avLst/>
          </a:prstGeom>
        </p:spPr>
      </p:pic>
      <p:pic>
        <p:nvPicPr>
          <p:cNvPr id="2" name="Image 1">
            <a:extLst>
              <a:ext uri="{FF2B5EF4-FFF2-40B4-BE49-F238E27FC236}">
                <a16:creationId xmlns:a16="http://schemas.microsoft.com/office/drawing/2014/main" id="{D115D48C-552F-5819-406D-99A9D891D48D}"/>
              </a:ext>
            </a:extLst>
          </p:cNvPr>
          <p:cNvPicPr>
            <a:picLocks noChangeAspect="1"/>
          </p:cNvPicPr>
          <p:nvPr/>
        </p:nvPicPr>
        <p:blipFill>
          <a:blip r:embed="rId9"/>
          <a:srcRect/>
          <a:stretch/>
        </p:blipFill>
        <p:spPr>
          <a:xfrm>
            <a:off x="9139696" y="5658700"/>
            <a:ext cx="2258789" cy="516294"/>
          </a:xfrm>
          <a:prstGeom prst="rect">
            <a:avLst/>
          </a:prstGeom>
        </p:spPr>
      </p:pic>
      <p:sp>
        <p:nvSpPr>
          <p:cNvPr id="13" name="Title 1">
            <a:extLst>
              <a:ext uri="{FF2B5EF4-FFF2-40B4-BE49-F238E27FC236}">
                <a16:creationId xmlns:a16="http://schemas.microsoft.com/office/drawing/2014/main" id="{06B70171-8568-CADC-0F9F-7236CEC58BAC}"/>
              </a:ext>
            </a:extLst>
          </p:cNvPr>
          <p:cNvSpPr txBox="1">
            <a:spLocks/>
          </p:cNvSpPr>
          <p:nvPr/>
        </p:nvSpPr>
        <p:spPr>
          <a:xfrm>
            <a:off x="548870" y="410369"/>
            <a:ext cx="8676906" cy="7310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rgbClr val="13478B"/>
                </a:solidFill>
                <a:latin typeface="Georgia" panose="02040502050405020303" pitchFamily="18" charset="0"/>
              </a:rPr>
              <a:t>ALCOTRA 2021-2027</a:t>
            </a:r>
          </a:p>
          <a:p>
            <a:r>
              <a:rPr lang="fr-FR" sz="2000" b="1" dirty="0">
                <a:solidFill>
                  <a:srgbClr val="13478B"/>
                </a:solidFill>
                <a:latin typeface="Georgia" panose="02040502050405020303" pitchFamily="18" charset="0"/>
              </a:rPr>
              <a:t>Thématiques prioritaires</a:t>
            </a:r>
            <a:endParaRPr lang="en-US" sz="2000" b="1" dirty="0">
              <a:solidFill>
                <a:srgbClr val="13478B"/>
              </a:solidFill>
              <a:latin typeface="Georgia" panose="02040502050405020303" pitchFamily="18" charset="0"/>
            </a:endParaRPr>
          </a:p>
        </p:txBody>
      </p:sp>
    </p:spTree>
    <p:extLst>
      <p:ext uri="{BB962C8B-B14F-4D97-AF65-F5344CB8AC3E}">
        <p14:creationId xmlns:p14="http://schemas.microsoft.com/office/powerpoint/2010/main" val="2353655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F2A525D1-30A7-E24F-83BD-F0DAE93E6606}"/>
              </a:ext>
            </a:extLst>
          </p:cNvPr>
          <p:cNvCxnSpPr>
            <a:cxnSpLocks/>
          </p:cNvCxnSpPr>
          <p:nvPr/>
        </p:nvCxnSpPr>
        <p:spPr>
          <a:xfrm>
            <a:off x="643163" y="1181382"/>
            <a:ext cx="282123" cy="0"/>
          </a:xfrm>
          <a:prstGeom prst="line">
            <a:avLst/>
          </a:prstGeom>
          <a:ln w="57150">
            <a:solidFill>
              <a:srgbClr val="FFED00"/>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E134C266-5C5E-CD1D-5EDB-2C84BCB647AC}"/>
              </a:ext>
            </a:extLst>
          </p:cNvPr>
          <p:cNvPicPr>
            <a:picLocks noChangeAspect="1"/>
          </p:cNvPicPr>
          <p:nvPr/>
        </p:nvPicPr>
        <p:blipFill>
          <a:blip r:embed="rId2"/>
          <a:srcRect/>
          <a:stretch/>
        </p:blipFill>
        <p:spPr>
          <a:xfrm>
            <a:off x="519192" y="5379739"/>
            <a:ext cx="5215181" cy="1566841"/>
          </a:xfrm>
          <a:prstGeom prst="rect">
            <a:avLst/>
          </a:prstGeom>
        </p:spPr>
      </p:pic>
      <p:pic>
        <p:nvPicPr>
          <p:cNvPr id="9" name="Image 8">
            <a:extLst>
              <a:ext uri="{FF2B5EF4-FFF2-40B4-BE49-F238E27FC236}">
                <a16:creationId xmlns:a16="http://schemas.microsoft.com/office/drawing/2014/main" id="{550D10C4-47C0-D518-6F74-91CBB655983A}"/>
              </a:ext>
            </a:extLst>
          </p:cNvPr>
          <p:cNvPicPr>
            <a:picLocks noChangeAspect="1"/>
          </p:cNvPicPr>
          <p:nvPr/>
        </p:nvPicPr>
        <p:blipFill>
          <a:blip r:embed="rId3"/>
          <a:srcRect/>
          <a:stretch/>
        </p:blipFill>
        <p:spPr>
          <a:xfrm>
            <a:off x="9186192" y="6437463"/>
            <a:ext cx="2258784" cy="260628"/>
          </a:xfrm>
          <a:prstGeom prst="rect">
            <a:avLst/>
          </a:prstGeom>
        </p:spPr>
      </p:pic>
      <p:pic>
        <p:nvPicPr>
          <p:cNvPr id="2" name="Image 1">
            <a:extLst>
              <a:ext uri="{FF2B5EF4-FFF2-40B4-BE49-F238E27FC236}">
                <a16:creationId xmlns:a16="http://schemas.microsoft.com/office/drawing/2014/main" id="{D115D48C-552F-5819-406D-99A9D891D48D}"/>
              </a:ext>
            </a:extLst>
          </p:cNvPr>
          <p:cNvPicPr>
            <a:picLocks noChangeAspect="1"/>
          </p:cNvPicPr>
          <p:nvPr/>
        </p:nvPicPr>
        <p:blipFill>
          <a:blip r:embed="rId4"/>
          <a:srcRect/>
          <a:stretch/>
        </p:blipFill>
        <p:spPr>
          <a:xfrm>
            <a:off x="9139696" y="5658700"/>
            <a:ext cx="2258789" cy="516294"/>
          </a:xfrm>
          <a:prstGeom prst="rect">
            <a:avLst/>
          </a:prstGeom>
        </p:spPr>
      </p:pic>
      <p:sp>
        <p:nvSpPr>
          <p:cNvPr id="13" name="Title 1">
            <a:extLst>
              <a:ext uri="{FF2B5EF4-FFF2-40B4-BE49-F238E27FC236}">
                <a16:creationId xmlns:a16="http://schemas.microsoft.com/office/drawing/2014/main" id="{06B70171-8568-CADC-0F9F-7236CEC58BAC}"/>
              </a:ext>
            </a:extLst>
          </p:cNvPr>
          <p:cNvSpPr txBox="1">
            <a:spLocks/>
          </p:cNvSpPr>
          <p:nvPr/>
        </p:nvSpPr>
        <p:spPr>
          <a:xfrm>
            <a:off x="548870" y="410369"/>
            <a:ext cx="8676906" cy="7310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rgbClr val="13478B"/>
                </a:solidFill>
                <a:latin typeface="Georgia" panose="02040502050405020303" pitchFamily="18" charset="0"/>
              </a:rPr>
              <a:t>ALCOTRA 2021-2027</a:t>
            </a:r>
          </a:p>
          <a:p>
            <a:r>
              <a:rPr lang="fr-FR" sz="2000" b="1" dirty="0">
                <a:solidFill>
                  <a:srgbClr val="13478B"/>
                </a:solidFill>
                <a:latin typeface="Georgia" panose="02040502050405020303" pitchFamily="18" charset="0"/>
              </a:rPr>
              <a:t>Thématiques prioritaires</a:t>
            </a:r>
            <a:endParaRPr lang="en-US" sz="2000" b="1" dirty="0">
              <a:solidFill>
                <a:srgbClr val="13478B"/>
              </a:solidFill>
              <a:latin typeface="Georgia" panose="02040502050405020303" pitchFamily="18" charset="0"/>
            </a:endParaRPr>
          </a:p>
        </p:txBody>
      </p:sp>
      <p:graphicFrame>
        <p:nvGraphicFramePr>
          <p:cNvPr id="3" name="Graphique 2">
            <a:extLst>
              <a:ext uri="{FF2B5EF4-FFF2-40B4-BE49-F238E27FC236}">
                <a16:creationId xmlns:a16="http://schemas.microsoft.com/office/drawing/2014/main" id="{0AC9BD16-78CF-B686-F569-A207EEFFF410}"/>
              </a:ext>
            </a:extLst>
          </p:cNvPr>
          <p:cNvGraphicFramePr>
            <a:graphicFrameLocks/>
          </p:cNvGraphicFramePr>
          <p:nvPr>
            <p:extLst>
              <p:ext uri="{D42A27DB-BD31-4B8C-83A1-F6EECF244321}">
                <p14:modId xmlns:p14="http://schemas.microsoft.com/office/powerpoint/2010/main" val="3851797324"/>
              </p:ext>
            </p:extLst>
          </p:nvPr>
        </p:nvGraphicFramePr>
        <p:xfrm>
          <a:off x="1560405" y="1332901"/>
          <a:ext cx="8488661" cy="372097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97900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capture d’écran, logiciel, Icône d’ordinateur&#10;&#10;Le contenu généré par l’IA peut être incorrect.">
            <a:extLst>
              <a:ext uri="{FF2B5EF4-FFF2-40B4-BE49-F238E27FC236}">
                <a16:creationId xmlns:a16="http://schemas.microsoft.com/office/drawing/2014/main" id="{04F0494C-A893-6D1F-0EA3-D33DF25A3A66}"/>
              </a:ext>
            </a:extLst>
          </p:cNvPr>
          <p:cNvPicPr>
            <a:picLocks noChangeAspect="1"/>
          </p:cNvPicPr>
          <p:nvPr/>
        </p:nvPicPr>
        <p:blipFill>
          <a:blip r:embed="rId2"/>
          <a:srcRect l="12627" t="38183" r="62959" b="16124"/>
          <a:stretch>
            <a:fillRect/>
          </a:stretch>
        </p:blipFill>
        <p:spPr>
          <a:xfrm>
            <a:off x="2653552" y="1608670"/>
            <a:ext cx="7261551" cy="3822553"/>
          </a:xfrm>
          <a:prstGeom prst="rect">
            <a:avLst/>
          </a:prstGeom>
        </p:spPr>
      </p:pic>
      <p:cxnSp>
        <p:nvCxnSpPr>
          <p:cNvPr id="6" name="Connecteur droit 5">
            <a:extLst>
              <a:ext uri="{FF2B5EF4-FFF2-40B4-BE49-F238E27FC236}">
                <a16:creationId xmlns:a16="http://schemas.microsoft.com/office/drawing/2014/main" id="{F2A525D1-30A7-E24F-83BD-F0DAE93E6606}"/>
              </a:ext>
            </a:extLst>
          </p:cNvPr>
          <p:cNvCxnSpPr>
            <a:cxnSpLocks/>
          </p:cNvCxnSpPr>
          <p:nvPr/>
        </p:nvCxnSpPr>
        <p:spPr>
          <a:xfrm>
            <a:off x="643163" y="1181382"/>
            <a:ext cx="282123" cy="0"/>
          </a:xfrm>
          <a:prstGeom prst="line">
            <a:avLst/>
          </a:prstGeom>
          <a:ln w="57150">
            <a:solidFill>
              <a:srgbClr val="FFED00"/>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E134C266-5C5E-CD1D-5EDB-2C84BCB647AC}"/>
              </a:ext>
            </a:extLst>
          </p:cNvPr>
          <p:cNvPicPr>
            <a:picLocks noChangeAspect="1"/>
          </p:cNvPicPr>
          <p:nvPr/>
        </p:nvPicPr>
        <p:blipFill>
          <a:blip r:embed="rId3"/>
          <a:srcRect/>
          <a:stretch/>
        </p:blipFill>
        <p:spPr>
          <a:xfrm>
            <a:off x="519192" y="5379739"/>
            <a:ext cx="5215181" cy="1566841"/>
          </a:xfrm>
          <a:prstGeom prst="rect">
            <a:avLst/>
          </a:prstGeom>
        </p:spPr>
      </p:pic>
      <p:pic>
        <p:nvPicPr>
          <p:cNvPr id="9" name="Image 8">
            <a:extLst>
              <a:ext uri="{FF2B5EF4-FFF2-40B4-BE49-F238E27FC236}">
                <a16:creationId xmlns:a16="http://schemas.microsoft.com/office/drawing/2014/main" id="{550D10C4-47C0-D518-6F74-91CBB655983A}"/>
              </a:ext>
            </a:extLst>
          </p:cNvPr>
          <p:cNvPicPr>
            <a:picLocks noChangeAspect="1"/>
          </p:cNvPicPr>
          <p:nvPr/>
        </p:nvPicPr>
        <p:blipFill>
          <a:blip r:embed="rId4"/>
          <a:srcRect/>
          <a:stretch/>
        </p:blipFill>
        <p:spPr>
          <a:xfrm>
            <a:off x="9186192" y="6437463"/>
            <a:ext cx="2258784" cy="260628"/>
          </a:xfrm>
          <a:prstGeom prst="rect">
            <a:avLst/>
          </a:prstGeom>
        </p:spPr>
      </p:pic>
      <p:pic>
        <p:nvPicPr>
          <p:cNvPr id="2" name="Image 1">
            <a:extLst>
              <a:ext uri="{FF2B5EF4-FFF2-40B4-BE49-F238E27FC236}">
                <a16:creationId xmlns:a16="http://schemas.microsoft.com/office/drawing/2014/main" id="{127B8AF7-2518-11D4-DB00-B6EC8A42D5D5}"/>
              </a:ext>
            </a:extLst>
          </p:cNvPr>
          <p:cNvPicPr>
            <a:picLocks noChangeAspect="1"/>
          </p:cNvPicPr>
          <p:nvPr/>
        </p:nvPicPr>
        <p:blipFill>
          <a:blip r:embed="rId5"/>
          <a:srcRect/>
          <a:stretch/>
        </p:blipFill>
        <p:spPr>
          <a:xfrm>
            <a:off x="9139696" y="5658700"/>
            <a:ext cx="2258789" cy="516294"/>
          </a:xfrm>
          <a:prstGeom prst="rect">
            <a:avLst/>
          </a:prstGeom>
        </p:spPr>
      </p:pic>
      <p:sp>
        <p:nvSpPr>
          <p:cNvPr id="3" name="Title 1">
            <a:extLst>
              <a:ext uri="{FF2B5EF4-FFF2-40B4-BE49-F238E27FC236}">
                <a16:creationId xmlns:a16="http://schemas.microsoft.com/office/drawing/2014/main" id="{40B80DF6-94B1-62BA-8E6F-1B59408B56E9}"/>
              </a:ext>
            </a:extLst>
          </p:cNvPr>
          <p:cNvSpPr txBox="1">
            <a:spLocks/>
          </p:cNvSpPr>
          <p:nvPr/>
        </p:nvSpPr>
        <p:spPr>
          <a:xfrm>
            <a:off x="548870" y="410369"/>
            <a:ext cx="8676906" cy="7310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rgbClr val="13478B"/>
                </a:solidFill>
                <a:latin typeface="Georgia" panose="02040502050405020303" pitchFamily="18" charset="0"/>
              </a:rPr>
              <a:t>ALCOTRA 2021-2027</a:t>
            </a:r>
          </a:p>
          <a:p>
            <a:r>
              <a:rPr lang="fr-FR" sz="2000" b="1" dirty="0">
                <a:solidFill>
                  <a:srgbClr val="13478B"/>
                </a:solidFill>
                <a:latin typeface="Georgia" panose="02040502050405020303" pitchFamily="18" charset="0"/>
              </a:rPr>
              <a:t>Calendrier des appels à projets</a:t>
            </a:r>
          </a:p>
        </p:txBody>
      </p:sp>
      <p:sp>
        <p:nvSpPr>
          <p:cNvPr id="8" name="Text Box 6">
            <a:extLst>
              <a:ext uri="{FF2B5EF4-FFF2-40B4-BE49-F238E27FC236}">
                <a16:creationId xmlns:a16="http://schemas.microsoft.com/office/drawing/2014/main" id="{A84B35AE-BDC0-9C20-CD3B-406A20597242}"/>
              </a:ext>
            </a:extLst>
          </p:cNvPr>
          <p:cNvSpPr txBox="1">
            <a:spLocks/>
          </p:cNvSpPr>
          <p:nvPr/>
        </p:nvSpPr>
        <p:spPr bwMode="auto">
          <a:xfrm>
            <a:off x="148127" y="1234659"/>
            <a:ext cx="10988446" cy="338554"/>
          </a:xfrm>
          <a:prstGeom prst="rect">
            <a:avLst/>
          </a:prstGeom>
          <a:noFill/>
          <a:ln>
            <a:noFill/>
          </a:ln>
          <a:effectLst/>
        </p:spPr>
        <p:txBody>
          <a:bodyPr wrap="square" lIns="45720" tIns="45720" rIns="45720" bIns="45720" anchor="t">
            <a:spAutoFit/>
          </a:bodyPr>
          <a:lstStyle/>
          <a:p>
            <a:pPr marL="157163" algn="just">
              <a:spcAft>
                <a:spcPts val="600"/>
              </a:spcAft>
              <a:buClr>
                <a:srgbClr val="0098CC"/>
              </a:buClr>
              <a:defRPr/>
            </a:pPr>
            <a:r>
              <a:rPr lang="fr-FR" altLang="fr-FR" sz="1600" dirty="0">
                <a:cs typeface="Arial" panose="020B0604020202020204" pitchFamily="34" charset="0"/>
                <a:sym typeface="Arial Narrow" charset="0"/>
              </a:rPr>
              <a:t>Calendrier de lancement des appels à projets ALCOTRA 2021-2027 approuvé par le Comité de suivi</a:t>
            </a:r>
          </a:p>
        </p:txBody>
      </p:sp>
    </p:spTree>
    <p:extLst>
      <p:ext uri="{BB962C8B-B14F-4D97-AF65-F5344CB8AC3E}">
        <p14:creationId xmlns:p14="http://schemas.microsoft.com/office/powerpoint/2010/main" val="34605636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66FEE-4F74-8DE2-5D35-2ADE5F704926}"/>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FADE607D-1D6F-5119-8BC2-7621DA3795E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875519" y="1797803"/>
            <a:ext cx="3242857" cy="3242857"/>
          </a:xfrm>
          <a:prstGeom prst="ellipse">
            <a:avLst/>
          </a:prstGeom>
        </p:spPr>
      </p:pic>
      <p:cxnSp>
        <p:nvCxnSpPr>
          <p:cNvPr id="6" name="Connecteur droit 5">
            <a:extLst>
              <a:ext uri="{FF2B5EF4-FFF2-40B4-BE49-F238E27FC236}">
                <a16:creationId xmlns:a16="http://schemas.microsoft.com/office/drawing/2014/main" id="{9C414777-41A2-E380-F1C5-BFA1FADF9E6C}"/>
              </a:ext>
            </a:extLst>
          </p:cNvPr>
          <p:cNvCxnSpPr>
            <a:cxnSpLocks/>
          </p:cNvCxnSpPr>
          <p:nvPr/>
        </p:nvCxnSpPr>
        <p:spPr>
          <a:xfrm>
            <a:off x="643163" y="1181382"/>
            <a:ext cx="282123" cy="0"/>
          </a:xfrm>
          <a:prstGeom prst="line">
            <a:avLst/>
          </a:prstGeom>
          <a:ln w="57150">
            <a:solidFill>
              <a:srgbClr val="FFED00"/>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DD4F3513-2C8B-9323-C830-1C42F1B4D38A}"/>
              </a:ext>
            </a:extLst>
          </p:cNvPr>
          <p:cNvPicPr>
            <a:picLocks noChangeAspect="1"/>
          </p:cNvPicPr>
          <p:nvPr/>
        </p:nvPicPr>
        <p:blipFill>
          <a:blip r:embed="rId3"/>
          <a:srcRect/>
          <a:stretch/>
        </p:blipFill>
        <p:spPr>
          <a:xfrm>
            <a:off x="519192" y="5379739"/>
            <a:ext cx="5215181" cy="1566841"/>
          </a:xfrm>
          <a:prstGeom prst="rect">
            <a:avLst/>
          </a:prstGeom>
        </p:spPr>
      </p:pic>
      <p:pic>
        <p:nvPicPr>
          <p:cNvPr id="9" name="Image 8">
            <a:extLst>
              <a:ext uri="{FF2B5EF4-FFF2-40B4-BE49-F238E27FC236}">
                <a16:creationId xmlns:a16="http://schemas.microsoft.com/office/drawing/2014/main" id="{96192898-4A46-6F2B-1AA5-6174435450F8}"/>
              </a:ext>
            </a:extLst>
          </p:cNvPr>
          <p:cNvPicPr>
            <a:picLocks noChangeAspect="1"/>
          </p:cNvPicPr>
          <p:nvPr/>
        </p:nvPicPr>
        <p:blipFill>
          <a:blip r:embed="rId4"/>
          <a:srcRect/>
          <a:stretch/>
        </p:blipFill>
        <p:spPr>
          <a:xfrm>
            <a:off x="9186192" y="6437463"/>
            <a:ext cx="2258784" cy="260628"/>
          </a:xfrm>
          <a:prstGeom prst="rect">
            <a:avLst/>
          </a:prstGeom>
        </p:spPr>
      </p:pic>
      <p:grpSp>
        <p:nvGrpSpPr>
          <p:cNvPr id="8" name="Groupe 7">
            <a:extLst>
              <a:ext uri="{FF2B5EF4-FFF2-40B4-BE49-F238E27FC236}">
                <a16:creationId xmlns:a16="http://schemas.microsoft.com/office/drawing/2014/main" id="{D71BFC89-F32D-D3C4-76BC-2243EC10B2F0}"/>
              </a:ext>
            </a:extLst>
          </p:cNvPr>
          <p:cNvGrpSpPr/>
          <p:nvPr/>
        </p:nvGrpSpPr>
        <p:grpSpPr>
          <a:xfrm>
            <a:off x="4966447" y="1207440"/>
            <a:ext cx="6412225" cy="3909830"/>
            <a:chOff x="-2714962" y="1871049"/>
            <a:chExt cx="6649617" cy="4029597"/>
          </a:xfrm>
        </p:grpSpPr>
        <p:grpSp>
          <p:nvGrpSpPr>
            <p:cNvPr id="10" name="Group 12">
              <a:extLst>
                <a:ext uri="{FF2B5EF4-FFF2-40B4-BE49-F238E27FC236}">
                  <a16:creationId xmlns:a16="http://schemas.microsoft.com/office/drawing/2014/main" id="{F0CEF8CB-31D2-57B4-147F-134EB4D8BF17}"/>
                </a:ext>
              </a:extLst>
            </p:cNvPr>
            <p:cNvGrpSpPr>
              <a:grpSpLocks/>
            </p:cNvGrpSpPr>
            <p:nvPr/>
          </p:nvGrpSpPr>
          <p:grpSpPr bwMode="auto">
            <a:xfrm>
              <a:off x="1292248" y="2803750"/>
              <a:ext cx="2611150" cy="1143528"/>
              <a:chOff x="-1187388" y="-88013"/>
              <a:chExt cx="7933574" cy="3895411"/>
            </a:xfrm>
          </p:grpSpPr>
          <p:sp>
            <p:nvSpPr>
              <p:cNvPr id="35" name="Freeform 13">
                <a:extLst>
                  <a:ext uri="{FF2B5EF4-FFF2-40B4-BE49-F238E27FC236}">
                    <a16:creationId xmlns:a16="http://schemas.microsoft.com/office/drawing/2014/main" id="{B52DB675-7D84-0A7F-CEBF-FB775F938C14}"/>
                  </a:ext>
                </a:extLst>
              </p:cNvPr>
              <p:cNvSpPr>
                <a:spLocks/>
              </p:cNvSpPr>
              <p:nvPr/>
            </p:nvSpPr>
            <p:spPr bwMode="auto">
              <a:xfrm>
                <a:off x="-1187388" y="-88013"/>
                <a:ext cx="7933574" cy="3895411"/>
              </a:xfrm>
              <a:prstGeom prst="rect">
                <a:avLst/>
              </a:prstGeom>
              <a:solidFill>
                <a:schemeClr val="accent5">
                  <a:lumMod val="20000"/>
                  <a:lumOff val="80000"/>
                </a:schemeClr>
              </a:solidFill>
              <a:ln w="9525">
                <a:solidFill>
                  <a:srgbClr val="000000"/>
                </a:solidFill>
                <a:round/>
                <a:headEnd/>
                <a:tailEnd/>
              </a:ln>
            </p:spPr>
            <p:txBody>
              <a:bodyPr/>
              <a:lstStyle/>
              <a:p>
                <a:endParaRPr lang="it-IT">
                  <a:solidFill>
                    <a:srgbClr val="0F4496"/>
                  </a:solidFill>
                </a:endParaRPr>
              </a:p>
            </p:txBody>
          </p:sp>
        </p:grpSp>
        <p:grpSp>
          <p:nvGrpSpPr>
            <p:cNvPr id="11" name="Group 31">
              <a:extLst>
                <a:ext uri="{FF2B5EF4-FFF2-40B4-BE49-F238E27FC236}">
                  <a16:creationId xmlns:a16="http://schemas.microsoft.com/office/drawing/2014/main" id="{7449577B-39C4-589C-4249-CDF1369D1E50}"/>
                </a:ext>
              </a:extLst>
            </p:cNvPr>
            <p:cNvGrpSpPr>
              <a:grpSpLocks/>
            </p:cNvGrpSpPr>
            <p:nvPr/>
          </p:nvGrpSpPr>
          <p:grpSpPr bwMode="auto">
            <a:xfrm>
              <a:off x="1292249" y="2267633"/>
              <a:ext cx="2611150" cy="513491"/>
              <a:chOff x="-1536124" y="-109415"/>
              <a:chExt cx="10263714" cy="1596249"/>
            </a:xfrm>
          </p:grpSpPr>
          <p:sp>
            <p:nvSpPr>
              <p:cNvPr id="34" name="Freeform 32">
                <a:extLst>
                  <a:ext uri="{FF2B5EF4-FFF2-40B4-BE49-F238E27FC236}">
                    <a16:creationId xmlns:a16="http://schemas.microsoft.com/office/drawing/2014/main" id="{EBCAC64D-7219-1EDD-2769-C9CB5067D36D}"/>
                  </a:ext>
                </a:extLst>
              </p:cNvPr>
              <p:cNvSpPr>
                <a:spLocks/>
              </p:cNvSpPr>
              <p:nvPr/>
            </p:nvSpPr>
            <p:spPr bwMode="auto">
              <a:xfrm>
                <a:off x="-1536124" y="-109415"/>
                <a:ext cx="10263714" cy="1596249"/>
              </a:xfrm>
              <a:prstGeom prst="rect">
                <a:avLst/>
              </a:prstGeom>
              <a:solidFill>
                <a:srgbClr val="003399">
                  <a:alpha val="7490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sp>
          <p:nvSpPr>
            <p:cNvPr id="12" name="TextBox 41">
              <a:extLst>
                <a:ext uri="{FF2B5EF4-FFF2-40B4-BE49-F238E27FC236}">
                  <a16:creationId xmlns:a16="http://schemas.microsoft.com/office/drawing/2014/main" id="{5BE145AE-347A-9553-B58D-E86AADC3541C}"/>
                </a:ext>
              </a:extLst>
            </p:cNvPr>
            <p:cNvSpPr txBox="1"/>
            <p:nvPr/>
          </p:nvSpPr>
          <p:spPr>
            <a:xfrm>
              <a:off x="1594102" y="2814252"/>
              <a:ext cx="2069954" cy="1110216"/>
            </a:xfrm>
            <a:prstGeom prst="rect">
              <a:avLst/>
            </a:prstGeom>
          </p:spPr>
          <p:txBody>
            <a:bodyPr wrap="square" lIns="0" tIns="0" rIns="0" bIns="0">
              <a:spAutoFit/>
            </a:bodyPr>
            <a:lstStyle/>
            <a:p>
              <a:pPr algn="ctr">
                <a:defRPr/>
              </a:pPr>
              <a:r>
                <a:rPr lang="fr-FR" sz="1400" b="1" dirty="0">
                  <a:solidFill>
                    <a:srgbClr val="0F4496"/>
                  </a:solidFill>
                  <a:latin typeface="Glacial Indifference"/>
                </a:rPr>
                <a:t>Départements 74, 73</a:t>
              </a:r>
            </a:p>
            <a:p>
              <a:pPr algn="ctr">
                <a:defRPr/>
              </a:pPr>
              <a:r>
                <a:rPr lang="fr-FR" sz="1400" b="1" dirty="0">
                  <a:solidFill>
                    <a:srgbClr val="0F4496"/>
                  </a:solidFill>
                  <a:latin typeface="Glacial Indifference"/>
                </a:rPr>
                <a:t>Chef de file pour 24 projets</a:t>
              </a:r>
            </a:p>
            <a:p>
              <a:pPr algn="ctr">
                <a:defRPr/>
              </a:pPr>
              <a:r>
                <a:rPr lang="fr-FR" sz="1400" b="1" dirty="0">
                  <a:solidFill>
                    <a:srgbClr val="0F4496"/>
                  </a:solidFill>
                  <a:latin typeface="Glacial Indifference"/>
                </a:rPr>
                <a:t>128 bénéficiaires</a:t>
              </a:r>
            </a:p>
            <a:p>
              <a:pPr algn="ctr">
                <a:defRPr/>
              </a:pPr>
              <a:r>
                <a:rPr lang="fr-FR" sz="1400" b="1" dirty="0">
                  <a:solidFill>
                    <a:srgbClr val="0F4496"/>
                  </a:solidFill>
                  <a:latin typeface="Glacial Indifference"/>
                </a:rPr>
                <a:t>30,3 M€ FEDER</a:t>
              </a:r>
            </a:p>
          </p:txBody>
        </p:sp>
        <p:sp>
          <p:nvSpPr>
            <p:cNvPr id="14" name="TextBox 43">
              <a:extLst>
                <a:ext uri="{FF2B5EF4-FFF2-40B4-BE49-F238E27FC236}">
                  <a16:creationId xmlns:a16="http://schemas.microsoft.com/office/drawing/2014/main" id="{2DAEFD8A-5BE4-60C9-DF05-C2E087A7AB4F}"/>
                </a:ext>
              </a:extLst>
            </p:cNvPr>
            <p:cNvSpPr txBox="1"/>
            <p:nvPr/>
          </p:nvSpPr>
          <p:spPr>
            <a:xfrm>
              <a:off x="-758251" y="1871049"/>
              <a:ext cx="3553704" cy="174264"/>
            </a:xfrm>
            <a:prstGeom prst="rect">
              <a:avLst/>
            </a:prstGeom>
          </p:spPr>
          <p:txBody>
            <a:bodyPr wrap="square" lIns="0" tIns="0" rIns="0" bIns="0">
              <a:spAutoFit/>
            </a:bodyPr>
            <a:lstStyle/>
            <a:p>
              <a:pPr algn="ctr">
                <a:lnSpc>
                  <a:spcPts val="1423"/>
                </a:lnSpc>
                <a:defRPr/>
              </a:pPr>
              <a:r>
                <a:rPr lang="fr-FR" sz="1016" dirty="0">
                  <a:latin typeface="Glacial Indifference Bold"/>
                </a:rPr>
                <a:t>Nombre de bénéficiaires et FEDER alloué par régions</a:t>
              </a:r>
            </a:p>
          </p:txBody>
        </p:sp>
        <p:sp>
          <p:nvSpPr>
            <p:cNvPr id="17" name="TextBox 45">
              <a:extLst>
                <a:ext uri="{FF2B5EF4-FFF2-40B4-BE49-F238E27FC236}">
                  <a16:creationId xmlns:a16="http://schemas.microsoft.com/office/drawing/2014/main" id="{9C41C691-5ED3-DC3D-6CA0-F62A087DFFC5}"/>
                </a:ext>
              </a:extLst>
            </p:cNvPr>
            <p:cNvSpPr txBox="1"/>
            <p:nvPr/>
          </p:nvSpPr>
          <p:spPr>
            <a:xfrm>
              <a:off x="1358004" y="2430444"/>
              <a:ext cx="2510895" cy="184640"/>
            </a:xfrm>
            <a:prstGeom prst="rect">
              <a:avLst/>
            </a:prstGeom>
          </p:spPr>
          <p:txBody>
            <a:bodyPr wrap="square" lIns="0" tIns="0" rIns="0" bIns="0">
              <a:spAutoFit/>
            </a:bodyPr>
            <a:lstStyle/>
            <a:p>
              <a:pPr algn="ctr">
                <a:lnSpc>
                  <a:spcPts val="1304"/>
                </a:lnSpc>
                <a:defRPr/>
              </a:pPr>
              <a:r>
                <a:rPr lang="fr-FR" sz="1600" b="1" dirty="0">
                  <a:solidFill>
                    <a:srgbClr val="FFFFFF"/>
                  </a:solidFill>
                  <a:latin typeface="Glacial Indifference"/>
                </a:rPr>
                <a:t>Auvergne-Rhône-Alpes</a:t>
              </a:r>
            </a:p>
          </p:txBody>
        </p:sp>
        <p:pic>
          <p:nvPicPr>
            <p:cNvPr id="19" name="Picture 24">
              <a:extLst>
                <a:ext uri="{FF2B5EF4-FFF2-40B4-BE49-F238E27FC236}">
                  <a16:creationId xmlns:a16="http://schemas.microsoft.com/office/drawing/2014/main" id="{40C118CC-1CAA-6E06-8BFD-5E0F8FD473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80853" flipH="1" flipV="1">
              <a:off x="-413315" y="4078404"/>
              <a:ext cx="1925637" cy="703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4">
              <a:extLst>
                <a:ext uri="{FF2B5EF4-FFF2-40B4-BE49-F238E27FC236}">
                  <a16:creationId xmlns:a16="http://schemas.microsoft.com/office/drawing/2014/main" id="{A3ED602D-C64A-48FB-C5AD-CF1CA1FF9B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942966" flipH="1" flipV="1">
              <a:off x="-348346" y="2689766"/>
              <a:ext cx="1806545" cy="653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31">
              <a:extLst>
                <a:ext uri="{FF2B5EF4-FFF2-40B4-BE49-F238E27FC236}">
                  <a16:creationId xmlns:a16="http://schemas.microsoft.com/office/drawing/2014/main" id="{29814B4E-74E8-3451-3AB0-03D3EFE6C91B}"/>
                </a:ext>
              </a:extLst>
            </p:cNvPr>
            <p:cNvGrpSpPr>
              <a:grpSpLocks/>
            </p:cNvGrpSpPr>
            <p:nvPr/>
          </p:nvGrpSpPr>
          <p:grpSpPr bwMode="auto">
            <a:xfrm>
              <a:off x="1323505" y="4088855"/>
              <a:ext cx="2611150" cy="632013"/>
              <a:chOff x="-354425" y="-766584"/>
              <a:chExt cx="2611150" cy="632013"/>
            </a:xfrm>
          </p:grpSpPr>
          <p:sp>
            <p:nvSpPr>
              <p:cNvPr id="33" name="Freeform 32">
                <a:extLst>
                  <a:ext uri="{FF2B5EF4-FFF2-40B4-BE49-F238E27FC236}">
                    <a16:creationId xmlns:a16="http://schemas.microsoft.com/office/drawing/2014/main" id="{C0E6395A-4B23-4646-B6E5-82679752E24C}"/>
                  </a:ext>
                </a:extLst>
              </p:cNvPr>
              <p:cNvSpPr>
                <a:spLocks/>
              </p:cNvSpPr>
              <p:nvPr/>
            </p:nvSpPr>
            <p:spPr bwMode="auto">
              <a:xfrm>
                <a:off x="-354425" y="-766584"/>
                <a:ext cx="2611150" cy="632013"/>
              </a:xfrm>
              <a:prstGeom prst="rect">
                <a:avLst/>
              </a:prstGeom>
              <a:solidFill>
                <a:srgbClr val="003399">
                  <a:alpha val="7490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grpSp>
          <p:nvGrpSpPr>
            <p:cNvPr id="22" name="Group 12">
              <a:extLst>
                <a:ext uri="{FF2B5EF4-FFF2-40B4-BE49-F238E27FC236}">
                  <a16:creationId xmlns:a16="http://schemas.microsoft.com/office/drawing/2014/main" id="{36A32E38-82F2-3307-FC2E-A6A16E605F56}"/>
                </a:ext>
              </a:extLst>
            </p:cNvPr>
            <p:cNvGrpSpPr>
              <a:grpSpLocks/>
            </p:cNvGrpSpPr>
            <p:nvPr/>
          </p:nvGrpSpPr>
          <p:grpSpPr bwMode="auto">
            <a:xfrm>
              <a:off x="1323505" y="4815744"/>
              <a:ext cx="2611149" cy="1084902"/>
              <a:chOff x="-1074957" y="-1826993"/>
              <a:chExt cx="7933579" cy="3695701"/>
            </a:xfrm>
          </p:grpSpPr>
          <p:sp>
            <p:nvSpPr>
              <p:cNvPr id="32" name="Freeform 13">
                <a:extLst>
                  <a:ext uri="{FF2B5EF4-FFF2-40B4-BE49-F238E27FC236}">
                    <a16:creationId xmlns:a16="http://schemas.microsoft.com/office/drawing/2014/main" id="{5CCE0ADA-3E51-5293-A58C-58BFB71A8211}"/>
                  </a:ext>
                </a:extLst>
              </p:cNvPr>
              <p:cNvSpPr>
                <a:spLocks/>
              </p:cNvSpPr>
              <p:nvPr/>
            </p:nvSpPr>
            <p:spPr bwMode="auto">
              <a:xfrm>
                <a:off x="-1074957" y="-1826993"/>
                <a:ext cx="7933579" cy="3695701"/>
              </a:xfrm>
              <a:prstGeom prst="rect">
                <a:avLst/>
              </a:prstGeom>
              <a:solidFill>
                <a:schemeClr val="accent5">
                  <a:lumMod val="20000"/>
                  <a:lumOff val="80000"/>
                </a:schemeClr>
              </a:solidFill>
              <a:ln w="9525">
                <a:solidFill>
                  <a:srgbClr val="000000"/>
                </a:solidFill>
                <a:round/>
                <a:headEnd/>
                <a:tailEnd/>
              </a:ln>
            </p:spPr>
            <p:txBody>
              <a:bodyPr/>
              <a:lstStyle/>
              <a:p>
                <a:endParaRPr lang="it-IT">
                  <a:solidFill>
                    <a:srgbClr val="0F4496"/>
                  </a:solidFill>
                </a:endParaRPr>
              </a:p>
            </p:txBody>
          </p:sp>
        </p:grpSp>
        <p:sp>
          <p:nvSpPr>
            <p:cNvPr id="23" name="TextBox 41">
              <a:extLst>
                <a:ext uri="{FF2B5EF4-FFF2-40B4-BE49-F238E27FC236}">
                  <a16:creationId xmlns:a16="http://schemas.microsoft.com/office/drawing/2014/main" id="{B45A3054-0ECA-8D43-3286-8CDE3E305CA2}"/>
                </a:ext>
              </a:extLst>
            </p:cNvPr>
            <p:cNvSpPr txBox="1"/>
            <p:nvPr/>
          </p:nvSpPr>
          <p:spPr>
            <a:xfrm>
              <a:off x="1412559" y="4923135"/>
              <a:ext cx="2403325" cy="888172"/>
            </a:xfrm>
            <a:prstGeom prst="rect">
              <a:avLst/>
            </a:prstGeom>
          </p:spPr>
          <p:txBody>
            <a:bodyPr wrap="square" lIns="0" tIns="0" rIns="0" bIns="0">
              <a:spAutoFit/>
            </a:bodyPr>
            <a:lstStyle/>
            <a:p>
              <a:pPr algn="ctr">
                <a:defRPr/>
              </a:pPr>
              <a:r>
                <a:rPr lang="fr-FR" sz="1100" b="1" dirty="0">
                  <a:solidFill>
                    <a:srgbClr val="0F4496"/>
                  </a:solidFill>
                  <a:latin typeface="Glacial Indifference"/>
                </a:rPr>
                <a:t> </a:t>
              </a:r>
              <a:r>
                <a:rPr lang="fr-FR" sz="1400" b="1" dirty="0">
                  <a:solidFill>
                    <a:srgbClr val="0F4496"/>
                  </a:solidFill>
                  <a:latin typeface="Glacial Indifference"/>
                </a:rPr>
                <a:t>Départements 05, 04, 06</a:t>
              </a:r>
            </a:p>
            <a:p>
              <a:pPr algn="ctr">
                <a:defRPr/>
              </a:pPr>
              <a:r>
                <a:rPr lang="fr-FR" sz="1400" b="1" dirty="0">
                  <a:solidFill>
                    <a:srgbClr val="0F4496"/>
                  </a:solidFill>
                  <a:latin typeface="Glacial Indifference"/>
                </a:rPr>
                <a:t>Chef de file pour 23 projets</a:t>
              </a:r>
            </a:p>
            <a:p>
              <a:pPr algn="ctr">
                <a:defRPr/>
              </a:pPr>
              <a:r>
                <a:rPr lang="fr-FR" sz="1400" b="1" dirty="0">
                  <a:solidFill>
                    <a:srgbClr val="0F4496"/>
                  </a:solidFill>
                  <a:latin typeface="Glacial Indifference"/>
                </a:rPr>
                <a:t>180 bénéficiaires</a:t>
              </a:r>
            </a:p>
            <a:p>
              <a:pPr algn="ctr">
                <a:defRPr/>
              </a:pPr>
              <a:r>
                <a:rPr lang="fr-FR" sz="1400" b="1" dirty="0">
                  <a:solidFill>
                    <a:srgbClr val="0F4496"/>
                  </a:solidFill>
                  <a:latin typeface="Glacial Indifference"/>
                </a:rPr>
                <a:t>32,7 M€ FEDER</a:t>
              </a:r>
            </a:p>
          </p:txBody>
        </p:sp>
        <p:sp>
          <p:nvSpPr>
            <p:cNvPr id="24" name="TextBox 45">
              <a:extLst>
                <a:ext uri="{FF2B5EF4-FFF2-40B4-BE49-F238E27FC236}">
                  <a16:creationId xmlns:a16="http://schemas.microsoft.com/office/drawing/2014/main" id="{3B355B9A-789D-50E6-B9FA-B80F8E0548AE}"/>
                </a:ext>
              </a:extLst>
            </p:cNvPr>
            <p:cNvSpPr txBox="1"/>
            <p:nvPr/>
          </p:nvSpPr>
          <p:spPr>
            <a:xfrm>
              <a:off x="1379760" y="4171036"/>
              <a:ext cx="2436124" cy="507528"/>
            </a:xfrm>
            <a:prstGeom prst="rect">
              <a:avLst/>
            </a:prstGeom>
          </p:spPr>
          <p:txBody>
            <a:bodyPr wrap="square" lIns="0" tIns="0" rIns="0" bIns="0">
              <a:spAutoFit/>
            </a:bodyPr>
            <a:lstStyle/>
            <a:p>
              <a:pPr algn="ctr">
                <a:defRPr/>
              </a:pPr>
              <a:r>
                <a:rPr lang="fr-FR" sz="1600" b="1" dirty="0">
                  <a:solidFill>
                    <a:srgbClr val="FFFFFF"/>
                  </a:solidFill>
                  <a:latin typeface="Glacial Indifference"/>
                </a:rPr>
                <a:t>Région SUD - Provence-Alpes-Côte-d’Azur</a:t>
              </a:r>
            </a:p>
          </p:txBody>
        </p:sp>
        <p:sp>
          <p:nvSpPr>
            <p:cNvPr id="26" name="TextBox 41">
              <a:extLst>
                <a:ext uri="{FF2B5EF4-FFF2-40B4-BE49-F238E27FC236}">
                  <a16:creationId xmlns:a16="http://schemas.microsoft.com/office/drawing/2014/main" id="{C2F953DA-02EF-7DE8-864A-B18CBB36399F}"/>
                </a:ext>
              </a:extLst>
            </p:cNvPr>
            <p:cNvSpPr txBox="1"/>
            <p:nvPr/>
          </p:nvSpPr>
          <p:spPr>
            <a:xfrm>
              <a:off x="-2714962" y="4838977"/>
              <a:ext cx="1494681" cy="147434"/>
            </a:xfrm>
            <a:prstGeom prst="rect">
              <a:avLst/>
            </a:prstGeom>
          </p:spPr>
          <p:txBody>
            <a:bodyPr wrap="square" lIns="0" tIns="0" rIns="0" bIns="0">
              <a:spAutoFit/>
            </a:bodyPr>
            <a:lstStyle/>
            <a:p>
              <a:pPr algn="ctr">
                <a:lnSpc>
                  <a:spcPts val="1099"/>
                </a:lnSpc>
                <a:defRPr/>
              </a:pPr>
              <a:endParaRPr lang="fr-FR" sz="1100" b="1" dirty="0">
                <a:solidFill>
                  <a:srgbClr val="0F4496"/>
                </a:solidFill>
                <a:highlight>
                  <a:srgbClr val="C0C0C0"/>
                </a:highlight>
                <a:latin typeface="Glacial Indifference"/>
              </a:endParaRPr>
            </a:p>
          </p:txBody>
        </p:sp>
      </p:grpSp>
      <p:sp>
        <p:nvSpPr>
          <p:cNvPr id="13" name="Title 1">
            <a:extLst>
              <a:ext uri="{FF2B5EF4-FFF2-40B4-BE49-F238E27FC236}">
                <a16:creationId xmlns:a16="http://schemas.microsoft.com/office/drawing/2014/main" id="{3AE4AF8E-05FD-CCFE-8031-DAED538D45DE}"/>
              </a:ext>
            </a:extLst>
          </p:cNvPr>
          <p:cNvSpPr txBox="1">
            <a:spLocks/>
          </p:cNvSpPr>
          <p:nvPr/>
        </p:nvSpPr>
        <p:spPr>
          <a:xfrm>
            <a:off x="548870" y="410369"/>
            <a:ext cx="8676906" cy="7310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rgbClr val="13478B"/>
                </a:solidFill>
                <a:latin typeface="Georgia" panose="02040502050405020303" pitchFamily="18" charset="0"/>
              </a:rPr>
              <a:t>ALCOTRA 2021-2027</a:t>
            </a:r>
          </a:p>
          <a:p>
            <a:r>
              <a:rPr lang="fr-FR" sz="2000" b="1" dirty="0">
                <a:solidFill>
                  <a:srgbClr val="13478B"/>
                </a:solidFill>
                <a:latin typeface="Georgia" panose="02040502050405020303" pitchFamily="18" charset="0"/>
              </a:rPr>
              <a:t>En France</a:t>
            </a:r>
          </a:p>
        </p:txBody>
      </p:sp>
      <p:pic>
        <p:nvPicPr>
          <p:cNvPr id="38" name="Image 37">
            <a:extLst>
              <a:ext uri="{FF2B5EF4-FFF2-40B4-BE49-F238E27FC236}">
                <a16:creationId xmlns:a16="http://schemas.microsoft.com/office/drawing/2014/main" id="{507BF604-17A2-9A0B-B15C-5FA6BD76C66A}"/>
              </a:ext>
            </a:extLst>
          </p:cNvPr>
          <p:cNvPicPr>
            <a:picLocks noChangeAspect="1"/>
          </p:cNvPicPr>
          <p:nvPr/>
        </p:nvPicPr>
        <p:blipFill>
          <a:blip r:embed="rId6"/>
          <a:srcRect/>
          <a:stretch/>
        </p:blipFill>
        <p:spPr>
          <a:xfrm>
            <a:off x="9139696" y="5658700"/>
            <a:ext cx="2258789" cy="516294"/>
          </a:xfrm>
          <a:prstGeom prst="rect">
            <a:avLst/>
          </a:prstGeom>
        </p:spPr>
      </p:pic>
      <p:sp>
        <p:nvSpPr>
          <p:cNvPr id="3" name="Text Box 6">
            <a:extLst>
              <a:ext uri="{FF2B5EF4-FFF2-40B4-BE49-F238E27FC236}">
                <a16:creationId xmlns:a16="http://schemas.microsoft.com/office/drawing/2014/main" id="{69677DE8-8D52-9ACE-2922-E242C6102D5D}"/>
              </a:ext>
            </a:extLst>
          </p:cNvPr>
          <p:cNvSpPr txBox="1">
            <a:spLocks/>
          </p:cNvSpPr>
          <p:nvPr/>
        </p:nvSpPr>
        <p:spPr bwMode="auto">
          <a:xfrm>
            <a:off x="331900" y="1797803"/>
            <a:ext cx="5145535" cy="2246769"/>
          </a:xfrm>
          <a:prstGeom prst="rect">
            <a:avLst/>
          </a:prstGeom>
          <a:noFill/>
          <a:ln>
            <a:solidFill>
              <a:schemeClr val="accent1"/>
            </a:solidFill>
          </a:ln>
          <a:effectLst/>
        </p:spPr>
        <p:txBody>
          <a:bodyPr wrap="square" lIns="45720" tIns="45720" rIns="45720" bIns="45720" anchor="t">
            <a:spAutoFit/>
          </a:bodyPr>
          <a:lstStyle/>
          <a:p>
            <a:pPr marL="157163" algn="just">
              <a:lnSpc>
                <a:spcPct val="150000"/>
              </a:lnSpc>
              <a:buClr>
                <a:srgbClr val="0098CC"/>
              </a:buClr>
              <a:defRPr/>
            </a:pPr>
            <a:r>
              <a:rPr lang="fr-FR" altLang="fr-FR" sz="1600" b="1" dirty="0">
                <a:solidFill>
                  <a:srgbClr val="13478B"/>
                </a:solidFill>
                <a:latin typeface="+mj-lt"/>
                <a:ea typeface="+mj-ea"/>
                <a:cs typeface="+mj-cs"/>
                <a:sym typeface="Arial Narrow" charset="0"/>
              </a:rPr>
              <a:t>Chiffres clés</a:t>
            </a:r>
          </a:p>
          <a:p>
            <a:pPr marL="442913" indent="-285750">
              <a:spcAft>
                <a:spcPts val="600"/>
              </a:spcAft>
              <a:buClr>
                <a:srgbClr val="0098CC"/>
              </a:buClr>
              <a:buFont typeface="Wingdings" panose="05000000000000000000" pitchFamily="2" charset="2"/>
              <a:buChar char=""/>
              <a:defRPr/>
            </a:pPr>
            <a:r>
              <a:rPr lang="fr-FR" sz="1600" dirty="0">
                <a:cs typeface="Arial" panose="020B0604020202020204" pitchFamily="34" charset="0"/>
              </a:rPr>
              <a:t>Maquette du Programme: 182,3 M€ FEDER</a:t>
            </a:r>
          </a:p>
          <a:p>
            <a:pPr marL="442913" indent="-285750">
              <a:spcAft>
                <a:spcPts val="600"/>
              </a:spcAft>
              <a:buClr>
                <a:srgbClr val="0098CC"/>
              </a:buClr>
              <a:buFont typeface="Wingdings" panose="05000000000000000000" pitchFamily="2" charset="2"/>
              <a:buChar char=""/>
              <a:defRPr/>
            </a:pPr>
            <a:r>
              <a:rPr lang="fr-FR" altLang="fr-FR" sz="1600" dirty="0">
                <a:cs typeface="Arial" panose="020B0604020202020204" pitchFamily="34" charset="0"/>
                <a:sym typeface="Arial Narrow" charset="0"/>
              </a:rPr>
              <a:t>144,88 M€ FEDER programmés</a:t>
            </a:r>
          </a:p>
          <a:p>
            <a:pPr marL="442913" indent="-285750">
              <a:spcAft>
                <a:spcPts val="600"/>
              </a:spcAft>
              <a:buClr>
                <a:srgbClr val="0098CC"/>
              </a:buClr>
              <a:buFont typeface="Wingdings" panose="05000000000000000000" pitchFamily="2" charset="2"/>
              <a:buChar char=""/>
              <a:defRPr/>
            </a:pPr>
            <a:r>
              <a:rPr lang="fr-FR" altLang="fr-FR" sz="1600" dirty="0">
                <a:cs typeface="Arial" panose="020B0604020202020204" pitchFamily="34" charset="0"/>
                <a:sym typeface="Arial Narrow" charset="0"/>
              </a:rPr>
              <a:t>160 projets approuvés</a:t>
            </a:r>
          </a:p>
          <a:p>
            <a:pPr marL="442913" indent="-285750">
              <a:spcAft>
                <a:spcPts val="600"/>
              </a:spcAft>
              <a:buClr>
                <a:srgbClr val="0098CC"/>
              </a:buClr>
              <a:buFont typeface="Wingdings" panose="05000000000000000000" pitchFamily="2" charset="2"/>
              <a:buChar char=""/>
              <a:defRPr/>
            </a:pPr>
            <a:r>
              <a:rPr lang="fr-FR" altLang="fr-FR" sz="1600" dirty="0">
                <a:cs typeface="Arial" panose="020B0604020202020204" pitchFamily="34" charset="0"/>
                <a:sym typeface="Arial Narrow" charset="0"/>
              </a:rPr>
              <a:t>85% taux de programmation FEDER hors assistance technique</a:t>
            </a:r>
          </a:p>
          <a:p>
            <a:pPr marL="157163">
              <a:spcAft>
                <a:spcPts val="600"/>
              </a:spcAft>
              <a:buClr>
                <a:srgbClr val="0098CC"/>
              </a:buClr>
              <a:defRPr/>
            </a:pPr>
            <a:endParaRPr lang="fr-FR" sz="1600" dirty="0">
              <a:cs typeface="Arial" panose="020B0604020202020204" pitchFamily="34" charset="0"/>
            </a:endParaRPr>
          </a:p>
        </p:txBody>
      </p:sp>
    </p:spTree>
    <p:extLst>
      <p:ext uri="{BB962C8B-B14F-4D97-AF65-F5344CB8AC3E}">
        <p14:creationId xmlns:p14="http://schemas.microsoft.com/office/powerpoint/2010/main" val="3234234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EF2AADA0-FD92-E892-695D-A5698F02A031}"/>
              </a:ext>
            </a:extLst>
          </p:cNvPr>
          <p:cNvSpPr txBox="1"/>
          <p:nvPr/>
        </p:nvSpPr>
        <p:spPr bwMode="auto">
          <a:xfrm>
            <a:off x="821736" y="1712983"/>
            <a:ext cx="8482114" cy="518860"/>
          </a:xfrm>
          <a:prstGeom prst="rect">
            <a:avLst/>
          </a:prstGeom>
          <a:ln>
            <a:noFill/>
          </a:ln>
        </p:spPr>
        <p:txBody>
          <a:bodyPr wrap="square" lIns="0" tIns="0" rIns="0" bIns="0">
            <a:spAutoFit/>
          </a:bodyPr>
          <a:lstStyle/>
          <a:p>
            <a:pPr>
              <a:lnSpc>
                <a:spcPts val="2044"/>
              </a:lnSpc>
              <a:defRPr/>
            </a:pPr>
            <a:endParaRPr lang="fr-FR" sz="2400" dirty="0">
              <a:solidFill>
                <a:srgbClr val="003399"/>
              </a:solidFill>
              <a:latin typeface="+mj-lt"/>
            </a:endParaRPr>
          </a:p>
          <a:p>
            <a:pPr>
              <a:lnSpc>
                <a:spcPts val="2044"/>
              </a:lnSpc>
              <a:defRPr/>
            </a:pPr>
            <a:endParaRPr lang="fr-FR" sz="2400" dirty="0">
              <a:solidFill>
                <a:srgbClr val="003399"/>
              </a:solidFill>
              <a:latin typeface="+mj-lt"/>
            </a:endParaRPr>
          </a:p>
        </p:txBody>
      </p:sp>
      <p:sp>
        <p:nvSpPr>
          <p:cNvPr id="8" name="TextBox 8">
            <a:extLst>
              <a:ext uri="{FF2B5EF4-FFF2-40B4-BE49-F238E27FC236}">
                <a16:creationId xmlns:a16="http://schemas.microsoft.com/office/drawing/2014/main" id="{119725E7-A37E-A097-BEC5-B5709DAAEE84}"/>
              </a:ext>
            </a:extLst>
          </p:cNvPr>
          <p:cNvSpPr txBox="1"/>
          <p:nvPr/>
        </p:nvSpPr>
        <p:spPr bwMode="auto">
          <a:xfrm>
            <a:off x="2912325" y="5867609"/>
            <a:ext cx="791532" cy="124714"/>
          </a:xfrm>
          <a:prstGeom prst="rect">
            <a:avLst/>
          </a:prstGeom>
          <a:ln>
            <a:noFill/>
          </a:ln>
        </p:spPr>
        <p:txBody>
          <a:bodyPr lIns="0" tIns="0" rIns="0" bIns="0">
            <a:spAutoFit/>
          </a:bodyPr>
          <a:lstStyle/>
          <a:p>
            <a:pPr algn="ctr">
              <a:lnSpc>
                <a:spcPts val="816"/>
              </a:lnSpc>
              <a:defRPr/>
            </a:pPr>
            <a:r>
              <a:rPr lang="en-US" sz="583">
                <a:solidFill>
                  <a:srgbClr val="FFFFFF"/>
                </a:solidFill>
                <a:latin typeface="Glacial Indifference"/>
              </a:rPr>
              <a:t>PITER PARCOURS</a:t>
            </a:r>
          </a:p>
        </p:txBody>
      </p:sp>
      <p:pic>
        <p:nvPicPr>
          <p:cNvPr id="2" name="Image 1">
            <a:extLst>
              <a:ext uri="{FF2B5EF4-FFF2-40B4-BE49-F238E27FC236}">
                <a16:creationId xmlns:a16="http://schemas.microsoft.com/office/drawing/2014/main" id="{13A6513C-4505-AFA8-719C-A26BC85D2552}"/>
              </a:ext>
            </a:extLst>
          </p:cNvPr>
          <p:cNvPicPr>
            <a:picLocks noChangeAspect="1"/>
          </p:cNvPicPr>
          <p:nvPr/>
        </p:nvPicPr>
        <p:blipFill>
          <a:blip r:embed="rId2"/>
          <a:srcRect/>
          <a:stretch/>
        </p:blipFill>
        <p:spPr>
          <a:xfrm>
            <a:off x="519192" y="5379739"/>
            <a:ext cx="5215181" cy="1566841"/>
          </a:xfrm>
          <a:prstGeom prst="rect">
            <a:avLst/>
          </a:prstGeom>
        </p:spPr>
      </p:pic>
      <p:pic>
        <p:nvPicPr>
          <p:cNvPr id="3" name="Image 2">
            <a:extLst>
              <a:ext uri="{FF2B5EF4-FFF2-40B4-BE49-F238E27FC236}">
                <a16:creationId xmlns:a16="http://schemas.microsoft.com/office/drawing/2014/main" id="{0DC51C42-F188-23F0-E635-AE26480CBD8D}"/>
              </a:ext>
            </a:extLst>
          </p:cNvPr>
          <p:cNvPicPr>
            <a:picLocks noChangeAspect="1"/>
          </p:cNvPicPr>
          <p:nvPr/>
        </p:nvPicPr>
        <p:blipFill>
          <a:blip r:embed="rId3"/>
          <a:srcRect/>
          <a:stretch/>
        </p:blipFill>
        <p:spPr>
          <a:xfrm>
            <a:off x="9186192" y="6437463"/>
            <a:ext cx="2258784" cy="260628"/>
          </a:xfrm>
          <a:prstGeom prst="rect">
            <a:avLst/>
          </a:prstGeom>
        </p:spPr>
      </p:pic>
      <p:sp>
        <p:nvSpPr>
          <p:cNvPr id="4" name="Title 1">
            <a:extLst>
              <a:ext uri="{FF2B5EF4-FFF2-40B4-BE49-F238E27FC236}">
                <a16:creationId xmlns:a16="http://schemas.microsoft.com/office/drawing/2014/main" id="{DEED821C-5165-A9CC-B3AC-70C0B57CAC97}"/>
              </a:ext>
            </a:extLst>
          </p:cNvPr>
          <p:cNvSpPr txBox="1">
            <a:spLocks/>
          </p:cNvSpPr>
          <p:nvPr/>
        </p:nvSpPr>
        <p:spPr>
          <a:xfrm>
            <a:off x="548870" y="410369"/>
            <a:ext cx="11056976" cy="7310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rgbClr val="13478B"/>
                </a:solidFill>
                <a:latin typeface="Georgia" panose="02040502050405020303" pitchFamily="18" charset="0"/>
              </a:rPr>
              <a:t>ALCOTRA: COOPÉRATION TRANSALPINE</a:t>
            </a:r>
          </a:p>
          <a:p>
            <a:r>
              <a:rPr lang="fr-FR" altLang="fr-FR" sz="2000" b="1" dirty="0">
                <a:solidFill>
                  <a:srgbClr val="13478B"/>
                </a:solidFill>
                <a:latin typeface="Georgia" panose="02040502050405020303" pitchFamily="18" charset="0"/>
                <a:ea typeface="+mj-ea"/>
                <a:cs typeface="+mj-cs"/>
                <a:sym typeface="Arial Narrow" charset="0"/>
              </a:rPr>
              <a:t>Webinaire de présentation aux communes et intercommunalités françaises</a:t>
            </a:r>
          </a:p>
          <a:p>
            <a:endParaRPr lang="en-US" sz="2000" b="1" dirty="0">
              <a:solidFill>
                <a:srgbClr val="13478B"/>
              </a:solidFill>
              <a:latin typeface="Georgia" panose="02040502050405020303" pitchFamily="18" charset="0"/>
            </a:endParaRPr>
          </a:p>
        </p:txBody>
      </p:sp>
      <p:cxnSp>
        <p:nvCxnSpPr>
          <p:cNvPr id="10" name="Connecteur droit 9">
            <a:extLst>
              <a:ext uri="{FF2B5EF4-FFF2-40B4-BE49-F238E27FC236}">
                <a16:creationId xmlns:a16="http://schemas.microsoft.com/office/drawing/2014/main" id="{8E2E675D-EB73-C198-8DF8-A227318ED2F7}"/>
              </a:ext>
            </a:extLst>
          </p:cNvPr>
          <p:cNvCxnSpPr>
            <a:cxnSpLocks/>
          </p:cNvCxnSpPr>
          <p:nvPr/>
        </p:nvCxnSpPr>
        <p:spPr>
          <a:xfrm>
            <a:off x="643163" y="1181382"/>
            <a:ext cx="282123" cy="0"/>
          </a:xfrm>
          <a:prstGeom prst="line">
            <a:avLst/>
          </a:prstGeom>
          <a:ln w="57150">
            <a:solidFill>
              <a:srgbClr val="FFED00"/>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CDC715DE-D61E-8347-96C5-6CDE1D9A51E0}"/>
              </a:ext>
            </a:extLst>
          </p:cNvPr>
          <p:cNvPicPr>
            <a:picLocks noChangeAspect="1"/>
          </p:cNvPicPr>
          <p:nvPr/>
        </p:nvPicPr>
        <p:blipFill>
          <a:blip r:embed="rId4"/>
          <a:srcRect/>
          <a:stretch/>
        </p:blipFill>
        <p:spPr>
          <a:xfrm>
            <a:off x="9139696" y="5658700"/>
            <a:ext cx="2258789" cy="516294"/>
          </a:xfrm>
          <a:prstGeom prst="rect">
            <a:avLst/>
          </a:prstGeom>
        </p:spPr>
      </p:pic>
      <p:sp>
        <p:nvSpPr>
          <p:cNvPr id="7" name="TextBox 6">
            <a:extLst>
              <a:ext uri="{FF2B5EF4-FFF2-40B4-BE49-F238E27FC236}">
                <a16:creationId xmlns:a16="http://schemas.microsoft.com/office/drawing/2014/main" id="{37DAB378-6449-5E25-BF0E-E6F1444A64E1}"/>
              </a:ext>
            </a:extLst>
          </p:cNvPr>
          <p:cNvSpPr txBox="1"/>
          <p:nvPr/>
        </p:nvSpPr>
        <p:spPr bwMode="auto">
          <a:xfrm>
            <a:off x="614470" y="1377313"/>
            <a:ext cx="8896645" cy="256480"/>
          </a:xfrm>
          <a:prstGeom prst="rect">
            <a:avLst/>
          </a:prstGeom>
          <a:ln>
            <a:noFill/>
          </a:ln>
        </p:spPr>
        <p:txBody>
          <a:bodyPr wrap="square" lIns="0" tIns="0" rIns="0" bIns="0">
            <a:spAutoFit/>
          </a:bodyPr>
          <a:lstStyle/>
          <a:p>
            <a:pPr>
              <a:lnSpc>
                <a:spcPts val="2044"/>
              </a:lnSpc>
              <a:defRPr/>
            </a:pPr>
            <a:r>
              <a:rPr lang="fr-FR" b="1" dirty="0">
                <a:solidFill>
                  <a:srgbClr val="003399"/>
                </a:solidFill>
                <a:latin typeface="+mj-lt"/>
              </a:rPr>
              <a:t>Objectifs du webinaire:</a:t>
            </a:r>
          </a:p>
        </p:txBody>
      </p:sp>
      <p:sp>
        <p:nvSpPr>
          <p:cNvPr id="9" name="TextBox 6">
            <a:extLst>
              <a:ext uri="{FF2B5EF4-FFF2-40B4-BE49-F238E27FC236}">
                <a16:creationId xmlns:a16="http://schemas.microsoft.com/office/drawing/2014/main" id="{AA630F19-07C2-098F-C836-5372055FCEBE}"/>
              </a:ext>
            </a:extLst>
          </p:cNvPr>
          <p:cNvSpPr txBox="1"/>
          <p:nvPr/>
        </p:nvSpPr>
        <p:spPr bwMode="auto">
          <a:xfrm>
            <a:off x="614470" y="1731641"/>
            <a:ext cx="10186907" cy="1264962"/>
          </a:xfrm>
          <a:prstGeom prst="rect">
            <a:avLst/>
          </a:prstGeom>
          <a:ln>
            <a:noFill/>
          </a:ln>
        </p:spPr>
        <p:txBody>
          <a:bodyPr wrap="square" lIns="0" tIns="0" rIns="0" bIns="0">
            <a:spAutoFit/>
          </a:bodyPr>
          <a:lstStyle/>
          <a:p>
            <a:pPr marL="285750" indent="-285750">
              <a:lnSpc>
                <a:spcPts val="2044"/>
              </a:lnSpc>
              <a:buFont typeface="Wingdings" panose="05000000000000000000" pitchFamily="2" charset="2"/>
              <a:buChar char="Ø"/>
              <a:defRPr/>
            </a:pPr>
            <a:r>
              <a:rPr lang="fr-FR" sz="1600" b="1" dirty="0">
                <a:solidFill>
                  <a:srgbClr val="003399"/>
                </a:solidFill>
                <a:latin typeface="+mj-lt"/>
              </a:rPr>
              <a:t>Faire connaissance avec les nouvelles équipes </a:t>
            </a:r>
            <a:r>
              <a:rPr lang="fr-FR" sz="1600" dirty="0">
                <a:solidFill>
                  <a:srgbClr val="003399"/>
                </a:solidFill>
                <a:latin typeface="+mj-lt"/>
              </a:rPr>
              <a:t>à la tête des communes et Intercommunalités suite aux élections </a:t>
            </a:r>
            <a:r>
              <a:rPr lang="fr-FR" sz="1600" b="1" dirty="0">
                <a:solidFill>
                  <a:srgbClr val="003399"/>
                </a:solidFill>
                <a:latin typeface="+mj-lt"/>
              </a:rPr>
              <a:t>municipales françaises de mars 2026</a:t>
            </a:r>
          </a:p>
          <a:p>
            <a:pPr marL="285750" indent="-285750">
              <a:lnSpc>
                <a:spcPts val="2044"/>
              </a:lnSpc>
              <a:buFont typeface="Wingdings" panose="05000000000000000000" pitchFamily="2" charset="2"/>
              <a:buChar char="Ø"/>
              <a:defRPr/>
            </a:pPr>
            <a:r>
              <a:rPr lang="fr-FR" sz="1600" dirty="0">
                <a:solidFill>
                  <a:srgbClr val="003399"/>
                </a:solidFill>
                <a:latin typeface="+mj-lt"/>
              </a:rPr>
              <a:t>Présenter les </a:t>
            </a:r>
            <a:r>
              <a:rPr lang="fr-FR" sz="1600" b="1" dirty="0">
                <a:solidFill>
                  <a:srgbClr val="003399"/>
                </a:solidFill>
                <a:latin typeface="+mj-lt"/>
              </a:rPr>
              <a:t>enjeux de la coopération transfront</a:t>
            </a:r>
            <a:r>
              <a:rPr lang="fr-FR" sz="1600" dirty="0">
                <a:solidFill>
                  <a:srgbClr val="003399"/>
                </a:solidFill>
                <a:latin typeface="+mj-lt"/>
              </a:rPr>
              <a:t>alière et les apports du Programme ALCOTRA</a:t>
            </a:r>
          </a:p>
          <a:p>
            <a:pPr marL="285750" indent="-285750">
              <a:lnSpc>
                <a:spcPts val="2044"/>
              </a:lnSpc>
              <a:buFont typeface="Wingdings" panose="05000000000000000000" pitchFamily="2" charset="2"/>
              <a:buChar char="Ø"/>
              <a:defRPr/>
            </a:pPr>
            <a:r>
              <a:rPr lang="fr-FR" sz="1600" dirty="0">
                <a:solidFill>
                  <a:srgbClr val="003399"/>
                </a:solidFill>
                <a:latin typeface="+mj-lt"/>
              </a:rPr>
              <a:t>Favoriser la </a:t>
            </a:r>
            <a:r>
              <a:rPr lang="fr-FR" sz="1600" b="1" dirty="0">
                <a:solidFill>
                  <a:srgbClr val="003399"/>
                </a:solidFill>
                <a:latin typeface="+mj-lt"/>
              </a:rPr>
              <a:t>prise en main technique et financière </a:t>
            </a:r>
            <a:r>
              <a:rPr lang="fr-FR" sz="1600" dirty="0">
                <a:solidFill>
                  <a:srgbClr val="003399"/>
                </a:solidFill>
                <a:latin typeface="+mj-lt"/>
              </a:rPr>
              <a:t>et assurer la </a:t>
            </a:r>
            <a:r>
              <a:rPr lang="fr-FR" sz="1600" b="1" dirty="0">
                <a:solidFill>
                  <a:srgbClr val="003399"/>
                </a:solidFill>
                <a:latin typeface="+mj-lt"/>
              </a:rPr>
              <a:t>continuité des projets engagés</a:t>
            </a:r>
          </a:p>
          <a:p>
            <a:pPr marL="285750" indent="-285750">
              <a:lnSpc>
                <a:spcPts val="2044"/>
              </a:lnSpc>
              <a:buFont typeface="Wingdings" panose="05000000000000000000" pitchFamily="2" charset="2"/>
              <a:buChar char="Ø"/>
              <a:defRPr/>
            </a:pPr>
            <a:r>
              <a:rPr lang="fr-FR" sz="1600" b="1" dirty="0">
                <a:solidFill>
                  <a:srgbClr val="003399"/>
                </a:solidFill>
                <a:latin typeface="+mj-lt"/>
              </a:rPr>
              <a:t>Intégrer les nouvelles équipes </a:t>
            </a:r>
            <a:r>
              <a:rPr lang="fr-FR" sz="1600" dirty="0">
                <a:solidFill>
                  <a:srgbClr val="003399"/>
                </a:solidFill>
                <a:latin typeface="+mj-lt"/>
              </a:rPr>
              <a:t>à la préparation de la </a:t>
            </a:r>
            <a:r>
              <a:rPr lang="fr-FR" sz="1600" b="1" dirty="0">
                <a:solidFill>
                  <a:srgbClr val="003399"/>
                </a:solidFill>
                <a:latin typeface="+mj-lt"/>
              </a:rPr>
              <a:t>prochaine programmation 2027-2034</a:t>
            </a:r>
          </a:p>
        </p:txBody>
      </p:sp>
      <p:sp>
        <p:nvSpPr>
          <p:cNvPr id="12" name="TextBox 6">
            <a:extLst>
              <a:ext uri="{FF2B5EF4-FFF2-40B4-BE49-F238E27FC236}">
                <a16:creationId xmlns:a16="http://schemas.microsoft.com/office/drawing/2014/main" id="{AE09CEFE-4503-16D6-61C0-42A48CF2838E}"/>
              </a:ext>
            </a:extLst>
          </p:cNvPr>
          <p:cNvSpPr txBox="1"/>
          <p:nvPr/>
        </p:nvSpPr>
        <p:spPr bwMode="auto">
          <a:xfrm>
            <a:off x="548870" y="3536520"/>
            <a:ext cx="9437812" cy="1777923"/>
          </a:xfrm>
          <a:prstGeom prst="rect">
            <a:avLst/>
          </a:prstGeom>
          <a:ln>
            <a:noFill/>
          </a:ln>
        </p:spPr>
        <p:txBody>
          <a:bodyPr wrap="square" lIns="0" tIns="0" rIns="0" bIns="0">
            <a:spAutoFit/>
          </a:bodyPr>
          <a:lstStyle/>
          <a:p>
            <a:pPr marL="285750" indent="-285750">
              <a:lnSpc>
                <a:spcPts val="2044"/>
              </a:lnSpc>
              <a:buFont typeface="Courier New" panose="02070309020205020404" pitchFamily="49" charset="0"/>
              <a:buChar char="o"/>
              <a:defRPr/>
            </a:pPr>
            <a:r>
              <a:rPr lang="fr-FR" sz="1600" dirty="0">
                <a:solidFill>
                  <a:srgbClr val="003399"/>
                </a:solidFill>
                <a:latin typeface="+mj-lt"/>
              </a:rPr>
              <a:t>Présentation du Programme Interreg ALCOTRA</a:t>
            </a:r>
          </a:p>
          <a:p>
            <a:pPr marL="285750" indent="-285750">
              <a:lnSpc>
                <a:spcPts val="2044"/>
              </a:lnSpc>
              <a:buFont typeface="Courier New" panose="02070309020205020404" pitchFamily="49" charset="0"/>
              <a:buChar char="o"/>
              <a:defRPr/>
            </a:pPr>
            <a:r>
              <a:rPr lang="fr-FR" sz="1600" dirty="0">
                <a:solidFill>
                  <a:srgbClr val="003399"/>
                </a:solidFill>
                <a:latin typeface="+mj-lt"/>
              </a:rPr>
              <a:t>ALCOTRA 2021-27: architecture et engagement</a:t>
            </a:r>
          </a:p>
          <a:p>
            <a:pPr marL="285750" indent="-285750">
              <a:lnSpc>
                <a:spcPts val="2044"/>
              </a:lnSpc>
              <a:buFont typeface="Courier New" panose="02070309020205020404" pitchFamily="49" charset="0"/>
              <a:buChar char="o"/>
              <a:defRPr/>
            </a:pPr>
            <a:r>
              <a:rPr lang="fr-FR" sz="1600" dirty="0">
                <a:solidFill>
                  <a:srgbClr val="003399"/>
                </a:solidFill>
                <a:latin typeface="+mj-lt"/>
              </a:rPr>
              <a:t>Focus Projets simples</a:t>
            </a:r>
          </a:p>
          <a:p>
            <a:pPr marL="285750" indent="-285750">
              <a:lnSpc>
                <a:spcPts val="2044"/>
              </a:lnSpc>
              <a:buFont typeface="Courier New" panose="02070309020205020404" pitchFamily="49" charset="0"/>
              <a:buChar char="o"/>
              <a:defRPr/>
            </a:pPr>
            <a:r>
              <a:rPr lang="fr-FR" sz="1600" dirty="0">
                <a:solidFill>
                  <a:srgbClr val="003399"/>
                </a:solidFill>
                <a:latin typeface="+mj-lt"/>
              </a:rPr>
              <a:t>Focus Projets Intégrés Territoriaux (PITER)</a:t>
            </a:r>
          </a:p>
          <a:p>
            <a:pPr marL="285750" indent="-285750">
              <a:lnSpc>
                <a:spcPts val="2044"/>
              </a:lnSpc>
              <a:buFont typeface="Courier New" panose="02070309020205020404" pitchFamily="49" charset="0"/>
              <a:buChar char="o"/>
              <a:defRPr/>
            </a:pPr>
            <a:r>
              <a:rPr lang="fr-FR" sz="1600" dirty="0">
                <a:solidFill>
                  <a:srgbClr val="003399"/>
                </a:solidFill>
                <a:latin typeface="+mj-lt"/>
              </a:rPr>
              <a:t>Focus Microprojets</a:t>
            </a:r>
          </a:p>
          <a:p>
            <a:pPr marL="285750" indent="-285750">
              <a:lnSpc>
                <a:spcPts val="2044"/>
              </a:lnSpc>
              <a:buFont typeface="Courier New" panose="02070309020205020404" pitchFamily="49" charset="0"/>
              <a:buChar char="o"/>
              <a:defRPr/>
            </a:pPr>
            <a:r>
              <a:rPr lang="fr-FR" sz="1600" dirty="0">
                <a:solidFill>
                  <a:srgbClr val="003399"/>
                </a:solidFill>
              </a:rPr>
              <a:t>Simplification et innovation</a:t>
            </a:r>
          </a:p>
          <a:p>
            <a:pPr marL="285750" indent="-285750">
              <a:lnSpc>
                <a:spcPts val="2044"/>
              </a:lnSpc>
              <a:buFont typeface="Courier New" panose="02070309020205020404" pitchFamily="49" charset="0"/>
              <a:buChar char="o"/>
              <a:defRPr/>
            </a:pPr>
            <a:r>
              <a:rPr lang="fr-FR" sz="1600" dirty="0">
                <a:solidFill>
                  <a:srgbClr val="003399"/>
                </a:solidFill>
              </a:rPr>
              <a:t>ALCOTRA 2028-34: consultations et préparation en cours</a:t>
            </a:r>
          </a:p>
        </p:txBody>
      </p:sp>
      <p:sp>
        <p:nvSpPr>
          <p:cNvPr id="13" name="TextBox 6">
            <a:extLst>
              <a:ext uri="{FF2B5EF4-FFF2-40B4-BE49-F238E27FC236}">
                <a16:creationId xmlns:a16="http://schemas.microsoft.com/office/drawing/2014/main" id="{5B51B35C-CCC3-B7D6-6B83-88B9653B1A16}"/>
              </a:ext>
            </a:extLst>
          </p:cNvPr>
          <p:cNvSpPr txBox="1"/>
          <p:nvPr/>
        </p:nvSpPr>
        <p:spPr bwMode="auto">
          <a:xfrm>
            <a:off x="548870" y="3192967"/>
            <a:ext cx="8896645" cy="256480"/>
          </a:xfrm>
          <a:prstGeom prst="rect">
            <a:avLst/>
          </a:prstGeom>
          <a:ln>
            <a:noFill/>
          </a:ln>
        </p:spPr>
        <p:txBody>
          <a:bodyPr wrap="square" lIns="0" tIns="0" rIns="0" bIns="0">
            <a:spAutoFit/>
          </a:bodyPr>
          <a:lstStyle/>
          <a:p>
            <a:pPr>
              <a:lnSpc>
                <a:spcPts val="2044"/>
              </a:lnSpc>
              <a:defRPr/>
            </a:pPr>
            <a:r>
              <a:rPr lang="fr-FR" b="1" dirty="0">
                <a:solidFill>
                  <a:srgbClr val="003399"/>
                </a:solidFill>
                <a:latin typeface="+mj-lt"/>
              </a:rPr>
              <a:t>Déroulé:</a:t>
            </a:r>
          </a:p>
        </p:txBody>
      </p:sp>
    </p:spTree>
    <p:extLst>
      <p:ext uri="{BB962C8B-B14F-4D97-AF65-F5344CB8AC3E}">
        <p14:creationId xmlns:p14="http://schemas.microsoft.com/office/powerpoint/2010/main" val="35428416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7BB6E-0B52-F7F8-1A16-90F0D2BFEF3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3F006F03-5226-9B61-FB3B-B2C24EA30CE7}"/>
              </a:ext>
            </a:extLst>
          </p:cNvPr>
          <p:cNvSpPr txBox="1">
            <a:spLocks/>
          </p:cNvSpPr>
          <p:nvPr/>
        </p:nvSpPr>
        <p:spPr>
          <a:xfrm>
            <a:off x="519192" y="116099"/>
            <a:ext cx="8676906" cy="7310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rgbClr val="13478B"/>
                </a:solidFill>
                <a:latin typeface="Georgia" panose="02040502050405020303" pitchFamily="18" charset="0"/>
              </a:rPr>
              <a:t>ALCOTRA 2021-2027</a:t>
            </a:r>
          </a:p>
          <a:p>
            <a:r>
              <a:rPr lang="fr-FR" sz="2000" b="1" dirty="0">
                <a:solidFill>
                  <a:srgbClr val="13478B"/>
                </a:solidFill>
                <a:latin typeface="Georgia" panose="02040502050405020303" pitchFamily="18" charset="0"/>
              </a:rPr>
              <a:t>Communes et Interco chefs de file</a:t>
            </a:r>
            <a:endParaRPr lang="fr-FR" sz="2000" b="1" dirty="0">
              <a:solidFill>
                <a:srgbClr val="FF0000"/>
              </a:solidFill>
              <a:latin typeface="Georgia" panose="02040502050405020303" pitchFamily="18" charset="0"/>
            </a:endParaRPr>
          </a:p>
        </p:txBody>
      </p:sp>
      <p:cxnSp>
        <p:nvCxnSpPr>
          <p:cNvPr id="6" name="Connecteur droit 5">
            <a:extLst>
              <a:ext uri="{FF2B5EF4-FFF2-40B4-BE49-F238E27FC236}">
                <a16:creationId xmlns:a16="http://schemas.microsoft.com/office/drawing/2014/main" id="{BCCFCC0C-1FB9-6EDC-987E-82BF030557F8}"/>
              </a:ext>
            </a:extLst>
          </p:cNvPr>
          <p:cNvCxnSpPr>
            <a:cxnSpLocks/>
          </p:cNvCxnSpPr>
          <p:nvPr/>
        </p:nvCxnSpPr>
        <p:spPr>
          <a:xfrm>
            <a:off x="643163" y="872132"/>
            <a:ext cx="282123" cy="0"/>
          </a:xfrm>
          <a:prstGeom prst="line">
            <a:avLst/>
          </a:prstGeom>
          <a:ln w="57150">
            <a:solidFill>
              <a:srgbClr val="FFED00"/>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117678D3-B3F6-1DB0-5DB4-AB41903F1107}"/>
              </a:ext>
            </a:extLst>
          </p:cNvPr>
          <p:cNvPicPr>
            <a:picLocks noChangeAspect="1"/>
          </p:cNvPicPr>
          <p:nvPr/>
        </p:nvPicPr>
        <p:blipFill>
          <a:blip r:embed="rId2"/>
          <a:srcRect/>
          <a:stretch/>
        </p:blipFill>
        <p:spPr>
          <a:xfrm>
            <a:off x="519192" y="5379739"/>
            <a:ext cx="5215181" cy="1566841"/>
          </a:xfrm>
          <a:prstGeom prst="rect">
            <a:avLst/>
          </a:prstGeom>
        </p:spPr>
      </p:pic>
      <p:pic>
        <p:nvPicPr>
          <p:cNvPr id="9" name="Image 8">
            <a:extLst>
              <a:ext uri="{FF2B5EF4-FFF2-40B4-BE49-F238E27FC236}">
                <a16:creationId xmlns:a16="http://schemas.microsoft.com/office/drawing/2014/main" id="{B13F2B2B-1488-24F7-689D-AB06DDD1BDB1}"/>
              </a:ext>
            </a:extLst>
          </p:cNvPr>
          <p:cNvPicPr>
            <a:picLocks noChangeAspect="1"/>
          </p:cNvPicPr>
          <p:nvPr/>
        </p:nvPicPr>
        <p:blipFill>
          <a:blip r:embed="rId3"/>
          <a:srcRect/>
          <a:stretch/>
        </p:blipFill>
        <p:spPr>
          <a:xfrm>
            <a:off x="9186192" y="6437463"/>
            <a:ext cx="2258784" cy="260628"/>
          </a:xfrm>
          <a:prstGeom prst="rect">
            <a:avLst/>
          </a:prstGeom>
        </p:spPr>
      </p:pic>
      <p:pic>
        <p:nvPicPr>
          <p:cNvPr id="84" name="Image 83">
            <a:extLst>
              <a:ext uri="{FF2B5EF4-FFF2-40B4-BE49-F238E27FC236}">
                <a16:creationId xmlns:a16="http://schemas.microsoft.com/office/drawing/2014/main" id="{D6DCE28A-CA05-116B-197C-5FE1AB7B40C6}"/>
              </a:ext>
            </a:extLst>
          </p:cNvPr>
          <p:cNvPicPr>
            <a:picLocks noChangeAspect="1"/>
          </p:cNvPicPr>
          <p:nvPr/>
        </p:nvPicPr>
        <p:blipFill>
          <a:blip r:embed="rId4"/>
          <a:srcRect/>
          <a:stretch/>
        </p:blipFill>
        <p:spPr>
          <a:xfrm>
            <a:off x="9139696" y="5658700"/>
            <a:ext cx="2258789" cy="516294"/>
          </a:xfrm>
          <a:prstGeom prst="rect">
            <a:avLst/>
          </a:prstGeom>
        </p:spPr>
      </p:pic>
      <p:graphicFrame>
        <p:nvGraphicFramePr>
          <p:cNvPr id="2" name="Tableau 1">
            <a:extLst>
              <a:ext uri="{FF2B5EF4-FFF2-40B4-BE49-F238E27FC236}">
                <a16:creationId xmlns:a16="http://schemas.microsoft.com/office/drawing/2014/main" id="{872AE85B-2BC7-7C7E-3B78-4430BFC6BC14}"/>
              </a:ext>
            </a:extLst>
          </p:cNvPr>
          <p:cNvGraphicFramePr>
            <a:graphicFrameLocks noGrp="1"/>
          </p:cNvGraphicFramePr>
          <p:nvPr>
            <p:extLst>
              <p:ext uri="{D42A27DB-BD31-4B8C-83A1-F6EECF244321}">
                <p14:modId xmlns:p14="http://schemas.microsoft.com/office/powerpoint/2010/main" val="2588991354"/>
              </p:ext>
            </p:extLst>
          </p:nvPr>
        </p:nvGraphicFramePr>
        <p:xfrm>
          <a:off x="643164" y="968188"/>
          <a:ext cx="9345760" cy="4385135"/>
        </p:xfrm>
        <a:graphic>
          <a:graphicData uri="http://schemas.openxmlformats.org/drawingml/2006/table">
            <a:tbl>
              <a:tblPr firstRow="1" firstCol="1" bandRow="1">
                <a:tableStyleId>{5C22544A-7EE6-4342-B048-85BDC9FD1C3A}</a:tableStyleId>
              </a:tblPr>
              <a:tblGrid>
                <a:gridCol w="2372047">
                  <a:extLst>
                    <a:ext uri="{9D8B030D-6E8A-4147-A177-3AD203B41FA5}">
                      <a16:colId xmlns:a16="http://schemas.microsoft.com/office/drawing/2014/main" val="2856419718"/>
                    </a:ext>
                  </a:extLst>
                </a:gridCol>
                <a:gridCol w="4709901">
                  <a:extLst>
                    <a:ext uri="{9D8B030D-6E8A-4147-A177-3AD203B41FA5}">
                      <a16:colId xmlns:a16="http://schemas.microsoft.com/office/drawing/2014/main" val="2664887894"/>
                    </a:ext>
                  </a:extLst>
                </a:gridCol>
                <a:gridCol w="2263812">
                  <a:extLst>
                    <a:ext uri="{9D8B030D-6E8A-4147-A177-3AD203B41FA5}">
                      <a16:colId xmlns:a16="http://schemas.microsoft.com/office/drawing/2014/main" val="1258871421"/>
                    </a:ext>
                  </a:extLst>
                </a:gridCol>
              </a:tblGrid>
              <a:tr h="534057">
                <a:tc>
                  <a:txBody>
                    <a:bodyPr/>
                    <a:lstStyle/>
                    <a:p>
                      <a:pPr algn="ctr">
                        <a:lnSpc>
                          <a:spcPct val="115000"/>
                        </a:lnSpc>
                        <a:spcAft>
                          <a:spcPts val="800"/>
                        </a:spcAft>
                        <a:buNone/>
                      </a:pPr>
                      <a:r>
                        <a:rPr lang="fr-FR" sz="1400" kern="100" dirty="0">
                          <a:effectLst/>
                          <a:latin typeface="+mn-lt"/>
                        </a:rPr>
                        <a:t>Appels à projets</a:t>
                      </a:r>
                    </a:p>
                    <a:p>
                      <a:pPr algn="ctr">
                        <a:lnSpc>
                          <a:spcPct val="115000"/>
                        </a:lnSpc>
                        <a:spcAft>
                          <a:spcPts val="800"/>
                        </a:spcAft>
                        <a:buNone/>
                      </a:pPr>
                      <a:r>
                        <a:rPr lang="fr-FR" sz="1000" kern="100" dirty="0">
                          <a:effectLst/>
                          <a:latin typeface="+mn-lt"/>
                        </a:rPr>
                        <a:t> </a:t>
                      </a:r>
                      <a:endParaRPr lang="fr-FR" sz="1000" kern="100" dirty="0">
                        <a:effectLst/>
                        <a:latin typeface="+mn-lt"/>
                        <a:ea typeface="Aptos" panose="020B0004020202020204" pitchFamily="34" charset="0"/>
                        <a:cs typeface="Times New Roman" panose="02020603050405020304" pitchFamily="18" charset="0"/>
                      </a:endParaRPr>
                    </a:p>
                  </a:txBody>
                  <a:tcPr marL="44450" marR="44450" marT="9525" marB="0" anchor="b"/>
                </a:tc>
                <a:tc>
                  <a:txBody>
                    <a:bodyPr/>
                    <a:lstStyle/>
                    <a:p>
                      <a:pPr algn="ctr">
                        <a:lnSpc>
                          <a:spcPct val="115000"/>
                        </a:lnSpc>
                        <a:spcAft>
                          <a:spcPts val="800"/>
                        </a:spcAft>
                        <a:buNone/>
                      </a:pPr>
                      <a:r>
                        <a:rPr lang="fr-FR" sz="1400" b="1" kern="100" dirty="0">
                          <a:solidFill>
                            <a:schemeClr val="bg1"/>
                          </a:solidFill>
                          <a:effectLst/>
                          <a:latin typeface="+mn-lt"/>
                          <a:ea typeface="Aptos" panose="020B0004020202020204" pitchFamily="34" charset="0"/>
                          <a:cs typeface="Times New Roman" panose="02020603050405020304" pitchFamily="18" charset="0"/>
                        </a:rPr>
                        <a:t>Pouvoirs publics locaux chefs de file</a:t>
                      </a:r>
                    </a:p>
                  </a:txBody>
                  <a:tcPr marL="44450" marR="44450" marT="9525" marB="0" anchor="ctr"/>
                </a:tc>
                <a:tc>
                  <a:txBody>
                    <a:bodyPr/>
                    <a:lstStyle/>
                    <a:p>
                      <a:pPr algn="ctr">
                        <a:lnSpc>
                          <a:spcPct val="107000"/>
                        </a:lnSpc>
                        <a:spcAft>
                          <a:spcPts val="800"/>
                        </a:spcAft>
                        <a:buNone/>
                      </a:pPr>
                      <a:r>
                        <a:rPr lang="fr-FR" sz="1000" b="1" dirty="0">
                          <a:solidFill>
                            <a:schemeClr val="bg1"/>
                          </a:solidFill>
                          <a:effectLst/>
                          <a:latin typeface="+mn-lt"/>
                          <a:ea typeface="Calibri" panose="020F0502020204030204" pitchFamily="34" charset="0"/>
                          <a:cs typeface="Times New Roman" panose="02020603050405020304" pitchFamily="18" charset="0"/>
                        </a:rPr>
                        <a:t>Nombre de projets et périodes de clôture des opérations</a:t>
                      </a:r>
                    </a:p>
                  </a:txBody>
                  <a:tcPr marL="68580" marR="68580" marT="0" marB="0" anchor="ctr"/>
                </a:tc>
                <a:extLst>
                  <a:ext uri="{0D108BD9-81ED-4DB2-BD59-A6C34878D82A}">
                    <a16:rowId xmlns:a16="http://schemas.microsoft.com/office/drawing/2014/main" val="3140580310"/>
                  </a:ext>
                </a:extLst>
              </a:tr>
              <a:tr h="254210">
                <a:tc>
                  <a:txBody>
                    <a:bodyPr/>
                    <a:lstStyle/>
                    <a:p>
                      <a:pPr algn="l">
                        <a:lnSpc>
                          <a:spcPct val="115000"/>
                        </a:lnSpc>
                        <a:spcAft>
                          <a:spcPts val="800"/>
                        </a:spcAft>
                        <a:buNone/>
                      </a:pPr>
                      <a:r>
                        <a:rPr lang="fr-FR" sz="1000" kern="100" dirty="0">
                          <a:effectLst/>
                          <a:latin typeface="+mn-lt"/>
                        </a:rPr>
                        <a:t>1</a:t>
                      </a:r>
                      <a:r>
                        <a:rPr lang="fr-FR" sz="1000" kern="100" baseline="30000" dirty="0">
                          <a:effectLst/>
                          <a:latin typeface="+mn-lt"/>
                        </a:rPr>
                        <a:t>er</a:t>
                      </a:r>
                      <a:r>
                        <a:rPr lang="fr-FR" sz="1000" kern="100" dirty="0">
                          <a:effectLst/>
                          <a:latin typeface="+mn-lt"/>
                        </a:rPr>
                        <a:t> AAP « Transition »</a:t>
                      </a:r>
                      <a:endParaRPr lang="fr-FR" sz="1000" kern="100" dirty="0">
                        <a:effectLst/>
                        <a:latin typeface="+mn-lt"/>
                        <a:ea typeface="Aptos" panose="020B0004020202020204" pitchFamily="34" charset="0"/>
                        <a:cs typeface="Times New Roman" panose="02020603050405020304" pitchFamily="18" charset="0"/>
                      </a:endParaRPr>
                    </a:p>
                  </a:txBody>
                  <a:tcPr marL="44450" marR="44450" marT="9525" marB="0" anchor="ctr"/>
                </a:tc>
                <a:tc>
                  <a:txBody>
                    <a:bodyPr/>
                    <a:lstStyle/>
                    <a:p>
                      <a:pPr algn="ctr">
                        <a:lnSpc>
                          <a:spcPct val="115000"/>
                        </a:lnSpc>
                        <a:spcAft>
                          <a:spcPts val="800"/>
                        </a:spcAft>
                        <a:buNone/>
                      </a:pPr>
                      <a:r>
                        <a:rPr lang="fr-FR" sz="1000" b="1" kern="100" dirty="0">
                          <a:effectLst/>
                          <a:latin typeface="+mn-lt"/>
                        </a:rPr>
                        <a:t>CA de la Riviera Française</a:t>
                      </a:r>
                      <a:endParaRPr lang="fr-FR" sz="1000" b="1" kern="100" dirty="0">
                        <a:effectLst/>
                        <a:latin typeface="+mn-lt"/>
                        <a:ea typeface="Aptos" panose="020B0004020202020204" pitchFamily="34" charset="0"/>
                        <a:cs typeface="Times New Roman" panose="02020603050405020304" pitchFamily="18" charset="0"/>
                      </a:endParaRPr>
                    </a:p>
                  </a:txBody>
                  <a:tcPr marL="44450" marR="44450" marT="9525" marB="0" anchor="ctr"/>
                </a:tc>
                <a:tc>
                  <a:txBody>
                    <a:bodyPr/>
                    <a:lstStyle/>
                    <a:p>
                      <a:pPr algn="ctr">
                        <a:lnSpc>
                          <a:spcPct val="100000"/>
                        </a:lnSpc>
                        <a:spcAft>
                          <a:spcPts val="0"/>
                        </a:spcAft>
                        <a:buNone/>
                      </a:pPr>
                      <a:r>
                        <a:rPr lang="fr-FR" sz="1000" dirty="0">
                          <a:effectLst/>
                          <a:latin typeface="+mn-lt"/>
                          <a:ea typeface="Calibri" panose="020F0502020204030204" pitchFamily="34" charset="0"/>
                          <a:cs typeface="Times New Roman" panose="02020603050405020304" pitchFamily="18" charset="0"/>
                        </a:rPr>
                        <a:t>Clos 2025</a:t>
                      </a:r>
                    </a:p>
                  </a:txBody>
                  <a:tcPr marL="68580" marR="68580" marT="0" marB="0"/>
                </a:tc>
                <a:extLst>
                  <a:ext uri="{0D108BD9-81ED-4DB2-BD59-A6C34878D82A}">
                    <a16:rowId xmlns:a16="http://schemas.microsoft.com/office/drawing/2014/main" val="1885092253"/>
                  </a:ext>
                </a:extLst>
              </a:tr>
              <a:tr h="314962">
                <a:tc>
                  <a:txBody>
                    <a:bodyPr/>
                    <a:lstStyle/>
                    <a:p>
                      <a:pPr algn="l">
                        <a:lnSpc>
                          <a:spcPct val="115000"/>
                        </a:lnSpc>
                        <a:spcAft>
                          <a:spcPts val="800"/>
                        </a:spcAft>
                        <a:buNone/>
                      </a:pPr>
                      <a:r>
                        <a:rPr lang="fr-FR" sz="1000" kern="100">
                          <a:effectLst/>
                          <a:latin typeface="+mn-lt"/>
                        </a:rPr>
                        <a:t>2</a:t>
                      </a:r>
                      <a:r>
                        <a:rPr lang="fr-FR" sz="1000" kern="100" baseline="30000">
                          <a:effectLst/>
                          <a:latin typeface="+mn-lt"/>
                        </a:rPr>
                        <a:t>ème</a:t>
                      </a:r>
                      <a:r>
                        <a:rPr lang="fr-FR" sz="1000" kern="100">
                          <a:effectLst/>
                          <a:latin typeface="+mn-lt"/>
                        </a:rPr>
                        <a:t> AAP « Nouveaux défis »</a:t>
                      </a:r>
                      <a:endParaRPr lang="fr-FR" sz="1000" kern="100">
                        <a:effectLst/>
                        <a:latin typeface="+mn-lt"/>
                        <a:ea typeface="Aptos" panose="020B0004020202020204" pitchFamily="34" charset="0"/>
                        <a:cs typeface="Times New Roman" panose="02020603050405020304" pitchFamily="18" charset="0"/>
                      </a:endParaRPr>
                    </a:p>
                  </a:txBody>
                  <a:tcPr marL="44450" marR="44450" marT="9525" marB="0" anchor="ctr"/>
                </a:tc>
                <a:tc>
                  <a:txBody>
                    <a:bodyPr/>
                    <a:lstStyle/>
                    <a:p>
                      <a:pPr algn="ctr">
                        <a:lnSpc>
                          <a:spcPct val="115000"/>
                        </a:lnSpc>
                        <a:spcAft>
                          <a:spcPts val="800"/>
                        </a:spcAft>
                        <a:buNone/>
                      </a:pPr>
                      <a:r>
                        <a:rPr lang="fr-FR" sz="1000" b="1" kern="100" dirty="0">
                          <a:effectLst/>
                          <a:latin typeface="+mn-lt"/>
                        </a:rPr>
                        <a:t>Commune de Chambéry</a:t>
                      </a:r>
                      <a:r>
                        <a:rPr lang="fr-FR" sz="1000" kern="100" dirty="0">
                          <a:effectLst/>
                          <a:latin typeface="+mn-lt"/>
                        </a:rPr>
                        <a:t>, </a:t>
                      </a:r>
                      <a:r>
                        <a:rPr lang="fr-FR" sz="1000" b="1" kern="100" dirty="0">
                          <a:effectLst/>
                          <a:latin typeface="+mn-lt"/>
                        </a:rPr>
                        <a:t>CC Val Guiers</a:t>
                      </a:r>
                      <a:endParaRPr lang="fr-FR" sz="1000" b="1" kern="100" dirty="0">
                        <a:effectLst/>
                        <a:latin typeface="+mn-lt"/>
                        <a:ea typeface="Aptos" panose="020B0004020202020204" pitchFamily="34" charset="0"/>
                        <a:cs typeface="Times New Roman" panose="02020603050405020304" pitchFamily="18" charset="0"/>
                      </a:endParaRPr>
                    </a:p>
                  </a:txBody>
                  <a:tcPr marL="44450" marR="44450" marT="9525" marB="0" anchor="ctr"/>
                </a:tc>
                <a:tc>
                  <a:txBody>
                    <a:bodyPr/>
                    <a:lstStyle/>
                    <a:p>
                      <a:pPr algn="ctr">
                        <a:lnSpc>
                          <a:spcPct val="100000"/>
                        </a:lnSpc>
                        <a:spcAft>
                          <a:spcPts val="0"/>
                        </a:spcAft>
                        <a:buNone/>
                      </a:pPr>
                      <a:r>
                        <a:rPr lang="fr-FR" sz="1000" dirty="0">
                          <a:solidFill>
                            <a:srgbClr val="000000"/>
                          </a:solidFill>
                          <a:effectLst/>
                          <a:latin typeface="+mn-lt"/>
                          <a:ea typeface="Calibri" panose="020F0502020204030204" pitchFamily="34" charset="0"/>
                          <a:cs typeface="Times New Roman" panose="02020603050405020304" pitchFamily="18" charset="0"/>
                        </a:rPr>
                        <a:t>24 : mi-2026</a:t>
                      </a:r>
                      <a:endParaRPr lang="fr-FR" sz="1000" dirty="0">
                        <a:effectLst/>
                        <a:latin typeface="+mn-lt"/>
                        <a:ea typeface="Calibri" panose="020F0502020204030204" pitchFamily="34" charset="0"/>
                        <a:cs typeface="Times New Roman" panose="02020603050405020304" pitchFamily="18" charset="0"/>
                      </a:endParaRPr>
                    </a:p>
                    <a:p>
                      <a:pPr algn="ctr">
                        <a:lnSpc>
                          <a:spcPct val="100000"/>
                        </a:lnSpc>
                        <a:spcAft>
                          <a:spcPts val="0"/>
                        </a:spcAft>
                        <a:buNone/>
                      </a:pPr>
                      <a:r>
                        <a:rPr lang="fr-FR" sz="1000" dirty="0">
                          <a:solidFill>
                            <a:srgbClr val="000000"/>
                          </a:solidFill>
                          <a:effectLst/>
                          <a:latin typeface="+mn-lt"/>
                          <a:ea typeface="Calibri" panose="020F0502020204030204" pitchFamily="34" charset="0"/>
                          <a:cs typeface="Times New Roman" panose="02020603050405020304" pitchFamily="18" charset="0"/>
                        </a:rPr>
                        <a:t>7 : début 2027</a:t>
                      </a:r>
                      <a:endParaRPr lang="fr-FR" sz="10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88234054"/>
                  </a:ext>
                </a:extLst>
              </a:tr>
              <a:tr h="314962">
                <a:tc>
                  <a:txBody>
                    <a:bodyPr/>
                    <a:lstStyle/>
                    <a:p>
                      <a:pPr algn="l">
                        <a:lnSpc>
                          <a:spcPct val="115000"/>
                        </a:lnSpc>
                        <a:spcAft>
                          <a:spcPts val="800"/>
                        </a:spcAft>
                        <a:buNone/>
                      </a:pPr>
                      <a:r>
                        <a:rPr lang="fr-FR" sz="1000" kern="100">
                          <a:effectLst/>
                          <a:latin typeface="+mn-lt"/>
                        </a:rPr>
                        <a:t>2</a:t>
                      </a:r>
                      <a:r>
                        <a:rPr lang="fr-FR" sz="1000" kern="100" baseline="30000">
                          <a:effectLst/>
                          <a:latin typeface="+mn-lt"/>
                        </a:rPr>
                        <a:t>ème</a:t>
                      </a:r>
                      <a:r>
                        <a:rPr lang="fr-FR" sz="1000" kern="100">
                          <a:effectLst/>
                          <a:latin typeface="+mn-lt"/>
                        </a:rPr>
                        <a:t> AAP « Gouvernance »</a:t>
                      </a:r>
                      <a:endParaRPr lang="fr-FR" sz="1000" kern="100">
                        <a:effectLst/>
                        <a:latin typeface="+mn-lt"/>
                        <a:ea typeface="Aptos" panose="020B0004020202020204" pitchFamily="34" charset="0"/>
                        <a:cs typeface="Times New Roman" panose="02020603050405020304" pitchFamily="18" charset="0"/>
                      </a:endParaRPr>
                    </a:p>
                  </a:txBody>
                  <a:tcPr marL="44450" marR="44450" marT="9525" marB="0" anchor="ctr"/>
                </a:tc>
                <a:tc>
                  <a:txBody>
                    <a:bodyPr/>
                    <a:lstStyle/>
                    <a:p>
                      <a:pPr algn="ctr">
                        <a:lnSpc>
                          <a:spcPct val="115000"/>
                        </a:lnSpc>
                        <a:spcAft>
                          <a:spcPts val="800"/>
                        </a:spcAft>
                        <a:buNone/>
                      </a:pPr>
                      <a:r>
                        <a:rPr lang="fr-FR" sz="1000" b="1" kern="100" dirty="0">
                          <a:effectLst/>
                          <a:latin typeface="+mn-lt"/>
                          <a:ea typeface="Aptos" panose="020B0004020202020204" pitchFamily="34" charset="0"/>
                          <a:cs typeface="Times New Roman" panose="02020603050405020304" pitchFamily="18" charset="0"/>
                        </a:rPr>
                        <a:t>Métropole Nice Côte d'Azur</a:t>
                      </a:r>
                    </a:p>
                  </a:txBody>
                  <a:tcPr marL="44450" marR="44450" marT="9525" marB="0" anchor="ctr"/>
                </a:tc>
                <a:tc>
                  <a:txBody>
                    <a:bodyPr/>
                    <a:lstStyle/>
                    <a:p>
                      <a:pPr algn="ctr">
                        <a:lnSpc>
                          <a:spcPct val="100000"/>
                        </a:lnSpc>
                        <a:spcAft>
                          <a:spcPts val="0"/>
                        </a:spcAft>
                        <a:buNone/>
                      </a:pPr>
                      <a:r>
                        <a:rPr lang="fr-FR" sz="1000" dirty="0">
                          <a:solidFill>
                            <a:srgbClr val="000000"/>
                          </a:solidFill>
                          <a:effectLst/>
                          <a:latin typeface="+mn-lt"/>
                          <a:ea typeface="Calibri" panose="020F0502020204030204" pitchFamily="34" charset="0"/>
                          <a:cs typeface="Times New Roman" panose="02020603050405020304" pitchFamily="18" charset="0"/>
                        </a:rPr>
                        <a:t>3 : fin 2025 – début 2026</a:t>
                      </a:r>
                      <a:endParaRPr lang="fr-FR" sz="1000" dirty="0">
                        <a:effectLst/>
                        <a:latin typeface="+mn-lt"/>
                        <a:ea typeface="Calibri" panose="020F0502020204030204" pitchFamily="34" charset="0"/>
                        <a:cs typeface="Times New Roman" panose="02020603050405020304" pitchFamily="18" charset="0"/>
                      </a:endParaRPr>
                    </a:p>
                    <a:p>
                      <a:pPr algn="ctr">
                        <a:lnSpc>
                          <a:spcPct val="100000"/>
                        </a:lnSpc>
                        <a:spcAft>
                          <a:spcPts val="0"/>
                        </a:spcAft>
                        <a:buNone/>
                      </a:pPr>
                      <a:r>
                        <a:rPr lang="fr-FR" sz="1000" dirty="0">
                          <a:solidFill>
                            <a:srgbClr val="000000"/>
                          </a:solidFill>
                          <a:effectLst/>
                          <a:latin typeface="+mn-lt"/>
                          <a:ea typeface="Calibri" panose="020F0502020204030204" pitchFamily="34" charset="0"/>
                          <a:cs typeface="Times New Roman" panose="02020603050405020304" pitchFamily="18" charset="0"/>
                        </a:rPr>
                        <a:t>1 : mi-2026</a:t>
                      </a:r>
                      <a:endParaRPr lang="fr-FR" sz="10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60669370"/>
                  </a:ext>
                </a:extLst>
              </a:tr>
              <a:tr h="537732">
                <a:tc>
                  <a:txBody>
                    <a:bodyPr/>
                    <a:lstStyle/>
                    <a:p>
                      <a:pPr algn="l">
                        <a:lnSpc>
                          <a:spcPct val="115000"/>
                        </a:lnSpc>
                        <a:spcAft>
                          <a:spcPts val="800"/>
                        </a:spcAft>
                        <a:buNone/>
                      </a:pPr>
                      <a:r>
                        <a:rPr lang="fr-FR" sz="1000" kern="100" dirty="0">
                          <a:effectLst/>
                          <a:latin typeface="+mn-lt"/>
                        </a:rPr>
                        <a:t>OP5– PCC (PITER +) et projets simples</a:t>
                      </a:r>
                      <a:endParaRPr lang="fr-FR" sz="1000" kern="100" dirty="0">
                        <a:effectLst/>
                        <a:latin typeface="+mn-lt"/>
                        <a:ea typeface="Aptos" panose="020B0004020202020204" pitchFamily="34" charset="0"/>
                        <a:cs typeface="Times New Roman" panose="02020603050405020304" pitchFamily="18" charset="0"/>
                      </a:endParaRPr>
                    </a:p>
                  </a:txBody>
                  <a:tcPr marL="44450" marR="44450" marT="9525" marB="0" anchor="ctr"/>
                </a:tc>
                <a:tc>
                  <a:txBody>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lang="fr-FR" sz="1000" b="1" kern="100" dirty="0">
                          <a:effectLst/>
                          <a:latin typeface="+mn-lt"/>
                          <a:ea typeface="Aptos" panose="020B0004020202020204" pitchFamily="34" charset="0"/>
                          <a:cs typeface="Times New Roman" panose="02020603050405020304" pitchFamily="18" charset="0"/>
                        </a:rPr>
                        <a:t>CC du Guillestrois et du Queyras</a:t>
                      </a:r>
                      <a:r>
                        <a:rPr lang="fr-FR" sz="1000" kern="100" dirty="0">
                          <a:effectLst/>
                          <a:latin typeface="+mn-lt"/>
                          <a:ea typeface="Aptos" panose="020B0004020202020204" pitchFamily="34" charset="0"/>
                          <a:cs typeface="Times New Roman" panose="02020603050405020304" pitchFamily="18" charset="0"/>
                        </a:rPr>
                        <a:t>, </a:t>
                      </a:r>
                      <a:r>
                        <a:rPr lang="fr-FR" sz="1000" b="1" kern="100" dirty="0">
                          <a:effectLst/>
                          <a:latin typeface="+mn-lt"/>
                          <a:ea typeface="Aptos" panose="020B0004020202020204" pitchFamily="34" charset="0"/>
                          <a:cs typeface="Times New Roman" panose="02020603050405020304" pitchFamily="18" charset="0"/>
                        </a:rPr>
                        <a:t>Métropole Nice Côte d'Azur,</a:t>
                      </a:r>
                      <a:r>
                        <a:rPr lang="fr-FR" sz="1000" kern="100" dirty="0">
                          <a:effectLst/>
                          <a:latin typeface="+mn-lt"/>
                          <a:ea typeface="Aptos" panose="020B0004020202020204" pitchFamily="34" charset="0"/>
                          <a:cs typeface="Times New Roman" panose="02020603050405020304" pitchFamily="18" charset="0"/>
                        </a:rPr>
                        <a:t> </a:t>
                      </a:r>
                      <a:r>
                        <a:rPr lang="fr-FR" sz="1000" b="1" kern="100" dirty="0">
                          <a:effectLst/>
                          <a:latin typeface="+mn-lt"/>
                          <a:ea typeface="Aptos" panose="020B0004020202020204" pitchFamily="34" charset="0"/>
                          <a:cs typeface="Times New Roman" panose="02020603050405020304" pitchFamily="18" charset="0"/>
                        </a:rPr>
                        <a:t>CC du Briançonnais, CC Cœur de Savoie, Syndicat du Pays de Maurienne, CC Cluses Arve et montagnes</a:t>
                      </a:r>
                    </a:p>
                  </a:txBody>
                  <a:tcPr marL="44450" marR="44450" marT="9525" marB="0" anchor="ctr"/>
                </a:tc>
                <a:tc>
                  <a:txBody>
                    <a:bodyPr/>
                    <a:lstStyle/>
                    <a:p>
                      <a:pPr algn="ctr"/>
                      <a:r>
                        <a:rPr lang="fr-FR" sz="1000" kern="1200" dirty="0">
                          <a:solidFill>
                            <a:schemeClr val="dk1"/>
                          </a:solidFill>
                          <a:effectLst/>
                          <a:latin typeface="+mn-lt"/>
                          <a:ea typeface="+mn-ea"/>
                          <a:cs typeface="+mn-cs"/>
                        </a:rPr>
                        <a:t>6 : fin 2028</a:t>
                      </a:r>
                    </a:p>
                    <a:p>
                      <a:pPr algn="ctr"/>
                      <a:r>
                        <a:rPr lang="fr-FR" sz="1000" kern="1200" dirty="0">
                          <a:solidFill>
                            <a:schemeClr val="dk1"/>
                          </a:solidFill>
                          <a:effectLst/>
                          <a:latin typeface="+mn-lt"/>
                          <a:ea typeface="+mn-ea"/>
                          <a:cs typeface="+mn-cs"/>
                        </a:rPr>
                        <a:t>12 : mi-2029</a:t>
                      </a:r>
                    </a:p>
                    <a:p>
                      <a:pPr algn="ctr"/>
                      <a:r>
                        <a:rPr lang="fr-FR" sz="1000" kern="1200" dirty="0">
                          <a:solidFill>
                            <a:schemeClr val="dk1"/>
                          </a:solidFill>
                          <a:effectLst/>
                          <a:latin typeface="+mn-lt"/>
                          <a:ea typeface="+mn-ea"/>
                          <a:cs typeface="+mn-cs"/>
                        </a:rPr>
                        <a:t>6 : fin 2029</a:t>
                      </a:r>
                      <a:endParaRPr lang="fr-FR" sz="10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66144452"/>
                  </a:ext>
                </a:extLst>
              </a:tr>
              <a:tr h="629923">
                <a:tc>
                  <a:txBody>
                    <a:bodyPr/>
                    <a:lstStyle/>
                    <a:p>
                      <a:pPr algn="l">
                        <a:lnSpc>
                          <a:spcPct val="115000"/>
                        </a:lnSpc>
                        <a:spcAft>
                          <a:spcPts val="800"/>
                        </a:spcAft>
                        <a:buNone/>
                      </a:pPr>
                      <a:r>
                        <a:rPr lang="fr-FR" sz="1000" kern="100" dirty="0">
                          <a:effectLst/>
                          <a:latin typeface="+mn-lt"/>
                        </a:rPr>
                        <a:t>3</a:t>
                      </a:r>
                      <a:r>
                        <a:rPr lang="fr-FR" sz="1000" kern="100" baseline="30000" dirty="0">
                          <a:effectLst/>
                          <a:latin typeface="+mn-lt"/>
                        </a:rPr>
                        <a:t>ème</a:t>
                      </a:r>
                      <a:r>
                        <a:rPr lang="fr-FR" sz="1000" kern="100" dirty="0">
                          <a:effectLst/>
                          <a:latin typeface="+mn-lt"/>
                        </a:rPr>
                        <a:t> AAP Projets simples</a:t>
                      </a:r>
                      <a:endParaRPr lang="fr-FR" sz="1000" kern="100" dirty="0">
                        <a:effectLst/>
                        <a:latin typeface="+mn-lt"/>
                        <a:ea typeface="Aptos" panose="020B0004020202020204" pitchFamily="34" charset="0"/>
                        <a:cs typeface="Times New Roman" panose="02020603050405020304" pitchFamily="18" charset="0"/>
                      </a:endParaRPr>
                    </a:p>
                  </a:txBody>
                  <a:tcPr marL="44450" marR="44450" marT="9525" marB="0" anchor="ctr"/>
                </a:tc>
                <a:tc>
                  <a:txBody>
                    <a:bodyPr/>
                    <a:lstStyle/>
                    <a:p>
                      <a:pPr algn="ctr">
                        <a:lnSpc>
                          <a:spcPct val="115000"/>
                        </a:lnSpc>
                        <a:spcAft>
                          <a:spcPts val="800"/>
                        </a:spcAft>
                        <a:buNone/>
                      </a:pPr>
                      <a:r>
                        <a:rPr lang="fr-FR" sz="1000" b="1" kern="100" dirty="0">
                          <a:effectLst/>
                          <a:latin typeface="+mn-lt"/>
                        </a:rPr>
                        <a:t>Ville de Nice</a:t>
                      </a:r>
                      <a:r>
                        <a:rPr lang="fr-FR" sz="1000" kern="100" dirty="0">
                          <a:effectLst/>
                          <a:latin typeface="+mn-lt"/>
                        </a:rPr>
                        <a:t>, </a:t>
                      </a:r>
                      <a:r>
                        <a:rPr lang="fr-FR" sz="1000" b="1" kern="100" dirty="0">
                          <a:effectLst/>
                          <a:latin typeface="+mn-lt"/>
                        </a:rPr>
                        <a:t>CC de Haute Tarentaise</a:t>
                      </a:r>
                      <a:endParaRPr lang="fr-FR" sz="1000" b="1" kern="100" dirty="0">
                        <a:effectLst/>
                        <a:latin typeface="+mn-lt"/>
                        <a:ea typeface="Aptos" panose="020B0004020202020204" pitchFamily="34" charset="0"/>
                        <a:cs typeface="Times New Roman" panose="02020603050405020304" pitchFamily="18" charset="0"/>
                      </a:endParaRPr>
                    </a:p>
                  </a:txBody>
                  <a:tcPr marL="44450" marR="44450" marT="9525" marB="0" anchor="ctr"/>
                </a:tc>
                <a:tc>
                  <a:txBody>
                    <a:bodyPr/>
                    <a:lstStyle/>
                    <a:p>
                      <a:pPr algn="ctr">
                        <a:lnSpc>
                          <a:spcPct val="100000"/>
                        </a:lnSpc>
                        <a:spcAft>
                          <a:spcPts val="0"/>
                        </a:spcAft>
                        <a:buNone/>
                      </a:pPr>
                      <a:r>
                        <a:rPr lang="fr-FR" sz="1000" dirty="0">
                          <a:solidFill>
                            <a:srgbClr val="000000"/>
                          </a:solidFill>
                          <a:effectLst/>
                          <a:latin typeface="+mn-lt"/>
                          <a:ea typeface="Calibri" panose="020F0502020204030204" pitchFamily="34" charset="0"/>
                          <a:cs typeface="Times New Roman" panose="02020603050405020304" pitchFamily="18" charset="0"/>
                        </a:rPr>
                        <a:t>1 : mi-2027</a:t>
                      </a:r>
                      <a:endParaRPr lang="fr-FR" sz="1000" dirty="0">
                        <a:effectLst/>
                        <a:latin typeface="+mn-lt"/>
                        <a:ea typeface="Calibri" panose="020F0502020204030204" pitchFamily="34" charset="0"/>
                        <a:cs typeface="Times New Roman" panose="02020603050405020304" pitchFamily="18" charset="0"/>
                      </a:endParaRPr>
                    </a:p>
                    <a:p>
                      <a:pPr algn="ctr">
                        <a:lnSpc>
                          <a:spcPct val="100000"/>
                        </a:lnSpc>
                        <a:spcAft>
                          <a:spcPts val="0"/>
                        </a:spcAft>
                        <a:buNone/>
                      </a:pPr>
                      <a:r>
                        <a:rPr lang="fr-FR" sz="1000" dirty="0">
                          <a:solidFill>
                            <a:srgbClr val="000000"/>
                          </a:solidFill>
                          <a:effectLst/>
                          <a:latin typeface="+mn-lt"/>
                          <a:ea typeface="Calibri" panose="020F0502020204030204" pitchFamily="34" charset="0"/>
                          <a:cs typeface="Times New Roman" panose="02020603050405020304" pitchFamily="18" charset="0"/>
                        </a:rPr>
                        <a:t>1 : fin 2027</a:t>
                      </a:r>
                      <a:endParaRPr lang="fr-FR" sz="1000" dirty="0">
                        <a:effectLst/>
                        <a:latin typeface="+mn-lt"/>
                        <a:ea typeface="Calibri" panose="020F0502020204030204" pitchFamily="34" charset="0"/>
                        <a:cs typeface="Times New Roman" panose="02020603050405020304" pitchFamily="18" charset="0"/>
                      </a:endParaRPr>
                    </a:p>
                    <a:p>
                      <a:pPr algn="ctr">
                        <a:lnSpc>
                          <a:spcPct val="100000"/>
                        </a:lnSpc>
                        <a:spcAft>
                          <a:spcPts val="0"/>
                        </a:spcAft>
                        <a:buNone/>
                      </a:pPr>
                      <a:r>
                        <a:rPr lang="fr-FR" sz="1000" dirty="0">
                          <a:solidFill>
                            <a:srgbClr val="000000"/>
                          </a:solidFill>
                          <a:effectLst/>
                          <a:latin typeface="+mn-lt"/>
                          <a:ea typeface="Calibri" panose="020F0502020204030204" pitchFamily="34" charset="0"/>
                          <a:cs typeface="Times New Roman" panose="02020603050405020304" pitchFamily="18" charset="0"/>
                        </a:rPr>
                        <a:t>2 : début 2028</a:t>
                      </a:r>
                      <a:endParaRPr lang="fr-FR" sz="1000" dirty="0">
                        <a:effectLst/>
                        <a:latin typeface="+mn-lt"/>
                        <a:ea typeface="Calibri" panose="020F0502020204030204" pitchFamily="34" charset="0"/>
                        <a:cs typeface="Times New Roman" panose="02020603050405020304" pitchFamily="18" charset="0"/>
                      </a:endParaRPr>
                    </a:p>
                    <a:p>
                      <a:pPr algn="ctr">
                        <a:lnSpc>
                          <a:spcPct val="100000"/>
                        </a:lnSpc>
                        <a:spcAft>
                          <a:spcPts val="0"/>
                        </a:spcAft>
                        <a:buNone/>
                      </a:pPr>
                      <a:r>
                        <a:rPr lang="fr-FR" sz="1000" dirty="0">
                          <a:solidFill>
                            <a:srgbClr val="000000"/>
                          </a:solidFill>
                          <a:effectLst/>
                          <a:latin typeface="+mn-lt"/>
                          <a:ea typeface="Calibri" panose="020F0502020204030204" pitchFamily="34" charset="0"/>
                          <a:cs typeface="Times New Roman" panose="02020603050405020304" pitchFamily="18" charset="0"/>
                        </a:rPr>
                        <a:t>24 : fin 2028</a:t>
                      </a:r>
                      <a:endParaRPr lang="fr-FR" sz="10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39464533"/>
                  </a:ext>
                </a:extLst>
              </a:tr>
              <a:tr h="321645">
                <a:tc>
                  <a:txBody>
                    <a:bodyPr/>
                    <a:lstStyle/>
                    <a:p>
                      <a:pPr algn="l">
                        <a:lnSpc>
                          <a:spcPct val="115000"/>
                        </a:lnSpc>
                        <a:spcAft>
                          <a:spcPts val="800"/>
                        </a:spcAft>
                        <a:buNone/>
                      </a:pPr>
                      <a:r>
                        <a:rPr lang="fr-FR" sz="1000" kern="100" dirty="0">
                          <a:effectLst/>
                          <a:latin typeface="+mn-lt"/>
                        </a:rPr>
                        <a:t>1</a:t>
                      </a:r>
                      <a:r>
                        <a:rPr lang="fr-FR" sz="1000" kern="100" baseline="30000" dirty="0">
                          <a:effectLst/>
                          <a:latin typeface="+mn-lt"/>
                        </a:rPr>
                        <a:t>er</a:t>
                      </a:r>
                      <a:r>
                        <a:rPr lang="fr-FR" sz="1000" kern="100" dirty="0">
                          <a:effectLst/>
                          <a:latin typeface="+mn-lt"/>
                        </a:rPr>
                        <a:t> AAP Microprojets</a:t>
                      </a:r>
                      <a:endParaRPr lang="fr-FR" sz="1000" kern="100" dirty="0">
                        <a:effectLst/>
                        <a:latin typeface="+mn-lt"/>
                        <a:ea typeface="Aptos" panose="020B0004020202020204" pitchFamily="34" charset="0"/>
                        <a:cs typeface="Times New Roman" panose="02020603050405020304" pitchFamily="18" charset="0"/>
                      </a:endParaRPr>
                    </a:p>
                  </a:txBody>
                  <a:tcPr marL="44450" marR="44450" marT="9525" marB="0" anchor="ctr"/>
                </a:tc>
                <a:tc>
                  <a:txBody>
                    <a:bodyPr/>
                    <a:lstStyle/>
                    <a:p>
                      <a:pPr algn="ctr">
                        <a:lnSpc>
                          <a:spcPct val="115000"/>
                        </a:lnSpc>
                        <a:spcAft>
                          <a:spcPts val="800"/>
                        </a:spcAft>
                        <a:buNone/>
                      </a:pPr>
                      <a:r>
                        <a:rPr lang="fr-FR" sz="1000" b="1" kern="100" dirty="0">
                          <a:effectLst/>
                          <a:latin typeface="+mn-lt"/>
                          <a:ea typeface="Aptos" panose="020B0004020202020204" pitchFamily="34" charset="0"/>
                          <a:cs typeface="Times New Roman" panose="02020603050405020304" pitchFamily="18" charset="0"/>
                        </a:rPr>
                        <a:t>CC de Haute Tarentaise</a:t>
                      </a:r>
                    </a:p>
                  </a:txBody>
                  <a:tcPr marL="44450" marR="44450" marT="9525" marB="0" anchor="ctr"/>
                </a:tc>
                <a:tc>
                  <a:txBody>
                    <a:bodyPr/>
                    <a:lstStyle/>
                    <a:p>
                      <a:pPr algn="ctr">
                        <a:lnSpc>
                          <a:spcPct val="100000"/>
                        </a:lnSpc>
                        <a:spcAft>
                          <a:spcPts val="0"/>
                        </a:spcAft>
                        <a:buNone/>
                      </a:pPr>
                      <a:r>
                        <a:rPr lang="fr-FR" sz="1000" dirty="0">
                          <a:solidFill>
                            <a:srgbClr val="000000"/>
                          </a:solidFill>
                          <a:effectLst/>
                          <a:latin typeface="+mn-lt"/>
                          <a:ea typeface="Calibri" panose="020F0502020204030204" pitchFamily="34" charset="0"/>
                          <a:cs typeface="Times New Roman" panose="02020603050405020304" pitchFamily="18" charset="0"/>
                        </a:rPr>
                        <a:t>4 : début 2026</a:t>
                      </a:r>
                      <a:endParaRPr lang="fr-FR" sz="1000" dirty="0">
                        <a:effectLst/>
                        <a:latin typeface="+mn-lt"/>
                        <a:ea typeface="Calibri" panose="020F0502020204030204" pitchFamily="34" charset="0"/>
                        <a:cs typeface="Times New Roman" panose="02020603050405020304" pitchFamily="18" charset="0"/>
                      </a:endParaRPr>
                    </a:p>
                    <a:p>
                      <a:pPr algn="ctr">
                        <a:lnSpc>
                          <a:spcPct val="100000"/>
                        </a:lnSpc>
                        <a:spcAft>
                          <a:spcPts val="0"/>
                        </a:spcAft>
                        <a:buNone/>
                      </a:pPr>
                      <a:r>
                        <a:rPr lang="fr-FR" sz="1000" dirty="0">
                          <a:solidFill>
                            <a:srgbClr val="000000"/>
                          </a:solidFill>
                          <a:effectLst/>
                          <a:latin typeface="+mn-lt"/>
                          <a:ea typeface="Calibri" panose="020F0502020204030204" pitchFamily="34" charset="0"/>
                          <a:cs typeface="Times New Roman" panose="02020603050405020304" pitchFamily="18" charset="0"/>
                        </a:rPr>
                        <a:t>13 : mi-2026</a:t>
                      </a:r>
                      <a:endParaRPr lang="fr-FR" sz="10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9096321"/>
                  </a:ext>
                </a:extLst>
              </a:tr>
              <a:tr h="629923">
                <a:tc>
                  <a:txBody>
                    <a:bodyPr/>
                    <a:lstStyle/>
                    <a:p>
                      <a:pPr algn="l">
                        <a:lnSpc>
                          <a:spcPct val="115000"/>
                        </a:lnSpc>
                        <a:spcAft>
                          <a:spcPts val="800"/>
                        </a:spcAft>
                        <a:buNone/>
                      </a:pPr>
                      <a:r>
                        <a:rPr lang="it-IT" sz="1000" kern="100">
                          <a:effectLst/>
                          <a:latin typeface="+mn-lt"/>
                        </a:rPr>
                        <a:t>2</a:t>
                      </a:r>
                      <a:r>
                        <a:rPr lang="it-IT" sz="1000" kern="100" baseline="30000">
                          <a:effectLst/>
                          <a:latin typeface="+mn-lt"/>
                        </a:rPr>
                        <a:t>eme </a:t>
                      </a:r>
                      <a:r>
                        <a:rPr lang="it-IT" sz="1000" kern="100">
                          <a:effectLst/>
                          <a:latin typeface="+mn-lt"/>
                        </a:rPr>
                        <a:t>AAP Microprojets </a:t>
                      </a:r>
                      <a:endParaRPr lang="fr-FR" sz="1000" kern="100">
                        <a:effectLst/>
                        <a:latin typeface="+mn-lt"/>
                        <a:ea typeface="Aptos" panose="020B0004020202020204" pitchFamily="34" charset="0"/>
                        <a:cs typeface="Times New Roman" panose="02020603050405020304" pitchFamily="18" charset="0"/>
                      </a:endParaRPr>
                    </a:p>
                  </a:txBody>
                  <a:tcPr marL="44450" marR="44450" marT="9525" marB="0" anchor="ctr"/>
                </a:tc>
                <a:tc>
                  <a:txBody>
                    <a:bodyPr/>
                    <a:lstStyle/>
                    <a:p>
                      <a:pPr algn="ctr">
                        <a:lnSpc>
                          <a:spcPct val="115000"/>
                        </a:lnSpc>
                        <a:spcAft>
                          <a:spcPts val="800"/>
                        </a:spcAft>
                        <a:buNone/>
                      </a:pPr>
                      <a:r>
                        <a:rPr lang="fr-FR" sz="1000" b="1" kern="100" dirty="0">
                          <a:effectLst/>
                          <a:latin typeface="+mn-lt"/>
                        </a:rPr>
                        <a:t>CC des Vallées de Thônes</a:t>
                      </a:r>
                      <a:r>
                        <a:rPr lang="fr-FR" sz="1000" kern="100" dirty="0">
                          <a:effectLst/>
                          <a:latin typeface="+mn-lt"/>
                        </a:rPr>
                        <a:t>, </a:t>
                      </a:r>
                      <a:r>
                        <a:rPr lang="fr-FR" sz="1000" b="1" kern="100" dirty="0">
                          <a:effectLst/>
                          <a:latin typeface="+mn-lt"/>
                        </a:rPr>
                        <a:t>Commune d'Embrun, Commune de Chambéry</a:t>
                      </a:r>
                      <a:endParaRPr lang="fr-FR" sz="1000" b="1" kern="100" dirty="0">
                        <a:effectLst/>
                        <a:latin typeface="+mn-lt"/>
                        <a:ea typeface="Aptos" panose="020B0004020202020204" pitchFamily="34" charset="0"/>
                        <a:cs typeface="Times New Roman" panose="02020603050405020304" pitchFamily="18" charset="0"/>
                      </a:endParaRPr>
                    </a:p>
                  </a:txBody>
                  <a:tcPr marL="44450" marR="44450" marT="9525" marB="0" anchor="ctr"/>
                </a:tc>
                <a:tc>
                  <a:txBody>
                    <a:bodyPr/>
                    <a:lstStyle/>
                    <a:p>
                      <a:pPr algn="ctr">
                        <a:lnSpc>
                          <a:spcPct val="100000"/>
                        </a:lnSpc>
                        <a:spcAft>
                          <a:spcPts val="0"/>
                        </a:spcAft>
                        <a:buNone/>
                      </a:pPr>
                      <a:r>
                        <a:rPr lang="fr-FR" sz="1000" dirty="0">
                          <a:solidFill>
                            <a:srgbClr val="000000"/>
                          </a:solidFill>
                          <a:effectLst/>
                          <a:latin typeface="+mn-lt"/>
                          <a:ea typeface="Calibri" panose="020F0502020204030204" pitchFamily="34" charset="0"/>
                          <a:cs typeface="Times New Roman" panose="02020603050405020304" pitchFamily="18" charset="0"/>
                        </a:rPr>
                        <a:t>1 : début 2027</a:t>
                      </a:r>
                      <a:endParaRPr lang="fr-FR" sz="1000" dirty="0">
                        <a:effectLst/>
                        <a:latin typeface="+mn-lt"/>
                        <a:ea typeface="Calibri" panose="020F0502020204030204" pitchFamily="34" charset="0"/>
                        <a:cs typeface="Times New Roman" panose="02020603050405020304" pitchFamily="18" charset="0"/>
                      </a:endParaRPr>
                    </a:p>
                    <a:p>
                      <a:pPr algn="ctr">
                        <a:lnSpc>
                          <a:spcPct val="100000"/>
                        </a:lnSpc>
                        <a:spcAft>
                          <a:spcPts val="0"/>
                        </a:spcAft>
                        <a:buNone/>
                      </a:pPr>
                      <a:r>
                        <a:rPr lang="fr-FR" sz="1000" dirty="0">
                          <a:solidFill>
                            <a:srgbClr val="000000"/>
                          </a:solidFill>
                          <a:effectLst/>
                          <a:latin typeface="+mn-lt"/>
                          <a:ea typeface="Calibri" panose="020F0502020204030204" pitchFamily="34" charset="0"/>
                          <a:cs typeface="Times New Roman" panose="02020603050405020304" pitchFamily="18" charset="0"/>
                        </a:rPr>
                        <a:t>15 : mi-2027</a:t>
                      </a:r>
                      <a:endParaRPr lang="fr-FR" sz="1000" dirty="0">
                        <a:effectLst/>
                        <a:latin typeface="+mn-lt"/>
                        <a:ea typeface="Calibri" panose="020F0502020204030204" pitchFamily="34" charset="0"/>
                        <a:cs typeface="Times New Roman" panose="02020603050405020304" pitchFamily="18" charset="0"/>
                      </a:endParaRPr>
                    </a:p>
                    <a:p>
                      <a:pPr algn="ctr">
                        <a:lnSpc>
                          <a:spcPct val="100000"/>
                        </a:lnSpc>
                        <a:spcAft>
                          <a:spcPts val="0"/>
                        </a:spcAft>
                        <a:buNone/>
                      </a:pPr>
                      <a:r>
                        <a:rPr lang="fr-FR" sz="1000" dirty="0">
                          <a:solidFill>
                            <a:srgbClr val="000000"/>
                          </a:solidFill>
                          <a:effectLst/>
                          <a:latin typeface="+mn-lt"/>
                          <a:ea typeface="Calibri" panose="020F0502020204030204" pitchFamily="34" charset="0"/>
                          <a:cs typeface="Times New Roman" panose="02020603050405020304" pitchFamily="18" charset="0"/>
                        </a:rPr>
                        <a:t>23 : fin 2027</a:t>
                      </a:r>
                      <a:endParaRPr lang="fr-FR" sz="1000" dirty="0">
                        <a:effectLst/>
                        <a:latin typeface="+mn-lt"/>
                        <a:ea typeface="Calibri" panose="020F0502020204030204" pitchFamily="34" charset="0"/>
                        <a:cs typeface="Times New Roman" panose="02020603050405020304" pitchFamily="18" charset="0"/>
                      </a:endParaRPr>
                    </a:p>
                    <a:p>
                      <a:pPr algn="ctr">
                        <a:lnSpc>
                          <a:spcPct val="100000"/>
                        </a:lnSpc>
                        <a:spcAft>
                          <a:spcPts val="0"/>
                        </a:spcAft>
                        <a:buNone/>
                      </a:pPr>
                      <a:endParaRPr lang="fr-FR" sz="10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72904290"/>
                  </a:ext>
                </a:extLst>
              </a:tr>
              <a:tr h="269633">
                <a:tc>
                  <a:txBody>
                    <a:bodyPr/>
                    <a:lstStyle/>
                    <a:p>
                      <a:pPr algn="l">
                        <a:lnSpc>
                          <a:spcPct val="115000"/>
                        </a:lnSpc>
                        <a:spcAft>
                          <a:spcPts val="800"/>
                        </a:spcAft>
                        <a:buNone/>
                      </a:pPr>
                      <a:r>
                        <a:rPr lang="fr-FR" sz="1000" kern="100" dirty="0">
                          <a:effectLst/>
                          <a:latin typeface="+mn-lt"/>
                        </a:rPr>
                        <a:t>4</a:t>
                      </a:r>
                      <a:r>
                        <a:rPr lang="fr-FR" sz="1000" kern="100" baseline="30000" dirty="0">
                          <a:effectLst/>
                          <a:latin typeface="+mn-lt"/>
                        </a:rPr>
                        <a:t>ème</a:t>
                      </a:r>
                      <a:r>
                        <a:rPr lang="fr-FR" sz="1000" kern="100" dirty="0">
                          <a:effectLst/>
                          <a:latin typeface="+mn-lt"/>
                        </a:rPr>
                        <a:t> AAP  projets simples – volet 1</a:t>
                      </a:r>
                      <a:endParaRPr lang="fr-FR" sz="1000" kern="100" dirty="0">
                        <a:effectLst/>
                        <a:latin typeface="+mn-lt"/>
                        <a:ea typeface="Aptos" panose="020B0004020202020204" pitchFamily="34" charset="0"/>
                        <a:cs typeface="Times New Roman" panose="02020603050405020304" pitchFamily="18" charset="0"/>
                      </a:endParaRPr>
                    </a:p>
                  </a:txBody>
                  <a:tcPr marL="44450" marR="44450" marT="9525" marB="0" anchor="ctr"/>
                </a:tc>
                <a:tc>
                  <a:txBody>
                    <a:bodyPr/>
                    <a:lstStyle/>
                    <a:p>
                      <a:pPr algn="ctr" fontAlgn="b">
                        <a:buNone/>
                      </a:pPr>
                      <a:r>
                        <a:rPr lang="fr-FR" sz="1000" b="1" i="0" u="none" strike="noStrike" dirty="0">
                          <a:solidFill>
                            <a:srgbClr val="000000"/>
                          </a:solidFill>
                          <a:effectLst/>
                          <a:latin typeface="+mn-lt"/>
                        </a:rPr>
                        <a:t>Commune de Chambéry</a:t>
                      </a:r>
                    </a:p>
                  </a:txBody>
                  <a:tcPr marL="0" marR="0" marT="0" marB="0" anchor="b"/>
                </a:tc>
                <a:tc>
                  <a:txBody>
                    <a:bodyPr/>
                    <a:lstStyle/>
                    <a:p>
                      <a:pPr algn="ctr">
                        <a:lnSpc>
                          <a:spcPct val="100000"/>
                        </a:lnSpc>
                        <a:spcAft>
                          <a:spcPts val="0"/>
                        </a:spcAft>
                        <a:buNone/>
                      </a:pPr>
                      <a:r>
                        <a:rPr lang="fr-FR" sz="1000" dirty="0">
                          <a:solidFill>
                            <a:srgbClr val="000000"/>
                          </a:solidFill>
                          <a:effectLst/>
                          <a:latin typeface="+mn-lt"/>
                          <a:ea typeface="Calibri" panose="020F0502020204030204" pitchFamily="34" charset="0"/>
                          <a:cs typeface="Times New Roman" panose="02020603050405020304" pitchFamily="18" charset="0"/>
                        </a:rPr>
                        <a:t>6 : fin 2027</a:t>
                      </a:r>
                    </a:p>
                  </a:txBody>
                  <a:tcPr marL="68580" marR="68580" marT="0" marB="0"/>
                </a:tc>
                <a:extLst>
                  <a:ext uri="{0D108BD9-81ED-4DB2-BD59-A6C34878D82A}">
                    <a16:rowId xmlns:a16="http://schemas.microsoft.com/office/drawing/2014/main" val="3875133239"/>
                  </a:ext>
                </a:extLst>
              </a:tr>
              <a:tr h="323878">
                <a:tc>
                  <a:txBody>
                    <a:bodyPr/>
                    <a:lstStyle/>
                    <a:p>
                      <a:pPr algn="l">
                        <a:lnSpc>
                          <a:spcPct val="115000"/>
                        </a:lnSpc>
                        <a:spcAft>
                          <a:spcPts val="800"/>
                        </a:spcAft>
                        <a:buNone/>
                      </a:pPr>
                      <a:r>
                        <a:rPr lang="fr-FR" sz="1000" kern="100" dirty="0">
                          <a:effectLst/>
                          <a:latin typeface="+mn-lt"/>
                        </a:rPr>
                        <a:t>4</a:t>
                      </a:r>
                      <a:r>
                        <a:rPr lang="fr-FR" sz="1000" kern="100" baseline="30000" dirty="0">
                          <a:effectLst/>
                          <a:latin typeface="+mn-lt"/>
                        </a:rPr>
                        <a:t>ème</a:t>
                      </a:r>
                      <a:r>
                        <a:rPr lang="fr-FR" sz="1000" kern="100" dirty="0">
                          <a:effectLst/>
                          <a:latin typeface="+mn-lt"/>
                        </a:rPr>
                        <a:t> AAP projets simples – volet 2</a:t>
                      </a:r>
                      <a:endParaRPr lang="fr-FR" sz="1000" kern="100" dirty="0">
                        <a:effectLst/>
                        <a:latin typeface="+mn-lt"/>
                        <a:ea typeface="Aptos" panose="020B0004020202020204" pitchFamily="34" charset="0"/>
                        <a:cs typeface="Times New Roman" panose="02020603050405020304" pitchFamily="18" charset="0"/>
                      </a:endParaRPr>
                    </a:p>
                  </a:txBody>
                  <a:tcPr marL="44450" marR="44450" marT="9525" marB="0" anchor="ctr"/>
                </a:tc>
                <a:tc>
                  <a:txBody>
                    <a:bodyPr/>
                    <a:lstStyle/>
                    <a:p>
                      <a:pPr algn="ctr">
                        <a:lnSpc>
                          <a:spcPct val="115000"/>
                        </a:lnSpc>
                        <a:spcAft>
                          <a:spcPts val="800"/>
                        </a:spcAft>
                        <a:buNone/>
                      </a:pPr>
                      <a:r>
                        <a:rPr lang="fr-FR" sz="1000" kern="100" dirty="0">
                          <a:effectLst/>
                          <a:latin typeface="+mn-lt"/>
                        </a:rPr>
                        <a:t> en cours de sélection</a:t>
                      </a:r>
                      <a:endParaRPr lang="fr-FR" sz="1000" kern="100" dirty="0">
                        <a:effectLst/>
                        <a:latin typeface="+mn-lt"/>
                        <a:ea typeface="Aptos" panose="020B0004020202020204" pitchFamily="34" charset="0"/>
                        <a:cs typeface="Times New Roman" panose="02020603050405020304" pitchFamily="18" charset="0"/>
                      </a:endParaRPr>
                    </a:p>
                  </a:txBody>
                  <a:tcPr marL="44450" marR="44450" marT="9525" marB="0" anchor="ctr"/>
                </a:tc>
                <a:tc>
                  <a:txBody>
                    <a:bodyPr/>
                    <a:lstStyle/>
                    <a:p>
                      <a:pPr algn="ctr">
                        <a:lnSpc>
                          <a:spcPct val="115000"/>
                        </a:lnSpc>
                        <a:spcAft>
                          <a:spcPts val="800"/>
                        </a:spcAft>
                        <a:buNone/>
                      </a:pPr>
                      <a:r>
                        <a:rPr lang="fr-FR" sz="1000" kern="100" dirty="0">
                          <a:effectLst/>
                          <a:latin typeface="+mn-lt"/>
                        </a:rPr>
                        <a:t> en cours de sélection - 2029</a:t>
                      </a:r>
                      <a:endParaRPr lang="fr-FR" sz="1000" kern="100" dirty="0">
                        <a:effectLst/>
                        <a:latin typeface="+mn-lt"/>
                        <a:ea typeface="Aptos" panose="020B0004020202020204" pitchFamily="34" charset="0"/>
                        <a:cs typeface="Times New Roman" panose="02020603050405020304" pitchFamily="18" charset="0"/>
                      </a:endParaRPr>
                    </a:p>
                  </a:txBody>
                  <a:tcPr marL="44450" marR="44450" marT="9525" marB="0" anchor="ctr"/>
                </a:tc>
                <a:extLst>
                  <a:ext uri="{0D108BD9-81ED-4DB2-BD59-A6C34878D82A}">
                    <a16:rowId xmlns:a16="http://schemas.microsoft.com/office/drawing/2014/main" val="2725907637"/>
                  </a:ext>
                </a:extLst>
              </a:tr>
              <a:tr h="254210">
                <a:tc>
                  <a:txBody>
                    <a:bodyPr/>
                    <a:lstStyle/>
                    <a:p>
                      <a:pPr algn="l">
                        <a:lnSpc>
                          <a:spcPct val="115000"/>
                        </a:lnSpc>
                        <a:spcAft>
                          <a:spcPts val="800"/>
                        </a:spcAft>
                        <a:buNone/>
                      </a:pPr>
                      <a:r>
                        <a:rPr lang="fr-FR" sz="1000" kern="100">
                          <a:effectLst/>
                          <a:latin typeface="+mn-lt"/>
                        </a:rPr>
                        <a:t>Dernier appel à projet</a:t>
                      </a:r>
                      <a:endParaRPr lang="fr-FR" sz="1000" kern="100">
                        <a:effectLst/>
                        <a:latin typeface="+mn-lt"/>
                        <a:ea typeface="Aptos" panose="020B0004020202020204" pitchFamily="34" charset="0"/>
                        <a:cs typeface="Times New Roman" panose="02020603050405020304" pitchFamily="18" charset="0"/>
                      </a:endParaRPr>
                    </a:p>
                  </a:txBody>
                  <a:tcPr marL="44450" marR="44450" marT="9525" marB="0" anchor="ctr"/>
                </a:tc>
                <a:tc>
                  <a:txBody>
                    <a:bodyPr/>
                    <a:lstStyle/>
                    <a:p>
                      <a:pPr algn="ctr">
                        <a:lnSpc>
                          <a:spcPct val="115000"/>
                        </a:lnSpc>
                        <a:spcAft>
                          <a:spcPts val="800"/>
                        </a:spcAft>
                        <a:buNone/>
                      </a:pPr>
                      <a:r>
                        <a:rPr lang="fr-FR" sz="1000" kern="100" dirty="0">
                          <a:effectLst/>
                          <a:latin typeface="+mn-lt"/>
                        </a:rPr>
                        <a:t> en cours de définition</a:t>
                      </a:r>
                      <a:endParaRPr lang="fr-FR" sz="1000" kern="100" dirty="0">
                        <a:effectLst/>
                        <a:latin typeface="+mn-lt"/>
                        <a:ea typeface="Aptos" panose="020B0004020202020204" pitchFamily="34" charset="0"/>
                        <a:cs typeface="Times New Roman" panose="02020603050405020304" pitchFamily="18" charset="0"/>
                      </a:endParaRPr>
                    </a:p>
                  </a:txBody>
                  <a:tcPr marL="44450" marR="44450" marT="9525" marB="0" anchor="ctr"/>
                </a:tc>
                <a:tc>
                  <a:txBody>
                    <a:bodyPr/>
                    <a:lstStyle/>
                    <a:p>
                      <a:pPr algn="ctr">
                        <a:lnSpc>
                          <a:spcPct val="115000"/>
                        </a:lnSpc>
                        <a:spcAft>
                          <a:spcPts val="800"/>
                        </a:spcAft>
                        <a:buNone/>
                      </a:pPr>
                      <a:r>
                        <a:rPr lang="fr-FR" sz="1000" kern="100" dirty="0">
                          <a:effectLst/>
                          <a:latin typeface="+mn-lt"/>
                        </a:rPr>
                        <a:t> en cours de définition - 2029</a:t>
                      </a:r>
                      <a:endParaRPr lang="fr-FR" sz="1000" kern="100" dirty="0">
                        <a:effectLst/>
                        <a:latin typeface="+mn-lt"/>
                        <a:ea typeface="Aptos" panose="020B0004020202020204" pitchFamily="34" charset="0"/>
                        <a:cs typeface="Times New Roman" panose="02020603050405020304" pitchFamily="18" charset="0"/>
                      </a:endParaRPr>
                    </a:p>
                  </a:txBody>
                  <a:tcPr marL="44450" marR="44450" marT="9525" marB="0" anchor="ctr"/>
                </a:tc>
                <a:extLst>
                  <a:ext uri="{0D108BD9-81ED-4DB2-BD59-A6C34878D82A}">
                    <a16:rowId xmlns:a16="http://schemas.microsoft.com/office/drawing/2014/main" val="3008226153"/>
                  </a:ext>
                </a:extLst>
              </a:tr>
            </a:tbl>
          </a:graphicData>
        </a:graphic>
      </p:graphicFrame>
      <p:sp>
        <p:nvSpPr>
          <p:cNvPr id="3" name="Ellipse 2">
            <a:extLst>
              <a:ext uri="{FF2B5EF4-FFF2-40B4-BE49-F238E27FC236}">
                <a16:creationId xmlns:a16="http://schemas.microsoft.com/office/drawing/2014/main" id="{2585BA4F-A6FD-364E-BD8A-267FEE93A2B4}"/>
              </a:ext>
            </a:extLst>
          </p:cNvPr>
          <p:cNvSpPr/>
          <p:nvPr/>
        </p:nvSpPr>
        <p:spPr>
          <a:xfrm>
            <a:off x="9898299" y="2019175"/>
            <a:ext cx="1898344" cy="1161214"/>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09778790-2D00-DF41-08FF-063605FE45AF}"/>
              </a:ext>
            </a:extLst>
          </p:cNvPr>
          <p:cNvSpPr txBox="1"/>
          <p:nvPr/>
        </p:nvSpPr>
        <p:spPr>
          <a:xfrm>
            <a:off x="10146105" y="2312043"/>
            <a:ext cx="1650538" cy="738664"/>
          </a:xfrm>
          <a:prstGeom prst="rect">
            <a:avLst/>
          </a:prstGeom>
          <a:noFill/>
        </p:spPr>
        <p:txBody>
          <a:bodyPr wrap="square" rtlCol="0">
            <a:spAutoFit/>
          </a:bodyPr>
          <a:lstStyle/>
          <a:p>
            <a:r>
              <a:rPr lang="fr-FR" sz="1400" dirty="0"/>
              <a:t>Faibles remontées de dépenses sur les PITER+</a:t>
            </a:r>
          </a:p>
        </p:txBody>
      </p:sp>
    </p:spTree>
    <p:extLst>
      <p:ext uri="{BB962C8B-B14F-4D97-AF65-F5344CB8AC3E}">
        <p14:creationId xmlns:p14="http://schemas.microsoft.com/office/powerpoint/2010/main" val="2496812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93B56-5F0F-FEFC-7F71-CFCB3790057F}"/>
            </a:ext>
          </a:extLst>
        </p:cNvPr>
        <p:cNvGrpSpPr/>
        <p:nvPr/>
      </p:nvGrpSpPr>
      <p:grpSpPr>
        <a:xfrm>
          <a:off x="0" y="0"/>
          <a:ext cx="0" cy="0"/>
          <a:chOff x="0" y="0"/>
          <a:chExt cx="0" cy="0"/>
        </a:xfrm>
      </p:grpSpPr>
      <p:sp>
        <p:nvSpPr>
          <p:cNvPr id="10242" name="TextBox 2">
            <a:extLst>
              <a:ext uri="{FF2B5EF4-FFF2-40B4-BE49-F238E27FC236}">
                <a16:creationId xmlns:a16="http://schemas.microsoft.com/office/drawing/2014/main" id="{24A67536-3633-1A37-5960-60E7A548D75A}"/>
              </a:ext>
            </a:extLst>
          </p:cNvPr>
          <p:cNvSpPr txBox="1">
            <a:spLocks noChangeArrowheads="1"/>
          </p:cNvSpPr>
          <p:nvPr/>
        </p:nvSpPr>
        <p:spPr bwMode="auto">
          <a:xfrm>
            <a:off x="1490425" y="1918107"/>
            <a:ext cx="834329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Geneva" pitchFamily="-107"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Geneva" pitchFamily="-107" charset="-128"/>
                <a:cs typeface="Geneva" pitchFamily="-107"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Geneva" pitchFamily="-107" charset="-128"/>
                <a:cs typeface="Geneva" pitchFamily="-107"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9pPr>
          </a:lstStyle>
          <a:p>
            <a:pPr algn="ctr">
              <a:lnSpc>
                <a:spcPts val="4188"/>
              </a:lnSpc>
              <a:spcBef>
                <a:spcPct val="0"/>
              </a:spcBef>
              <a:buNone/>
            </a:pPr>
            <a:r>
              <a:rPr lang="en-US" altLang="fr-FR" sz="3600" b="1" dirty="0">
                <a:solidFill>
                  <a:srgbClr val="13478B"/>
                </a:solidFill>
                <a:latin typeface="Georgia" panose="02040502050405020303" pitchFamily="18" charset="0"/>
                <a:ea typeface="+mj-ea"/>
                <a:cs typeface="+mj-cs"/>
              </a:rPr>
              <a:t>ALCOTRA 2021-2027</a:t>
            </a:r>
          </a:p>
          <a:p>
            <a:pPr algn="ctr">
              <a:lnSpc>
                <a:spcPts val="4188"/>
              </a:lnSpc>
              <a:spcBef>
                <a:spcPct val="0"/>
              </a:spcBef>
              <a:buNone/>
            </a:pPr>
            <a:r>
              <a:rPr lang="en-US" altLang="fr-FR" sz="3600" b="1" dirty="0">
                <a:solidFill>
                  <a:srgbClr val="13478B"/>
                </a:solidFill>
                <a:latin typeface="Georgia" panose="02040502050405020303" pitchFamily="18" charset="0"/>
                <a:ea typeface="+mj-ea"/>
                <a:cs typeface="+mj-cs"/>
              </a:rPr>
              <a:t>Focus sur les </a:t>
            </a:r>
            <a:r>
              <a:rPr lang="en-US" altLang="fr-FR" sz="3600" b="1" dirty="0" err="1">
                <a:solidFill>
                  <a:srgbClr val="13478B"/>
                </a:solidFill>
                <a:latin typeface="Georgia" panose="02040502050405020303" pitchFamily="18" charset="0"/>
                <a:ea typeface="+mj-ea"/>
                <a:cs typeface="+mj-cs"/>
              </a:rPr>
              <a:t>projets</a:t>
            </a:r>
            <a:r>
              <a:rPr lang="en-US" altLang="fr-FR" sz="3600" b="1" dirty="0">
                <a:solidFill>
                  <a:srgbClr val="13478B"/>
                </a:solidFill>
                <a:latin typeface="Georgia" panose="02040502050405020303" pitchFamily="18" charset="0"/>
                <a:ea typeface="+mj-ea"/>
                <a:cs typeface="+mj-cs"/>
              </a:rPr>
              <a:t> simples </a:t>
            </a:r>
          </a:p>
        </p:txBody>
      </p:sp>
      <p:pic>
        <p:nvPicPr>
          <p:cNvPr id="2" name="Image 1">
            <a:extLst>
              <a:ext uri="{FF2B5EF4-FFF2-40B4-BE49-F238E27FC236}">
                <a16:creationId xmlns:a16="http://schemas.microsoft.com/office/drawing/2014/main" id="{71EE25C1-95AD-EDB8-7047-3708EE32FA45}"/>
              </a:ext>
            </a:extLst>
          </p:cNvPr>
          <p:cNvPicPr>
            <a:picLocks noChangeAspect="1"/>
          </p:cNvPicPr>
          <p:nvPr/>
        </p:nvPicPr>
        <p:blipFill>
          <a:blip r:embed="rId2"/>
          <a:srcRect/>
          <a:stretch/>
        </p:blipFill>
        <p:spPr>
          <a:xfrm>
            <a:off x="519192" y="5379739"/>
            <a:ext cx="5215181" cy="1566841"/>
          </a:xfrm>
          <a:prstGeom prst="rect">
            <a:avLst/>
          </a:prstGeom>
        </p:spPr>
      </p:pic>
      <p:pic>
        <p:nvPicPr>
          <p:cNvPr id="3" name="Image 2">
            <a:extLst>
              <a:ext uri="{FF2B5EF4-FFF2-40B4-BE49-F238E27FC236}">
                <a16:creationId xmlns:a16="http://schemas.microsoft.com/office/drawing/2014/main" id="{64C24D2F-EF8C-34BB-D1EB-CB8F2D5CDAED}"/>
              </a:ext>
            </a:extLst>
          </p:cNvPr>
          <p:cNvPicPr>
            <a:picLocks noChangeAspect="1"/>
          </p:cNvPicPr>
          <p:nvPr/>
        </p:nvPicPr>
        <p:blipFill>
          <a:blip r:embed="rId3"/>
          <a:srcRect/>
          <a:stretch/>
        </p:blipFill>
        <p:spPr>
          <a:xfrm>
            <a:off x="9186192" y="6437463"/>
            <a:ext cx="2258784" cy="260628"/>
          </a:xfrm>
          <a:prstGeom prst="rect">
            <a:avLst/>
          </a:prstGeom>
        </p:spPr>
      </p:pic>
      <p:pic>
        <p:nvPicPr>
          <p:cNvPr id="4" name="Image 3">
            <a:extLst>
              <a:ext uri="{FF2B5EF4-FFF2-40B4-BE49-F238E27FC236}">
                <a16:creationId xmlns:a16="http://schemas.microsoft.com/office/drawing/2014/main" id="{458716DC-816A-47BD-C3DE-6A0D816A19D4}"/>
              </a:ext>
            </a:extLst>
          </p:cNvPr>
          <p:cNvPicPr>
            <a:picLocks noChangeAspect="1"/>
          </p:cNvPicPr>
          <p:nvPr/>
        </p:nvPicPr>
        <p:blipFill>
          <a:blip r:embed="rId4"/>
          <a:srcRect/>
          <a:stretch/>
        </p:blipFill>
        <p:spPr>
          <a:xfrm>
            <a:off x="9139696" y="5658700"/>
            <a:ext cx="2258789" cy="516294"/>
          </a:xfrm>
          <a:prstGeom prst="rect">
            <a:avLst/>
          </a:prstGeom>
        </p:spPr>
      </p:pic>
    </p:spTree>
    <p:extLst>
      <p:ext uri="{BB962C8B-B14F-4D97-AF65-F5344CB8AC3E}">
        <p14:creationId xmlns:p14="http://schemas.microsoft.com/office/powerpoint/2010/main" val="2396728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CB2F6-19EB-27B3-D95D-1FE97F9C9141}"/>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D9483907-B43B-744E-D6A4-668A6FBBCFB8}"/>
              </a:ext>
            </a:extLst>
          </p:cNvPr>
          <p:cNvPicPr>
            <a:picLocks noChangeAspect="1"/>
          </p:cNvPicPr>
          <p:nvPr/>
        </p:nvPicPr>
        <p:blipFill>
          <a:blip r:embed="rId2"/>
          <a:srcRect/>
          <a:stretch/>
        </p:blipFill>
        <p:spPr>
          <a:xfrm>
            <a:off x="519192" y="5379739"/>
            <a:ext cx="5215181" cy="1566841"/>
          </a:xfrm>
          <a:prstGeom prst="rect">
            <a:avLst/>
          </a:prstGeom>
        </p:spPr>
      </p:pic>
      <p:pic>
        <p:nvPicPr>
          <p:cNvPr id="3" name="Image 2">
            <a:extLst>
              <a:ext uri="{FF2B5EF4-FFF2-40B4-BE49-F238E27FC236}">
                <a16:creationId xmlns:a16="http://schemas.microsoft.com/office/drawing/2014/main" id="{224126CC-C6D9-0190-895B-74392FD438CB}"/>
              </a:ext>
            </a:extLst>
          </p:cNvPr>
          <p:cNvPicPr>
            <a:picLocks noChangeAspect="1"/>
          </p:cNvPicPr>
          <p:nvPr/>
        </p:nvPicPr>
        <p:blipFill>
          <a:blip r:embed="rId3"/>
          <a:srcRect/>
          <a:stretch/>
        </p:blipFill>
        <p:spPr>
          <a:xfrm>
            <a:off x="9186192" y="6437463"/>
            <a:ext cx="2258784" cy="260628"/>
          </a:xfrm>
          <a:prstGeom prst="rect">
            <a:avLst/>
          </a:prstGeom>
        </p:spPr>
      </p:pic>
      <p:pic>
        <p:nvPicPr>
          <p:cNvPr id="4" name="Image 3">
            <a:extLst>
              <a:ext uri="{FF2B5EF4-FFF2-40B4-BE49-F238E27FC236}">
                <a16:creationId xmlns:a16="http://schemas.microsoft.com/office/drawing/2014/main" id="{6AF3BB87-4655-81EB-7524-6AF5D57EB585}"/>
              </a:ext>
            </a:extLst>
          </p:cNvPr>
          <p:cNvPicPr>
            <a:picLocks noChangeAspect="1"/>
          </p:cNvPicPr>
          <p:nvPr/>
        </p:nvPicPr>
        <p:blipFill>
          <a:blip r:embed="rId4"/>
          <a:srcRect/>
          <a:stretch/>
        </p:blipFill>
        <p:spPr>
          <a:xfrm>
            <a:off x="9139696" y="5658700"/>
            <a:ext cx="2258789" cy="516294"/>
          </a:xfrm>
          <a:prstGeom prst="rect">
            <a:avLst/>
          </a:prstGeom>
        </p:spPr>
      </p:pic>
      <p:cxnSp>
        <p:nvCxnSpPr>
          <p:cNvPr id="5" name="Connecteur droit 4">
            <a:extLst>
              <a:ext uri="{FF2B5EF4-FFF2-40B4-BE49-F238E27FC236}">
                <a16:creationId xmlns:a16="http://schemas.microsoft.com/office/drawing/2014/main" id="{6E05B201-D8A8-3019-6865-D67BBE6A68B2}"/>
              </a:ext>
            </a:extLst>
          </p:cNvPr>
          <p:cNvCxnSpPr>
            <a:cxnSpLocks/>
          </p:cNvCxnSpPr>
          <p:nvPr/>
        </p:nvCxnSpPr>
        <p:spPr>
          <a:xfrm>
            <a:off x="643163" y="1181382"/>
            <a:ext cx="282123" cy="0"/>
          </a:xfrm>
          <a:prstGeom prst="line">
            <a:avLst/>
          </a:prstGeom>
          <a:ln w="57150">
            <a:solidFill>
              <a:srgbClr val="FFED00"/>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F98A8A18-021A-CBF6-DBF9-5C7109DC239B}"/>
              </a:ext>
            </a:extLst>
          </p:cNvPr>
          <p:cNvSpPr txBox="1">
            <a:spLocks/>
          </p:cNvSpPr>
          <p:nvPr/>
        </p:nvSpPr>
        <p:spPr>
          <a:xfrm>
            <a:off x="548870" y="410369"/>
            <a:ext cx="8676906" cy="7310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rgbClr val="13478B"/>
                </a:solidFill>
                <a:latin typeface="Georgia" panose="02040502050405020303" pitchFamily="18" charset="0"/>
              </a:rPr>
              <a:t>ALCOTRA 2021-2027</a:t>
            </a:r>
          </a:p>
          <a:p>
            <a:r>
              <a:rPr lang="fr-FR" sz="2000" b="1" dirty="0">
                <a:solidFill>
                  <a:srgbClr val="13478B"/>
                </a:solidFill>
                <a:latin typeface="Georgia" panose="02040502050405020303" pitchFamily="18" charset="0"/>
              </a:rPr>
              <a:t>Projets simples</a:t>
            </a:r>
          </a:p>
        </p:txBody>
      </p:sp>
      <p:sp>
        <p:nvSpPr>
          <p:cNvPr id="8" name="Title 1">
            <a:extLst>
              <a:ext uri="{FF2B5EF4-FFF2-40B4-BE49-F238E27FC236}">
                <a16:creationId xmlns:a16="http://schemas.microsoft.com/office/drawing/2014/main" id="{B967C01F-78F6-1FFC-A215-71E221994CD1}"/>
              </a:ext>
            </a:extLst>
          </p:cNvPr>
          <p:cNvSpPr txBox="1">
            <a:spLocks/>
          </p:cNvSpPr>
          <p:nvPr/>
        </p:nvSpPr>
        <p:spPr>
          <a:xfrm>
            <a:off x="701270" y="1764039"/>
            <a:ext cx="8676906" cy="7310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000" b="1" dirty="0">
              <a:solidFill>
                <a:srgbClr val="13478B"/>
              </a:solidFill>
              <a:latin typeface="Georgia" panose="02040502050405020303" pitchFamily="18" charset="0"/>
            </a:endParaRPr>
          </a:p>
        </p:txBody>
      </p:sp>
      <p:sp>
        <p:nvSpPr>
          <p:cNvPr id="10" name="ZoneTexte 9">
            <a:extLst>
              <a:ext uri="{FF2B5EF4-FFF2-40B4-BE49-F238E27FC236}">
                <a16:creationId xmlns:a16="http://schemas.microsoft.com/office/drawing/2014/main" id="{28478D69-2928-4C9A-FFE2-6921C69A9468}"/>
              </a:ext>
            </a:extLst>
          </p:cNvPr>
          <p:cNvSpPr txBox="1"/>
          <p:nvPr/>
        </p:nvSpPr>
        <p:spPr>
          <a:xfrm>
            <a:off x="523648" y="1906112"/>
            <a:ext cx="10421450" cy="2585323"/>
          </a:xfrm>
          <a:prstGeom prst="rect">
            <a:avLst/>
          </a:prstGeom>
          <a:noFill/>
        </p:spPr>
        <p:txBody>
          <a:bodyPr wrap="square">
            <a:spAutoFit/>
          </a:bodyPr>
          <a:lstStyle/>
          <a:p>
            <a:pPr algn="l">
              <a:buNone/>
            </a:pPr>
            <a:r>
              <a:rPr lang="fr-FR" b="0" i="0" dirty="0">
                <a:solidFill>
                  <a:srgbClr val="000000"/>
                </a:solidFill>
                <a:effectLst/>
                <a:latin typeface="Open Sans" panose="020B0606030504020204" pitchFamily="34" charset="0"/>
              </a:rPr>
              <a:t>Un projet simple s’inscrit dans une unique priorité d’investissement et dans un seul des objectifs spécifiques du Programme.</a:t>
            </a:r>
          </a:p>
          <a:p>
            <a:pPr algn="l">
              <a:buNone/>
            </a:pPr>
            <a:endParaRPr lang="fr-FR" b="0" i="0" dirty="0">
              <a:solidFill>
                <a:srgbClr val="000000"/>
              </a:solidFill>
              <a:effectLst/>
              <a:latin typeface="Open Sans" panose="020B0606030504020204" pitchFamily="34" charset="0"/>
            </a:endParaRPr>
          </a:p>
          <a:p>
            <a:pPr algn="l">
              <a:buNone/>
            </a:pPr>
            <a:r>
              <a:rPr lang="fr-FR" b="0" i="0" dirty="0">
                <a:solidFill>
                  <a:srgbClr val="000000"/>
                </a:solidFill>
                <a:effectLst/>
                <a:latin typeface="Open Sans" panose="020B0606030504020204" pitchFamily="34" charset="0"/>
              </a:rPr>
              <a:t>Il doit respecter un certain nombre de critères, et en particulier, avoir :</a:t>
            </a:r>
          </a:p>
          <a:p>
            <a:pPr algn="l">
              <a:buNone/>
            </a:pPr>
            <a:endParaRPr lang="fr-FR" b="0" i="0" dirty="0">
              <a:solidFill>
                <a:srgbClr val="000000"/>
              </a:solidFill>
              <a:effectLst/>
              <a:latin typeface="Open Sans" panose="020B0606030504020204" pitchFamily="34" charset="0"/>
            </a:endParaRPr>
          </a:p>
          <a:p>
            <a:pPr algn="l">
              <a:buFont typeface="Arial" panose="020B0604020202020204" pitchFamily="34" charset="0"/>
              <a:buChar char="•"/>
            </a:pPr>
            <a:r>
              <a:rPr lang="fr-FR" b="0" i="0" dirty="0">
                <a:solidFill>
                  <a:srgbClr val="000000"/>
                </a:solidFill>
                <a:effectLst/>
                <a:latin typeface="Open Sans" panose="020B0606030504020204" pitchFamily="34" charset="0"/>
              </a:rPr>
              <a:t>Un partenariat constitué d’au moins un partenaire par pays</a:t>
            </a:r>
          </a:p>
          <a:p>
            <a:pPr algn="l">
              <a:buFont typeface="Arial" panose="020B0604020202020204" pitchFamily="34" charset="0"/>
              <a:buChar char="•"/>
            </a:pPr>
            <a:r>
              <a:rPr lang="fr-FR" b="0" i="0" dirty="0">
                <a:solidFill>
                  <a:srgbClr val="000000"/>
                </a:solidFill>
                <a:effectLst/>
                <a:latin typeface="Open Sans" panose="020B0606030504020204" pitchFamily="34" charset="0"/>
              </a:rPr>
              <a:t>Une durée maximale de mise en œuvre de 3 ans</a:t>
            </a:r>
          </a:p>
          <a:p>
            <a:pPr algn="l">
              <a:buFont typeface="Arial" panose="020B0604020202020204" pitchFamily="34" charset="0"/>
              <a:buChar char="•"/>
            </a:pPr>
            <a:r>
              <a:rPr lang="fr-FR" b="0" i="0" dirty="0">
                <a:solidFill>
                  <a:srgbClr val="000000"/>
                </a:solidFill>
                <a:effectLst/>
                <a:latin typeface="Open Sans" panose="020B0606030504020204" pitchFamily="34" charset="0"/>
              </a:rPr>
              <a:t>Un plan de financement qui respecte, pour chaque partenaire, les montants d’aides prévus pour l’objectif spécifique</a:t>
            </a:r>
          </a:p>
        </p:txBody>
      </p:sp>
    </p:spTree>
    <p:extLst>
      <p:ext uri="{BB962C8B-B14F-4D97-AF65-F5344CB8AC3E}">
        <p14:creationId xmlns:p14="http://schemas.microsoft.com/office/powerpoint/2010/main" val="2436930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8BD27-7A38-78E8-D156-B4349680E748}"/>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24D16CA2-3B16-A4AD-3E54-E5FA32D0F688}"/>
              </a:ext>
            </a:extLst>
          </p:cNvPr>
          <p:cNvPicPr>
            <a:picLocks noChangeAspect="1"/>
          </p:cNvPicPr>
          <p:nvPr/>
        </p:nvPicPr>
        <p:blipFill>
          <a:blip r:embed="rId2"/>
          <a:srcRect/>
          <a:stretch/>
        </p:blipFill>
        <p:spPr>
          <a:xfrm>
            <a:off x="519192" y="5379739"/>
            <a:ext cx="5215181" cy="1566841"/>
          </a:xfrm>
          <a:prstGeom prst="rect">
            <a:avLst/>
          </a:prstGeom>
        </p:spPr>
      </p:pic>
      <p:pic>
        <p:nvPicPr>
          <p:cNvPr id="3" name="Image 2">
            <a:extLst>
              <a:ext uri="{FF2B5EF4-FFF2-40B4-BE49-F238E27FC236}">
                <a16:creationId xmlns:a16="http://schemas.microsoft.com/office/drawing/2014/main" id="{5B2547DD-F16F-FD8C-D82A-AC7C14DD71E8}"/>
              </a:ext>
            </a:extLst>
          </p:cNvPr>
          <p:cNvPicPr>
            <a:picLocks noChangeAspect="1"/>
          </p:cNvPicPr>
          <p:nvPr/>
        </p:nvPicPr>
        <p:blipFill>
          <a:blip r:embed="rId3"/>
          <a:srcRect/>
          <a:stretch/>
        </p:blipFill>
        <p:spPr>
          <a:xfrm>
            <a:off x="9186192" y="6437463"/>
            <a:ext cx="2258784" cy="260628"/>
          </a:xfrm>
          <a:prstGeom prst="rect">
            <a:avLst/>
          </a:prstGeom>
        </p:spPr>
      </p:pic>
      <p:pic>
        <p:nvPicPr>
          <p:cNvPr id="4" name="Image 3">
            <a:extLst>
              <a:ext uri="{FF2B5EF4-FFF2-40B4-BE49-F238E27FC236}">
                <a16:creationId xmlns:a16="http://schemas.microsoft.com/office/drawing/2014/main" id="{EFCF556C-B7CD-39EB-2B78-5530B45AFF72}"/>
              </a:ext>
            </a:extLst>
          </p:cNvPr>
          <p:cNvPicPr>
            <a:picLocks noChangeAspect="1"/>
          </p:cNvPicPr>
          <p:nvPr/>
        </p:nvPicPr>
        <p:blipFill>
          <a:blip r:embed="rId4"/>
          <a:srcRect/>
          <a:stretch/>
        </p:blipFill>
        <p:spPr>
          <a:xfrm>
            <a:off x="9139696" y="5658700"/>
            <a:ext cx="2258789" cy="516294"/>
          </a:xfrm>
          <a:prstGeom prst="rect">
            <a:avLst/>
          </a:prstGeom>
        </p:spPr>
      </p:pic>
      <p:cxnSp>
        <p:nvCxnSpPr>
          <p:cNvPr id="5" name="Connecteur droit 4">
            <a:extLst>
              <a:ext uri="{FF2B5EF4-FFF2-40B4-BE49-F238E27FC236}">
                <a16:creationId xmlns:a16="http://schemas.microsoft.com/office/drawing/2014/main" id="{D2BC24B4-8041-E3B2-CB6C-F2646CAA6A29}"/>
              </a:ext>
            </a:extLst>
          </p:cNvPr>
          <p:cNvCxnSpPr>
            <a:cxnSpLocks/>
          </p:cNvCxnSpPr>
          <p:nvPr/>
        </p:nvCxnSpPr>
        <p:spPr>
          <a:xfrm>
            <a:off x="643163" y="1181382"/>
            <a:ext cx="282123" cy="0"/>
          </a:xfrm>
          <a:prstGeom prst="line">
            <a:avLst/>
          </a:prstGeom>
          <a:ln w="57150">
            <a:solidFill>
              <a:srgbClr val="FFED00"/>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AF5B0BAC-23AB-DF8C-4462-560FE118943E}"/>
              </a:ext>
            </a:extLst>
          </p:cNvPr>
          <p:cNvSpPr txBox="1">
            <a:spLocks/>
          </p:cNvSpPr>
          <p:nvPr/>
        </p:nvSpPr>
        <p:spPr>
          <a:xfrm>
            <a:off x="548870" y="410369"/>
            <a:ext cx="8676906" cy="7310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rgbClr val="13478B"/>
                </a:solidFill>
                <a:latin typeface="Georgia" panose="02040502050405020303" pitchFamily="18" charset="0"/>
              </a:rPr>
              <a:t>ALCOTRA 2021-2027</a:t>
            </a:r>
          </a:p>
          <a:p>
            <a:r>
              <a:rPr lang="fr-FR" sz="2000" b="1" dirty="0">
                <a:solidFill>
                  <a:srgbClr val="13478B"/>
                </a:solidFill>
                <a:latin typeface="Georgia" panose="02040502050405020303" pitchFamily="18" charset="0"/>
              </a:rPr>
              <a:t>Projets simples</a:t>
            </a:r>
          </a:p>
        </p:txBody>
      </p:sp>
      <p:sp>
        <p:nvSpPr>
          <p:cNvPr id="8" name="Title 1">
            <a:extLst>
              <a:ext uri="{FF2B5EF4-FFF2-40B4-BE49-F238E27FC236}">
                <a16:creationId xmlns:a16="http://schemas.microsoft.com/office/drawing/2014/main" id="{7D6BB113-3746-D4E0-AAF7-CB1D3D188380}"/>
              </a:ext>
            </a:extLst>
          </p:cNvPr>
          <p:cNvSpPr txBox="1">
            <a:spLocks/>
          </p:cNvSpPr>
          <p:nvPr/>
        </p:nvSpPr>
        <p:spPr>
          <a:xfrm>
            <a:off x="701270" y="1764039"/>
            <a:ext cx="8676906" cy="7310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000" b="1" dirty="0">
              <a:solidFill>
                <a:srgbClr val="13478B"/>
              </a:solidFill>
              <a:latin typeface="Georgia" panose="02040502050405020303" pitchFamily="18" charset="0"/>
            </a:endParaRPr>
          </a:p>
        </p:txBody>
      </p:sp>
      <p:sp>
        <p:nvSpPr>
          <p:cNvPr id="11" name="ZoneTexte 10">
            <a:extLst>
              <a:ext uri="{FF2B5EF4-FFF2-40B4-BE49-F238E27FC236}">
                <a16:creationId xmlns:a16="http://schemas.microsoft.com/office/drawing/2014/main" id="{BB9F3AC8-396D-85C9-2ED4-E256E1DA3B96}"/>
              </a:ext>
            </a:extLst>
          </p:cNvPr>
          <p:cNvSpPr txBox="1"/>
          <p:nvPr/>
        </p:nvSpPr>
        <p:spPr>
          <a:xfrm>
            <a:off x="548870" y="1264195"/>
            <a:ext cx="10215262" cy="4093428"/>
          </a:xfrm>
          <a:prstGeom prst="rect">
            <a:avLst/>
          </a:prstGeom>
          <a:noFill/>
        </p:spPr>
        <p:txBody>
          <a:bodyPr wrap="square">
            <a:spAutoFit/>
          </a:bodyPr>
          <a:lstStyle/>
          <a:p>
            <a:pPr algn="l">
              <a:buNone/>
            </a:pPr>
            <a:r>
              <a:rPr lang="fr-FR" b="1" i="0" dirty="0">
                <a:solidFill>
                  <a:srgbClr val="000000"/>
                </a:solidFill>
                <a:effectLst/>
                <a:latin typeface="Open Sans" panose="020B0606030504020204" pitchFamily="34" charset="0"/>
              </a:rPr>
              <a:t>Communes et Intercommunalités françaises chefs de file (CF) ou bénéficiaires:</a:t>
            </a:r>
          </a:p>
          <a:p>
            <a:pPr algn="l">
              <a:buNone/>
            </a:pPr>
            <a:endParaRPr lang="fr-FR" b="0" i="0" dirty="0">
              <a:solidFill>
                <a:srgbClr val="000000"/>
              </a:solidFill>
              <a:effectLst/>
              <a:latin typeface="Open Sans" panose="020B0606030504020204" pitchFamily="34" charset="0"/>
            </a:endParaRPr>
          </a:p>
          <a:p>
            <a:pPr marL="285750" indent="-285750">
              <a:buFont typeface="Arial" panose="020B0604020202020204" pitchFamily="34" charset="0"/>
              <a:buChar char="•"/>
            </a:pPr>
            <a:r>
              <a:rPr lang="fr-FR" sz="1600" dirty="0">
                <a:solidFill>
                  <a:srgbClr val="000000"/>
                </a:solidFill>
                <a:latin typeface="Open Sans" panose="020B0606030504020204" pitchFamily="34" charset="0"/>
              </a:rPr>
              <a:t>DIGIPOL: Ville de Nice (CF)</a:t>
            </a:r>
          </a:p>
          <a:p>
            <a:pPr marL="285750" indent="-285750">
              <a:buFont typeface="Arial" panose="020B0604020202020204" pitchFamily="34" charset="0"/>
              <a:buChar char="•"/>
            </a:pPr>
            <a:r>
              <a:rPr lang="fr-FR" sz="1600" dirty="0" err="1">
                <a:solidFill>
                  <a:srgbClr val="000000"/>
                </a:solidFill>
                <a:latin typeface="Open Sans" panose="020B0606030504020204" pitchFamily="34" charset="0"/>
              </a:rPr>
              <a:t>AlliAnce</a:t>
            </a:r>
            <a:r>
              <a:rPr lang="fr-FR" sz="1600" dirty="0">
                <a:solidFill>
                  <a:srgbClr val="000000"/>
                </a:solidFill>
                <a:latin typeface="Open Sans" panose="020B0606030504020204" pitchFamily="34" charset="0"/>
              </a:rPr>
              <a:t>-Eco: Durance Luberon Agglomération</a:t>
            </a:r>
          </a:p>
          <a:p>
            <a:pPr marL="285750" indent="-285750">
              <a:buFont typeface="Arial" panose="020B0604020202020204" pitchFamily="34" charset="0"/>
              <a:buChar char="•"/>
            </a:pPr>
            <a:r>
              <a:rPr lang="fr-FR" sz="1600" dirty="0" err="1">
                <a:solidFill>
                  <a:srgbClr val="000000"/>
                </a:solidFill>
                <a:latin typeface="Open Sans" panose="020B0606030504020204" pitchFamily="34" charset="0"/>
              </a:rPr>
              <a:t>ValOd’OC</a:t>
            </a:r>
            <a:r>
              <a:rPr lang="fr-FR" sz="1600" dirty="0">
                <a:solidFill>
                  <a:srgbClr val="000000"/>
                </a:solidFill>
                <a:latin typeface="Open Sans" panose="020B0606030504020204" pitchFamily="34" charset="0"/>
              </a:rPr>
              <a:t>: Mairie d’Isola</a:t>
            </a:r>
          </a:p>
          <a:p>
            <a:pPr marL="285750" indent="-285750">
              <a:buFont typeface="Arial" panose="020B0604020202020204" pitchFamily="34" charset="0"/>
              <a:buChar char="•"/>
            </a:pPr>
            <a:r>
              <a:rPr lang="fr-FR" sz="1600" dirty="0">
                <a:solidFill>
                  <a:srgbClr val="000000"/>
                </a:solidFill>
                <a:latin typeface="Open Sans" panose="020B0606030504020204" pitchFamily="34" charset="0"/>
              </a:rPr>
              <a:t>Mieux +: Commune de Chambéry (CF)</a:t>
            </a:r>
          </a:p>
          <a:p>
            <a:pPr marL="285750" indent="-285750">
              <a:buFont typeface="Arial" panose="020B0604020202020204" pitchFamily="34" charset="0"/>
              <a:buChar char="•"/>
            </a:pPr>
            <a:r>
              <a:rPr lang="fr-FR" sz="1600" dirty="0">
                <a:solidFill>
                  <a:srgbClr val="000000"/>
                </a:solidFill>
                <a:latin typeface="Open Sans" panose="020B0606030504020204" pitchFamily="34" charset="0"/>
              </a:rPr>
              <a:t>MODERATI: Communauté de Communes de Serre-Ponçon</a:t>
            </a:r>
          </a:p>
          <a:p>
            <a:pPr marL="285750" indent="-285750">
              <a:buFont typeface="Arial" panose="020B0604020202020204" pitchFamily="34" charset="0"/>
              <a:buChar char="•"/>
            </a:pPr>
            <a:r>
              <a:rPr lang="fr-FR" sz="1600" dirty="0">
                <a:solidFill>
                  <a:srgbClr val="000000"/>
                </a:solidFill>
                <a:latin typeface="Open Sans" panose="020B0606030504020204" pitchFamily="34" charset="0"/>
              </a:rPr>
              <a:t>ENER-TER: Communauté de Communes de la Vallée de Chamonix Mont-Blanc</a:t>
            </a:r>
          </a:p>
          <a:p>
            <a:pPr marL="285750" indent="-285750">
              <a:buFont typeface="Arial" panose="020B0604020202020204" pitchFamily="34" charset="0"/>
              <a:buChar char="•"/>
            </a:pPr>
            <a:r>
              <a:rPr lang="fr-FR" sz="1600" dirty="0">
                <a:solidFill>
                  <a:srgbClr val="000000"/>
                </a:solidFill>
                <a:latin typeface="Open Sans" panose="020B0606030504020204" pitchFamily="34" charset="0"/>
              </a:rPr>
              <a:t>Concert Eau-Opéra: Communauté d’Agglomération de la Riviera Française (CF)</a:t>
            </a:r>
          </a:p>
          <a:p>
            <a:pPr marL="285750" indent="-285750">
              <a:buFont typeface="Arial" panose="020B0604020202020204" pitchFamily="34" charset="0"/>
              <a:buChar char="•"/>
            </a:pPr>
            <a:r>
              <a:rPr lang="fr-FR" sz="1600" dirty="0" err="1">
                <a:solidFill>
                  <a:srgbClr val="000000"/>
                </a:solidFill>
                <a:latin typeface="Open Sans" panose="020B0606030504020204" pitchFamily="34" charset="0"/>
              </a:rPr>
              <a:t>PrévRisk</a:t>
            </a:r>
            <a:r>
              <a:rPr lang="fr-FR" sz="1600" dirty="0">
                <a:solidFill>
                  <a:srgbClr val="000000"/>
                </a:solidFill>
                <a:latin typeface="Open Sans" panose="020B0606030504020204" pitchFamily="34" charset="0"/>
              </a:rPr>
              <a:t>-CC : Communauté de Communes de la Vallée de Chamonix Mont-Blanc</a:t>
            </a:r>
          </a:p>
          <a:p>
            <a:pPr marL="285750" indent="-285750">
              <a:buFont typeface="Arial" panose="020B0604020202020204" pitchFamily="34" charset="0"/>
              <a:buChar char="•"/>
            </a:pPr>
            <a:r>
              <a:rPr lang="fr-FR" sz="1600" dirty="0" err="1">
                <a:solidFill>
                  <a:srgbClr val="000000"/>
                </a:solidFill>
                <a:latin typeface="Open Sans" panose="020B0606030504020204" pitchFamily="34" charset="0"/>
              </a:rPr>
              <a:t>SeTe</a:t>
            </a:r>
            <a:r>
              <a:rPr lang="fr-FR" sz="1600" dirty="0">
                <a:solidFill>
                  <a:srgbClr val="000000"/>
                </a:solidFill>
                <a:latin typeface="Open Sans" panose="020B0606030504020204" pitchFamily="34" charset="0"/>
              </a:rPr>
              <a:t>: Communauté d’Agglomération de la Riviera Française</a:t>
            </a:r>
          </a:p>
          <a:p>
            <a:pPr marL="285750" indent="-285750">
              <a:buFont typeface="Arial" panose="020B0604020202020204" pitchFamily="34" charset="0"/>
              <a:buChar char="•"/>
            </a:pPr>
            <a:r>
              <a:rPr lang="fr-FR" sz="1600" dirty="0">
                <a:solidFill>
                  <a:srgbClr val="000000"/>
                </a:solidFill>
                <a:latin typeface="Open Sans" panose="020B0606030504020204" pitchFamily="34" charset="0"/>
              </a:rPr>
              <a:t>CIELI STELLATI / TRAME NOIRE: Provence Alpes Agglomération, Communauté de Communes Alpes d’Azur</a:t>
            </a:r>
          </a:p>
          <a:p>
            <a:pPr marL="285750" indent="-285750">
              <a:buFont typeface="Arial" panose="020B0604020202020204" pitchFamily="34" charset="0"/>
              <a:buChar char="•"/>
            </a:pPr>
            <a:r>
              <a:rPr lang="fr-FR" sz="1600" dirty="0">
                <a:solidFill>
                  <a:srgbClr val="000000"/>
                </a:solidFill>
                <a:latin typeface="Open Sans" panose="020B0606030504020204" pitchFamily="34" charset="0"/>
              </a:rPr>
              <a:t>MOS.ECO: Commune de Veynes</a:t>
            </a:r>
          </a:p>
          <a:p>
            <a:pPr marL="285750" indent="-285750">
              <a:buFont typeface="Arial" panose="020B0604020202020204" pitchFamily="34" charset="0"/>
              <a:buChar char="•"/>
            </a:pPr>
            <a:r>
              <a:rPr lang="fr-FR" sz="1600" dirty="0">
                <a:solidFill>
                  <a:srgbClr val="000000"/>
                </a:solidFill>
                <a:latin typeface="Open Sans" panose="020B0606030504020204" pitchFamily="34" charset="0"/>
              </a:rPr>
              <a:t>MUSIC2: Communauté d'agglomération Gap-Tallard-Durance</a:t>
            </a:r>
          </a:p>
          <a:p>
            <a:pPr marL="285750" indent="-285750">
              <a:buFont typeface="Arial" panose="020B0604020202020204" pitchFamily="34" charset="0"/>
              <a:buChar char="•"/>
            </a:pPr>
            <a:r>
              <a:rPr lang="fr-FR" sz="1600" dirty="0">
                <a:solidFill>
                  <a:srgbClr val="000000"/>
                </a:solidFill>
                <a:latin typeface="Open Sans" panose="020B0606030504020204" pitchFamily="34" charset="0"/>
              </a:rPr>
              <a:t>AMICI: Syndicat Mixte de l’Avant Pays Savoyard, Communauté d’Agglomération </a:t>
            </a:r>
            <a:r>
              <a:rPr lang="fr-FR" sz="1600" dirty="0" err="1">
                <a:solidFill>
                  <a:srgbClr val="000000"/>
                </a:solidFill>
                <a:latin typeface="Open Sans" panose="020B0606030504020204" pitchFamily="34" charset="0"/>
              </a:rPr>
              <a:t>Arlysère</a:t>
            </a:r>
            <a:endParaRPr lang="fr-FR" sz="1600" dirty="0">
              <a:solidFill>
                <a:srgbClr val="000000"/>
              </a:solidFill>
              <a:latin typeface="Open Sans" panose="020B0606030504020204" pitchFamily="34" charset="0"/>
            </a:endParaRPr>
          </a:p>
        </p:txBody>
      </p:sp>
      <p:graphicFrame>
        <p:nvGraphicFramePr>
          <p:cNvPr id="7" name="Tableau 6">
            <a:extLst>
              <a:ext uri="{FF2B5EF4-FFF2-40B4-BE49-F238E27FC236}">
                <a16:creationId xmlns:a16="http://schemas.microsoft.com/office/drawing/2014/main" id="{18F9FE9D-DD2E-590A-D65C-7058E5E40D0A}"/>
              </a:ext>
            </a:extLst>
          </p:cNvPr>
          <p:cNvGraphicFramePr>
            <a:graphicFrameLocks noGrp="1"/>
          </p:cNvGraphicFramePr>
          <p:nvPr/>
        </p:nvGraphicFramePr>
        <p:xfrm>
          <a:off x="0" y="0"/>
          <a:ext cx="3073400" cy="190500"/>
        </p:xfrm>
        <a:graphic>
          <a:graphicData uri="http://schemas.openxmlformats.org/drawingml/2006/table">
            <a:tbl>
              <a:tblPr>
                <a:tableStyleId>{5C22544A-7EE6-4342-B048-85BDC9FD1C3A}</a:tableStyleId>
              </a:tblPr>
              <a:tblGrid>
                <a:gridCol w="3073400">
                  <a:extLst>
                    <a:ext uri="{9D8B030D-6E8A-4147-A177-3AD203B41FA5}">
                      <a16:colId xmlns:a16="http://schemas.microsoft.com/office/drawing/2014/main" val="3521539003"/>
                    </a:ext>
                  </a:extLst>
                </a:gridCol>
              </a:tblGrid>
              <a:tr h="190500">
                <a:tc>
                  <a:txBody>
                    <a:bodyPr/>
                    <a:lstStyle/>
                    <a:p>
                      <a:pPr algn="l" fontAlgn="b">
                        <a:buNone/>
                      </a:pPr>
                      <a:r>
                        <a:rPr lang="fr-FR" sz="1100" u="none" strike="noStrike" dirty="0" err="1">
                          <a:effectLst/>
                        </a:rPr>
                        <a:t>SeTe</a:t>
                      </a:r>
                      <a:endParaRPr lang="fr-FR" sz="11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547147471"/>
                  </a:ext>
                </a:extLst>
              </a:tr>
            </a:tbl>
          </a:graphicData>
        </a:graphic>
      </p:graphicFrame>
    </p:spTree>
    <p:extLst>
      <p:ext uri="{BB962C8B-B14F-4D97-AF65-F5344CB8AC3E}">
        <p14:creationId xmlns:p14="http://schemas.microsoft.com/office/powerpoint/2010/main" val="32558517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E63D6-EC66-25C5-ADD0-6F476962FA5C}"/>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D63C06D2-48E6-2A61-BEE2-385DE29C863D}"/>
              </a:ext>
            </a:extLst>
          </p:cNvPr>
          <p:cNvPicPr>
            <a:picLocks noChangeAspect="1"/>
          </p:cNvPicPr>
          <p:nvPr/>
        </p:nvPicPr>
        <p:blipFill>
          <a:blip r:embed="rId2"/>
          <a:srcRect/>
          <a:stretch/>
        </p:blipFill>
        <p:spPr>
          <a:xfrm>
            <a:off x="519192" y="5379739"/>
            <a:ext cx="5215181" cy="1566841"/>
          </a:xfrm>
          <a:prstGeom prst="rect">
            <a:avLst/>
          </a:prstGeom>
        </p:spPr>
      </p:pic>
      <p:pic>
        <p:nvPicPr>
          <p:cNvPr id="3" name="Image 2">
            <a:extLst>
              <a:ext uri="{FF2B5EF4-FFF2-40B4-BE49-F238E27FC236}">
                <a16:creationId xmlns:a16="http://schemas.microsoft.com/office/drawing/2014/main" id="{B5CA06D6-65D3-EE32-771E-989D4D7E8E70}"/>
              </a:ext>
            </a:extLst>
          </p:cNvPr>
          <p:cNvPicPr>
            <a:picLocks noChangeAspect="1"/>
          </p:cNvPicPr>
          <p:nvPr/>
        </p:nvPicPr>
        <p:blipFill>
          <a:blip r:embed="rId3"/>
          <a:srcRect/>
          <a:stretch/>
        </p:blipFill>
        <p:spPr>
          <a:xfrm>
            <a:off x="9186192" y="6437463"/>
            <a:ext cx="2258784" cy="260628"/>
          </a:xfrm>
          <a:prstGeom prst="rect">
            <a:avLst/>
          </a:prstGeom>
        </p:spPr>
      </p:pic>
      <p:pic>
        <p:nvPicPr>
          <p:cNvPr id="4" name="Image 3">
            <a:extLst>
              <a:ext uri="{FF2B5EF4-FFF2-40B4-BE49-F238E27FC236}">
                <a16:creationId xmlns:a16="http://schemas.microsoft.com/office/drawing/2014/main" id="{47438246-E655-7CF9-8462-2AE51916E642}"/>
              </a:ext>
            </a:extLst>
          </p:cNvPr>
          <p:cNvPicPr>
            <a:picLocks noChangeAspect="1"/>
          </p:cNvPicPr>
          <p:nvPr/>
        </p:nvPicPr>
        <p:blipFill>
          <a:blip r:embed="rId4"/>
          <a:srcRect/>
          <a:stretch/>
        </p:blipFill>
        <p:spPr>
          <a:xfrm>
            <a:off x="9139696" y="5658700"/>
            <a:ext cx="2258789" cy="516294"/>
          </a:xfrm>
          <a:prstGeom prst="rect">
            <a:avLst/>
          </a:prstGeom>
        </p:spPr>
      </p:pic>
      <p:cxnSp>
        <p:nvCxnSpPr>
          <p:cNvPr id="5" name="Connecteur droit 4">
            <a:extLst>
              <a:ext uri="{FF2B5EF4-FFF2-40B4-BE49-F238E27FC236}">
                <a16:creationId xmlns:a16="http://schemas.microsoft.com/office/drawing/2014/main" id="{F0C91B7E-AB6A-9ADA-6FEB-8DC5D4A2132D}"/>
              </a:ext>
            </a:extLst>
          </p:cNvPr>
          <p:cNvCxnSpPr>
            <a:cxnSpLocks/>
          </p:cNvCxnSpPr>
          <p:nvPr/>
        </p:nvCxnSpPr>
        <p:spPr>
          <a:xfrm>
            <a:off x="643163" y="1181382"/>
            <a:ext cx="282123" cy="0"/>
          </a:xfrm>
          <a:prstGeom prst="line">
            <a:avLst/>
          </a:prstGeom>
          <a:ln w="57150">
            <a:solidFill>
              <a:srgbClr val="FFED00"/>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FA3C308D-1CE7-0904-1A0E-A824E87965EE}"/>
              </a:ext>
            </a:extLst>
          </p:cNvPr>
          <p:cNvSpPr txBox="1">
            <a:spLocks/>
          </p:cNvSpPr>
          <p:nvPr/>
        </p:nvSpPr>
        <p:spPr>
          <a:xfrm>
            <a:off x="548870" y="410369"/>
            <a:ext cx="8676906" cy="7310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rgbClr val="13478B"/>
                </a:solidFill>
                <a:latin typeface="Georgia" panose="02040502050405020303" pitchFamily="18" charset="0"/>
              </a:rPr>
              <a:t>ALCOTRA 2021-2027</a:t>
            </a:r>
          </a:p>
          <a:p>
            <a:r>
              <a:rPr lang="fr-FR" sz="2000" b="1" dirty="0">
                <a:solidFill>
                  <a:srgbClr val="13478B"/>
                </a:solidFill>
                <a:latin typeface="Georgia" panose="02040502050405020303" pitchFamily="18" charset="0"/>
              </a:rPr>
              <a:t>Projets simples</a:t>
            </a:r>
          </a:p>
        </p:txBody>
      </p:sp>
      <p:sp>
        <p:nvSpPr>
          <p:cNvPr id="8" name="Title 1">
            <a:extLst>
              <a:ext uri="{FF2B5EF4-FFF2-40B4-BE49-F238E27FC236}">
                <a16:creationId xmlns:a16="http://schemas.microsoft.com/office/drawing/2014/main" id="{C5EF381C-E2B0-AF24-AF19-2A318A4F8D65}"/>
              </a:ext>
            </a:extLst>
          </p:cNvPr>
          <p:cNvSpPr txBox="1">
            <a:spLocks/>
          </p:cNvSpPr>
          <p:nvPr/>
        </p:nvSpPr>
        <p:spPr>
          <a:xfrm>
            <a:off x="701270" y="1764039"/>
            <a:ext cx="8676906" cy="7310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000" b="1" dirty="0">
              <a:solidFill>
                <a:srgbClr val="13478B"/>
              </a:solidFill>
              <a:latin typeface="Georgia" panose="02040502050405020303" pitchFamily="18" charset="0"/>
            </a:endParaRPr>
          </a:p>
        </p:txBody>
      </p:sp>
      <p:sp>
        <p:nvSpPr>
          <p:cNvPr id="11" name="ZoneTexte 10">
            <a:extLst>
              <a:ext uri="{FF2B5EF4-FFF2-40B4-BE49-F238E27FC236}">
                <a16:creationId xmlns:a16="http://schemas.microsoft.com/office/drawing/2014/main" id="{05B0F0FE-C03F-58E9-1E4A-09AEC67451F4}"/>
              </a:ext>
            </a:extLst>
          </p:cNvPr>
          <p:cNvSpPr txBox="1"/>
          <p:nvPr/>
        </p:nvSpPr>
        <p:spPr>
          <a:xfrm>
            <a:off x="519192" y="1132852"/>
            <a:ext cx="10215262" cy="4247317"/>
          </a:xfrm>
          <a:prstGeom prst="rect">
            <a:avLst/>
          </a:prstGeom>
          <a:noFill/>
        </p:spPr>
        <p:txBody>
          <a:bodyPr wrap="square">
            <a:spAutoFit/>
          </a:bodyPr>
          <a:lstStyle/>
          <a:p>
            <a:pPr algn="l">
              <a:buNone/>
            </a:pPr>
            <a:r>
              <a:rPr lang="fr-FR" b="1" i="0" dirty="0">
                <a:solidFill>
                  <a:srgbClr val="000000"/>
                </a:solidFill>
                <a:effectLst/>
                <a:latin typeface="Open Sans" panose="020B0606030504020204" pitchFamily="34" charset="0"/>
              </a:rPr>
              <a:t>Communes et Intercommunalités françaises chefs de file (CF) ou bénéficiaires:</a:t>
            </a:r>
          </a:p>
          <a:p>
            <a:pPr algn="l">
              <a:buNone/>
            </a:pPr>
            <a:endParaRPr lang="fr-FR" b="0" i="0" dirty="0">
              <a:solidFill>
                <a:srgbClr val="000000"/>
              </a:solidFill>
              <a:effectLst/>
              <a:latin typeface="Open Sans" panose="020B0606030504020204" pitchFamily="34" charset="0"/>
            </a:endParaRPr>
          </a:p>
          <a:p>
            <a:pPr marL="285750" indent="-285750" algn="l">
              <a:buFont typeface="Arial" panose="020B0604020202020204" pitchFamily="34" charset="0"/>
              <a:buChar char="•"/>
            </a:pPr>
            <a:r>
              <a:rPr lang="fr-FR" dirty="0">
                <a:solidFill>
                  <a:srgbClr val="000000"/>
                </a:solidFill>
                <a:latin typeface="Open Sans" panose="020B0606030504020204" pitchFamily="34" charset="0"/>
              </a:rPr>
              <a:t>EDUMOB3: Commune de Roquebrune-Cap-Martin</a:t>
            </a:r>
          </a:p>
          <a:p>
            <a:pPr marL="285750" indent="-285750" algn="l">
              <a:buFont typeface="Arial" panose="020B0604020202020204" pitchFamily="34" charset="0"/>
              <a:buChar char="•"/>
            </a:pPr>
            <a:r>
              <a:rPr lang="fr-FR" b="0" i="0" dirty="0">
                <a:solidFill>
                  <a:srgbClr val="000000"/>
                </a:solidFill>
                <a:effectLst/>
                <a:latin typeface="Open Sans" panose="020B0606030504020204" pitchFamily="34" charset="0"/>
              </a:rPr>
              <a:t>ALLER-RETOUR: Communauté de Communes de Haute Tarentaise (CF), Assemblée du Pays Tarentaise Vanoise</a:t>
            </a:r>
          </a:p>
          <a:p>
            <a:pPr marL="285750" indent="-285750" algn="l">
              <a:buFont typeface="Arial" panose="020B0604020202020204" pitchFamily="34" charset="0"/>
              <a:buChar char="•"/>
            </a:pPr>
            <a:r>
              <a:rPr lang="fr-FR" dirty="0">
                <a:solidFill>
                  <a:srgbClr val="000000"/>
                </a:solidFill>
                <a:latin typeface="Open Sans" panose="020B0606030504020204" pitchFamily="34" charset="0"/>
              </a:rPr>
              <a:t>SMART: Communauté de Communes de Rumilly Terre de Savoie</a:t>
            </a:r>
          </a:p>
          <a:p>
            <a:pPr marL="285750" indent="-285750" algn="l">
              <a:buFont typeface="Arial" panose="020B0604020202020204" pitchFamily="34" charset="0"/>
              <a:buChar char="•"/>
            </a:pPr>
            <a:r>
              <a:rPr lang="fr-FR" b="0" i="0" dirty="0">
                <a:solidFill>
                  <a:srgbClr val="000000"/>
                </a:solidFill>
                <a:effectLst/>
                <a:latin typeface="Open Sans" panose="020B0606030504020204" pitchFamily="34" charset="0"/>
              </a:rPr>
              <a:t>Vie-MOB: Communauté d’Agglomération de la Riviera Française</a:t>
            </a:r>
          </a:p>
          <a:p>
            <a:pPr marL="285750" indent="-285750" algn="l">
              <a:buFont typeface="Arial" panose="020B0604020202020204" pitchFamily="34" charset="0"/>
              <a:buChar char="•"/>
            </a:pPr>
            <a:r>
              <a:rPr lang="fr-FR" dirty="0">
                <a:solidFill>
                  <a:srgbClr val="000000"/>
                </a:solidFill>
                <a:latin typeface="Open Sans" panose="020B0606030504020204" pitchFamily="34" charset="0"/>
              </a:rPr>
              <a:t>ESCAPE: Commune de </a:t>
            </a:r>
            <a:r>
              <a:rPr lang="fr-FR" dirty="0" err="1">
                <a:solidFill>
                  <a:srgbClr val="000000"/>
                </a:solidFill>
                <a:latin typeface="Open Sans" panose="020B0606030504020204" pitchFamily="34" charset="0"/>
              </a:rPr>
              <a:t>Chambery</a:t>
            </a:r>
            <a:r>
              <a:rPr lang="fr-FR" dirty="0">
                <a:solidFill>
                  <a:srgbClr val="000000"/>
                </a:solidFill>
                <a:latin typeface="Open Sans" panose="020B0606030504020204" pitchFamily="34" charset="0"/>
              </a:rPr>
              <a:t> (CF)</a:t>
            </a:r>
          </a:p>
          <a:p>
            <a:pPr marL="285750" indent="-285750">
              <a:buFont typeface="Arial" panose="020B0604020202020204" pitchFamily="34" charset="0"/>
              <a:buChar char="•"/>
            </a:pPr>
            <a:r>
              <a:rPr lang="fr-FR" dirty="0">
                <a:solidFill>
                  <a:srgbClr val="000000"/>
                </a:solidFill>
                <a:latin typeface="Open Sans" panose="020B0606030504020204" pitchFamily="34" charset="0"/>
              </a:rPr>
              <a:t>C.AR.E.: Communauté de Communes Val Guiers (CF), Communauté de Communes du Lac d’</a:t>
            </a:r>
            <a:r>
              <a:rPr lang="fr-FR" dirty="0" err="1">
                <a:solidFill>
                  <a:srgbClr val="000000"/>
                </a:solidFill>
                <a:latin typeface="Open Sans" panose="020B0606030504020204" pitchFamily="34" charset="0"/>
              </a:rPr>
              <a:t>Aiguebelette</a:t>
            </a:r>
            <a:r>
              <a:rPr lang="fr-FR" dirty="0">
                <a:solidFill>
                  <a:srgbClr val="000000"/>
                </a:solidFill>
                <a:latin typeface="Open Sans" panose="020B0606030504020204" pitchFamily="34" charset="0"/>
              </a:rPr>
              <a:t>, Communauté d’Agglomération </a:t>
            </a:r>
            <a:r>
              <a:rPr lang="fr-FR" dirty="0" err="1">
                <a:solidFill>
                  <a:srgbClr val="000000"/>
                </a:solidFill>
                <a:latin typeface="Open Sans" panose="020B0606030504020204" pitchFamily="34" charset="0"/>
              </a:rPr>
              <a:t>Arlysère</a:t>
            </a:r>
            <a:endParaRPr lang="fr-FR" dirty="0">
              <a:solidFill>
                <a:srgbClr val="000000"/>
              </a:solidFill>
              <a:latin typeface="Open Sans" panose="020B0606030504020204" pitchFamily="34" charset="0"/>
            </a:endParaRPr>
          </a:p>
          <a:p>
            <a:pPr marL="285750" indent="-285750" algn="l">
              <a:buFont typeface="Arial" panose="020B0604020202020204" pitchFamily="34" charset="0"/>
              <a:buChar char="•"/>
            </a:pPr>
            <a:r>
              <a:rPr lang="fr-FR" b="0" i="0" dirty="0">
                <a:solidFill>
                  <a:srgbClr val="000000"/>
                </a:solidFill>
                <a:effectLst/>
                <a:latin typeface="Open Sans" panose="020B0606030504020204" pitchFamily="34" charset="0"/>
              </a:rPr>
              <a:t>FOR: Provence Alpes Agglomération</a:t>
            </a:r>
          </a:p>
          <a:p>
            <a:pPr marL="285750" indent="-285750">
              <a:buFont typeface="Arial" panose="020B0604020202020204" pitchFamily="34" charset="0"/>
              <a:buChar char="•"/>
            </a:pPr>
            <a:r>
              <a:rPr lang="fr-FR" dirty="0">
                <a:solidFill>
                  <a:srgbClr val="000000"/>
                </a:solidFill>
                <a:latin typeface="Open Sans" panose="020B0606030504020204" pitchFamily="34" charset="0"/>
              </a:rPr>
              <a:t>E-Bike Mont Blanc: Communauté de Communes de la Vallée de Chamonix Mont-Blanc</a:t>
            </a:r>
          </a:p>
          <a:p>
            <a:pPr marL="285750" indent="-285750">
              <a:buFont typeface="Arial" panose="020B0604020202020204" pitchFamily="34" charset="0"/>
              <a:buChar char="•"/>
            </a:pPr>
            <a:r>
              <a:rPr lang="fr-FR" b="0" i="0" dirty="0">
                <a:solidFill>
                  <a:srgbClr val="000000"/>
                </a:solidFill>
                <a:effectLst/>
                <a:latin typeface="Open Sans" panose="020B0606030504020204" pitchFamily="34" charset="0"/>
              </a:rPr>
              <a:t>JARDIVAL</a:t>
            </a:r>
            <a:r>
              <a:rPr lang="fr-FR" dirty="0">
                <a:solidFill>
                  <a:srgbClr val="000000"/>
                </a:solidFill>
                <a:latin typeface="Open Sans" panose="020B0606030504020204" pitchFamily="34" charset="0"/>
              </a:rPr>
              <a:t>2: Ville de Cannes</a:t>
            </a:r>
          </a:p>
          <a:p>
            <a:pPr marL="285750" indent="-285750">
              <a:buFont typeface="Arial" panose="020B0604020202020204" pitchFamily="34" charset="0"/>
              <a:buChar char="•"/>
            </a:pPr>
            <a:r>
              <a:rPr lang="fr-FR" b="0" i="0" dirty="0" err="1">
                <a:solidFill>
                  <a:srgbClr val="000000"/>
                </a:solidFill>
                <a:effectLst/>
                <a:latin typeface="Open Sans" panose="020B0606030504020204" pitchFamily="34" charset="0"/>
              </a:rPr>
              <a:t>Velo</a:t>
            </a:r>
            <a:r>
              <a:rPr lang="fr-FR" b="0" i="0" dirty="0">
                <a:solidFill>
                  <a:srgbClr val="000000"/>
                </a:solidFill>
                <a:effectLst/>
                <a:latin typeface="Open Sans" panose="020B0606030504020204" pitchFamily="34" charset="0"/>
              </a:rPr>
              <a:t>-PLUF</a:t>
            </a:r>
            <a:r>
              <a:rPr lang="fr-FR" dirty="0">
                <a:solidFill>
                  <a:srgbClr val="000000"/>
                </a:solidFill>
                <a:latin typeface="Open Sans" panose="020B0606030504020204" pitchFamily="34" charset="0"/>
              </a:rPr>
              <a:t>!: Communauté de communes Serre-Ponçon, Communauté de communes du Guillestrois et du Queyras</a:t>
            </a:r>
          </a:p>
        </p:txBody>
      </p:sp>
    </p:spTree>
    <p:extLst>
      <p:ext uri="{BB962C8B-B14F-4D97-AF65-F5344CB8AC3E}">
        <p14:creationId xmlns:p14="http://schemas.microsoft.com/office/powerpoint/2010/main" val="26478173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91000-075A-5D97-2849-52C9ED34B512}"/>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B17083B8-0CAE-2C27-8E5B-1C11D1944C2F}"/>
              </a:ext>
            </a:extLst>
          </p:cNvPr>
          <p:cNvPicPr>
            <a:picLocks noChangeAspect="1"/>
          </p:cNvPicPr>
          <p:nvPr/>
        </p:nvPicPr>
        <p:blipFill>
          <a:blip r:embed="rId2"/>
          <a:srcRect/>
          <a:stretch/>
        </p:blipFill>
        <p:spPr>
          <a:xfrm>
            <a:off x="519192" y="5379739"/>
            <a:ext cx="5215181" cy="1566841"/>
          </a:xfrm>
          <a:prstGeom prst="rect">
            <a:avLst/>
          </a:prstGeom>
        </p:spPr>
      </p:pic>
      <p:pic>
        <p:nvPicPr>
          <p:cNvPr id="3" name="Image 2">
            <a:extLst>
              <a:ext uri="{FF2B5EF4-FFF2-40B4-BE49-F238E27FC236}">
                <a16:creationId xmlns:a16="http://schemas.microsoft.com/office/drawing/2014/main" id="{E1187430-6793-6423-DD4F-BCD4C53E18A4}"/>
              </a:ext>
            </a:extLst>
          </p:cNvPr>
          <p:cNvPicPr>
            <a:picLocks noChangeAspect="1"/>
          </p:cNvPicPr>
          <p:nvPr/>
        </p:nvPicPr>
        <p:blipFill>
          <a:blip r:embed="rId3"/>
          <a:srcRect/>
          <a:stretch/>
        </p:blipFill>
        <p:spPr>
          <a:xfrm>
            <a:off x="9186192" y="6437463"/>
            <a:ext cx="2258784" cy="260628"/>
          </a:xfrm>
          <a:prstGeom prst="rect">
            <a:avLst/>
          </a:prstGeom>
        </p:spPr>
      </p:pic>
      <p:pic>
        <p:nvPicPr>
          <p:cNvPr id="4" name="Image 3">
            <a:extLst>
              <a:ext uri="{FF2B5EF4-FFF2-40B4-BE49-F238E27FC236}">
                <a16:creationId xmlns:a16="http://schemas.microsoft.com/office/drawing/2014/main" id="{B7A4F9C1-94EF-EA93-99C6-2CE3A45E05AC}"/>
              </a:ext>
            </a:extLst>
          </p:cNvPr>
          <p:cNvPicPr>
            <a:picLocks noChangeAspect="1"/>
          </p:cNvPicPr>
          <p:nvPr/>
        </p:nvPicPr>
        <p:blipFill>
          <a:blip r:embed="rId4"/>
          <a:srcRect/>
          <a:stretch/>
        </p:blipFill>
        <p:spPr>
          <a:xfrm>
            <a:off x="9139696" y="5658700"/>
            <a:ext cx="2258789" cy="516294"/>
          </a:xfrm>
          <a:prstGeom prst="rect">
            <a:avLst/>
          </a:prstGeom>
        </p:spPr>
      </p:pic>
      <p:cxnSp>
        <p:nvCxnSpPr>
          <p:cNvPr id="5" name="Connecteur droit 4">
            <a:extLst>
              <a:ext uri="{FF2B5EF4-FFF2-40B4-BE49-F238E27FC236}">
                <a16:creationId xmlns:a16="http://schemas.microsoft.com/office/drawing/2014/main" id="{C803D0D5-72C1-FF8B-8F04-1D3D1AE8A6A3}"/>
              </a:ext>
            </a:extLst>
          </p:cNvPr>
          <p:cNvCxnSpPr>
            <a:cxnSpLocks/>
          </p:cNvCxnSpPr>
          <p:nvPr/>
        </p:nvCxnSpPr>
        <p:spPr>
          <a:xfrm>
            <a:off x="643163" y="1181382"/>
            <a:ext cx="282123" cy="0"/>
          </a:xfrm>
          <a:prstGeom prst="line">
            <a:avLst/>
          </a:prstGeom>
          <a:ln w="57150">
            <a:solidFill>
              <a:srgbClr val="FFED00"/>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F9F888EE-84CE-910B-6FD2-E281FD24B73E}"/>
              </a:ext>
            </a:extLst>
          </p:cNvPr>
          <p:cNvSpPr txBox="1">
            <a:spLocks/>
          </p:cNvSpPr>
          <p:nvPr/>
        </p:nvSpPr>
        <p:spPr>
          <a:xfrm>
            <a:off x="548870" y="410369"/>
            <a:ext cx="8676906" cy="7310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rgbClr val="13478B"/>
                </a:solidFill>
                <a:latin typeface="Georgia" panose="02040502050405020303" pitchFamily="18" charset="0"/>
              </a:rPr>
              <a:t>ALCOTRA 2021-2027</a:t>
            </a:r>
          </a:p>
          <a:p>
            <a:r>
              <a:rPr lang="fr-FR" sz="2000" b="1" dirty="0">
                <a:solidFill>
                  <a:srgbClr val="13478B"/>
                </a:solidFill>
                <a:latin typeface="Georgia" panose="02040502050405020303" pitchFamily="18" charset="0"/>
              </a:rPr>
              <a:t>Projets simples</a:t>
            </a:r>
          </a:p>
        </p:txBody>
      </p:sp>
      <p:sp>
        <p:nvSpPr>
          <p:cNvPr id="8" name="Title 1">
            <a:extLst>
              <a:ext uri="{FF2B5EF4-FFF2-40B4-BE49-F238E27FC236}">
                <a16:creationId xmlns:a16="http://schemas.microsoft.com/office/drawing/2014/main" id="{E5BF2AF5-B19E-7143-6D28-56BBA4DC7F8B}"/>
              </a:ext>
            </a:extLst>
          </p:cNvPr>
          <p:cNvSpPr txBox="1">
            <a:spLocks/>
          </p:cNvSpPr>
          <p:nvPr/>
        </p:nvSpPr>
        <p:spPr>
          <a:xfrm>
            <a:off x="701270" y="1764039"/>
            <a:ext cx="8676906" cy="7310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000" b="1" dirty="0">
              <a:solidFill>
                <a:srgbClr val="13478B"/>
              </a:solidFill>
              <a:latin typeface="Georgia" panose="02040502050405020303" pitchFamily="18" charset="0"/>
            </a:endParaRPr>
          </a:p>
        </p:txBody>
      </p:sp>
      <p:sp>
        <p:nvSpPr>
          <p:cNvPr id="11" name="ZoneTexte 10">
            <a:extLst>
              <a:ext uri="{FF2B5EF4-FFF2-40B4-BE49-F238E27FC236}">
                <a16:creationId xmlns:a16="http://schemas.microsoft.com/office/drawing/2014/main" id="{C45D2554-4021-CB62-D4EC-9A2F543C0661}"/>
              </a:ext>
            </a:extLst>
          </p:cNvPr>
          <p:cNvSpPr txBox="1"/>
          <p:nvPr/>
        </p:nvSpPr>
        <p:spPr>
          <a:xfrm>
            <a:off x="548870" y="1437837"/>
            <a:ext cx="10215262" cy="2031325"/>
          </a:xfrm>
          <a:prstGeom prst="rect">
            <a:avLst/>
          </a:prstGeom>
          <a:noFill/>
        </p:spPr>
        <p:txBody>
          <a:bodyPr wrap="square">
            <a:spAutoFit/>
          </a:bodyPr>
          <a:lstStyle/>
          <a:p>
            <a:pPr algn="l">
              <a:buNone/>
            </a:pPr>
            <a:r>
              <a:rPr lang="fr-FR" b="1" i="0" dirty="0">
                <a:solidFill>
                  <a:srgbClr val="000000"/>
                </a:solidFill>
                <a:effectLst/>
                <a:latin typeface="Open Sans" panose="020B0606030504020204" pitchFamily="34" charset="0"/>
              </a:rPr>
              <a:t>Communes et Intercommunalités françaises chefs de file (CF) ou bénéficiaires:</a:t>
            </a:r>
          </a:p>
          <a:p>
            <a:pPr algn="l">
              <a:buNone/>
            </a:pPr>
            <a:endParaRPr lang="fr-FR" b="0" i="0" dirty="0">
              <a:solidFill>
                <a:srgbClr val="000000"/>
              </a:solidFill>
              <a:effectLst/>
              <a:latin typeface="Open Sans" panose="020B0606030504020204" pitchFamily="34" charset="0"/>
            </a:endParaRPr>
          </a:p>
          <a:p>
            <a:pPr marL="285750" indent="-285750" algn="l">
              <a:buFont typeface="Arial" panose="020B0604020202020204" pitchFamily="34" charset="0"/>
              <a:buChar char="•"/>
            </a:pPr>
            <a:r>
              <a:rPr lang="fr-FR" dirty="0">
                <a:solidFill>
                  <a:srgbClr val="000000"/>
                </a:solidFill>
                <a:latin typeface="Open Sans" panose="020B0606030504020204" pitchFamily="34" charset="0"/>
              </a:rPr>
              <a:t>TRANSIT: Commune d’Avrieux, Commune d’Aussois</a:t>
            </a:r>
          </a:p>
          <a:p>
            <a:pPr marL="285750" indent="-285750">
              <a:buFont typeface="Arial" panose="020B0604020202020204" pitchFamily="34" charset="0"/>
              <a:buChar char="•"/>
            </a:pPr>
            <a:r>
              <a:rPr lang="fr-FR" i="0" dirty="0">
                <a:solidFill>
                  <a:srgbClr val="000000"/>
                </a:solidFill>
                <a:effectLst/>
                <a:latin typeface="Open Sans" panose="020B0606030504020204" pitchFamily="34" charset="0"/>
              </a:rPr>
              <a:t>DAHU: </a:t>
            </a:r>
            <a:r>
              <a:rPr lang="fr-FR" dirty="0">
                <a:solidFill>
                  <a:srgbClr val="000000"/>
                </a:solidFill>
                <a:latin typeface="Open Sans" panose="020B0606030504020204" pitchFamily="34" charset="0"/>
              </a:rPr>
              <a:t>Communauté de Communes de la Vallée de Chamonix Mont-Blanc</a:t>
            </a:r>
          </a:p>
          <a:p>
            <a:pPr marL="285750" indent="-285750">
              <a:buFont typeface="Arial" panose="020B0604020202020204" pitchFamily="34" charset="0"/>
              <a:buChar char="•"/>
            </a:pPr>
            <a:r>
              <a:rPr lang="fr-FR" dirty="0">
                <a:solidFill>
                  <a:srgbClr val="000000"/>
                </a:solidFill>
                <a:latin typeface="Open Sans" panose="020B0606030504020204" pitchFamily="34" charset="0"/>
              </a:rPr>
              <a:t>RIVER ALP: Communauté d’Agglomération de la Riviera Française</a:t>
            </a:r>
          </a:p>
          <a:p>
            <a:pPr marL="285750" indent="-285750">
              <a:buFont typeface="Arial" panose="020B0604020202020204" pitchFamily="34" charset="0"/>
              <a:buChar char="•"/>
            </a:pPr>
            <a:r>
              <a:rPr lang="fr-FR" dirty="0">
                <a:solidFill>
                  <a:srgbClr val="000000"/>
                </a:solidFill>
                <a:latin typeface="Open Sans" panose="020B0606030504020204" pitchFamily="34" charset="0"/>
              </a:rPr>
              <a:t>VERMENAGNA-ROYA III: Commune de Breil sur </a:t>
            </a:r>
            <a:r>
              <a:rPr lang="fr-FR" dirty="0" err="1">
                <a:solidFill>
                  <a:srgbClr val="000000"/>
                </a:solidFill>
                <a:latin typeface="Open Sans" panose="020B0606030504020204" pitchFamily="34" charset="0"/>
              </a:rPr>
              <a:t>Roya</a:t>
            </a:r>
            <a:r>
              <a:rPr lang="fr-FR" dirty="0">
                <a:solidFill>
                  <a:srgbClr val="000000"/>
                </a:solidFill>
                <a:latin typeface="Open Sans" panose="020B0606030504020204" pitchFamily="34" charset="0"/>
              </a:rPr>
              <a:t>, Commune de Tende, Communauté d’Agglomération de la Riviera Française</a:t>
            </a:r>
          </a:p>
        </p:txBody>
      </p:sp>
    </p:spTree>
    <p:extLst>
      <p:ext uri="{BB962C8B-B14F-4D97-AF65-F5344CB8AC3E}">
        <p14:creationId xmlns:p14="http://schemas.microsoft.com/office/powerpoint/2010/main" val="358896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6023C0D-43B1-79DC-ECCE-934310E11E1F}"/>
              </a:ext>
            </a:extLst>
          </p:cNvPr>
          <p:cNvPicPr>
            <a:picLocks noChangeAspect="1"/>
          </p:cNvPicPr>
          <p:nvPr/>
        </p:nvPicPr>
        <p:blipFill>
          <a:blip r:embed="rId2"/>
          <a:srcRect/>
          <a:stretch/>
        </p:blipFill>
        <p:spPr>
          <a:xfrm>
            <a:off x="9186192" y="6437463"/>
            <a:ext cx="2258784" cy="260628"/>
          </a:xfrm>
          <a:prstGeom prst="rect">
            <a:avLst/>
          </a:prstGeom>
        </p:spPr>
      </p:pic>
      <p:pic>
        <p:nvPicPr>
          <p:cNvPr id="4" name="Image 3">
            <a:extLst>
              <a:ext uri="{FF2B5EF4-FFF2-40B4-BE49-F238E27FC236}">
                <a16:creationId xmlns:a16="http://schemas.microsoft.com/office/drawing/2014/main" id="{A8372CDD-87BF-9D14-D877-514334038474}"/>
              </a:ext>
            </a:extLst>
          </p:cNvPr>
          <p:cNvPicPr>
            <a:picLocks noChangeAspect="1"/>
          </p:cNvPicPr>
          <p:nvPr/>
        </p:nvPicPr>
        <p:blipFill>
          <a:blip r:embed="rId3"/>
          <a:srcRect/>
          <a:stretch/>
        </p:blipFill>
        <p:spPr>
          <a:xfrm>
            <a:off x="9139696" y="5658700"/>
            <a:ext cx="2258789" cy="516294"/>
          </a:xfrm>
          <a:prstGeom prst="rect">
            <a:avLst/>
          </a:prstGeom>
        </p:spPr>
      </p:pic>
      <p:cxnSp>
        <p:nvCxnSpPr>
          <p:cNvPr id="5" name="Connecteur droit 4">
            <a:extLst>
              <a:ext uri="{FF2B5EF4-FFF2-40B4-BE49-F238E27FC236}">
                <a16:creationId xmlns:a16="http://schemas.microsoft.com/office/drawing/2014/main" id="{33390952-EA9F-9C1E-CF11-16E446EF138D}"/>
              </a:ext>
            </a:extLst>
          </p:cNvPr>
          <p:cNvCxnSpPr>
            <a:cxnSpLocks/>
          </p:cNvCxnSpPr>
          <p:nvPr/>
        </p:nvCxnSpPr>
        <p:spPr>
          <a:xfrm>
            <a:off x="643163" y="1181382"/>
            <a:ext cx="282123" cy="0"/>
          </a:xfrm>
          <a:prstGeom prst="line">
            <a:avLst/>
          </a:prstGeom>
          <a:ln w="57150">
            <a:solidFill>
              <a:srgbClr val="FFED00"/>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F52DC8D3-B3C4-BFBB-1BDA-998CEC674241}"/>
              </a:ext>
            </a:extLst>
          </p:cNvPr>
          <p:cNvSpPr txBox="1">
            <a:spLocks/>
          </p:cNvSpPr>
          <p:nvPr/>
        </p:nvSpPr>
        <p:spPr>
          <a:xfrm>
            <a:off x="548870" y="410369"/>
            <a:ext cx="9980310" cy="7310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rgbClr val="13478B"/>
                </a:solidFill>
                <a:latin typeface="Georgia" panose="02040502050405020303" pitchFamily="18" charset="0"/>
              </a:rPr>
              <a:t>ESCAPE, Evasion Scientifique pour Construire un Avenir Plus Écologique </a:t>
            </a:r>
            <a:endParaRPr lang="en-US" sz="2000" b="1" dirty="0">
              <a:solidFill>
                <a:srgbClr val="13478B"/>
              </a:solidFill>
              <a:latin typeface="Georgia" panose="02040502050405020303" pitchFamily="18" charset="0"/>
            </a:endParaRPr>
          </a:p>
        </p:txBody>
      </p:sp>
      <p:pic>
        <p:nvPicPr>
          <p:cNvPr id="11" name="Image 10">
            <a:extLst>
              <a:ext uri="{FF2B5EF4-FFF2-40B4-BE49-F238E27FC236}">
                <a16:creationId xmlns:a16="http://schemas.microsoft.com/office/drawing/2014/main" id="{6A00907C-FEA2-6EF6-3776-0020CF4A394A}"/>
              </a:ext>
            </a:extLst>
          </p:cNvPr>
          <p:cNvPicPr>
            <a:picLocks noChangeAspect="1"/>
          </p:cNvPicPr>
          <p:nvPr/>
        </p:nvPicPr>
        <p:blipFill rotWithShape="1">
          <a:blip r:embed="rId4"/>
          <a:srcRect l="71708" t="34458" r="17762" b="52882"/>
          <a:stretch/>
        </p:blipFill>
        <p:spPr>
          <a:xfrm>
            <a:off x="8826338" y="3869949"/>
            <a:ext cx="3076917" cy="1040396"/>
          </a:xfrm>
          <a:prstGeom prst="rect">
            <a:avLst/>
          </a:prstGeom>
        </p:spPr>
      </p:pic>
      <p:pic>
        <p:nvPicPr>
          <p:cNvPr id="12" name="Image 11">
            <a:extLst>
              <a:ext uri="{FF2B5EF4-FFF2-40B4-BE49-F238E27FC236}">
                <a16:creationId xmlns:a16="http://schemas.microsoft.com/office/drawing/2014/main" id="{C2B3A62D-AC20-C775-25D4-C5F1940FA49C}"/>
              </a:ext>
            </a:extLst>
          </p:cNvPr>
          <p:cNvPicPr>
            <a:picLocks noChangeAspect="1"/>
          </p:cNvPicPr>
          <p:nvPr/>
        </p:nvPicPr>
        <p:blipFill rotWithShape="1">
          <a:blip r:embed="rId4"/>
          <a:srcRect l="65350" t="50084" r="14603" b="13502"/>
          <a:stretch/>
        </p:blipFill>
        <p:spPr>
          <a:xfrm>
            <a:off x="110275" y="1250655"/>
            <a:ext cx="4707910" cy="2405183"/>
          </a:xfrm>
          <a:prstGeom prst="rect">
            <a:avLst/>
          </a:prstGeom>
        </p:spPr>
      </p:pic>
      <p:pic>
        <p:nvPicPr>
          <p:cNvPr id="14" name="Image 13">
            <a:extLst>
              <a:ext uri="{FF2B5EF4-FFF2-40B4-BE49-F238E27FC236}">
                <a16:creationId xmlns:a16="http://schemas.microsoft.com/office/drawing/2014/main" id="{1A7C5272-6DE6-5C8F-800E-B1428C9F8343}"/>
              </a:ext>
            </a:extLst>
          </p:cNvPr>
          <p:cNvPicPr>
            <a:picLocks noChangeAspect="1"/>
          </p:cNvPicPr>
          <p:nvPr/>
        </p:nvPicPr>
        <p:blipFill rotWithShape="1">
          <a:blip r:embed="rId5"/>
          <a:srcRect l="61212" t="63817" r="11212" b="6431"/>
          <a:stretch/>
        </p:blipFill>
        <p:spPr>
          <a:xfrm>
            <a:off x="4323081" y="1334349"/>
            <a:ext cx="7939109" cy="2409066"/>
          </a:xfrm>
          <a:prstGeom prst="rect">
            <a:avLst/>
          </a:prstGeom>
        </p:spPr>
      </p:pic>
      <p:sp>
        <p:nvSpPr>
          <p:cNvPr id="16" name="ZoneTexte 15">
            <a:extLst>
              <a:ext uri="{FF2B5EF4-FFF2-40B4-BE49-F238E27FC236}">
                <a16:creationId xmlns:a16="http://schemas.microsoft.com/office/drawing/2014/main" id="{10A257AB-D844-FF1B-7D0D-AF54C580D08C}"/>
              </a:ext>
            </a:extLst>
          </p:cNvPr>
          <p:cNvSpPr txBox="1"/>
          <p:nvPr/>
        </p:nvSpPr>
        <p:spPr>
          <a:xfrm>
            <a:off x="128381" y="3661740"/>
            <a:ext cx="8471485" cy="1815882"/>
          </a:xfrm>
          <a:prstGeom prst="rect">
            <a:avLst/>
          </a:prstGeom>
          <a:noFill/>
        </p:spPr>
        <p:txBody>
          <a:bodyPr wrap="square">
            <a:spAutoFit/>
          </a:bodyPr>
          <a:lstStyle/>
          <a:p>
            <a:pPr algn="just"/>
            <a:r>
              <a:rPr lang="fr-FR" sz="1400" b="0" i="0" dirty="0">
                <a:solidFill>
                  <a:srgbClr val="000000"/>
                </a:solidFill>
                <a:effectLst/>
              </a:rPr>
              <a:t>Le projet ESCAPE (Evasion Scientifique pour Construire un Avenir Plus Ecologique) vise à renforcer et à diffuser le savoir-faire des centres de culture scientifique de Chambéry (Galerie Eurêka) et de Turin (</a:t>
            </a:r>
            <a:r>
              <a:rPr lang="fr-FR" sz="1400" b="0" i="0" dirty="0" err="1">
                <a:solidFill>
                  <a:srgbClr val="000000"/>
                </a:solidFill>
                <a:effectLst/>
              </a:rPr>
              <a:t>XKè</a:t>
            </a:r>
            <a:r>
              <a:rPr lang="fr-FR" sz="1400" b="0" i="0" dirty="0">
                <a:solidFill>
                  <a:srgbClr val="000000"/>
                </a:solidFill>
                <a:effectLst/>
              </a:rPr>
              <a:t>? Il </a:t>
            </a:r>
            <a:r>
              <a:rPr lang="fr-FR" sz="1400" b="0" i="0" dirty="0" err="1">
                <a:solidFill>
                  <a:srgbClr val="000000"/>
                </a:solidFill>
                <a:effectLst/>
              </a:rPr>
              <a:t>laboratorio</a:t>
            </a:r>
            <a:r>
              <a:rPr lang="fr-FR" sz="1400" b="0" i="0" dirty="0">
                <a:solidFill>
                  <a:srgbClr val="000000"/>
                </a:solidFill>
                <a:effectLst/>
              </a:rPr>
              <a:t> della </a:t>
            </a:r>
            <a:r>
              <a:rPr lang="fr-FR" sz="1400" b="0" i="0" dirty="0" err="1">
                <a:solidFill>
                  <a:srgbClr val="000000"/>
                </a:solidFill>
                <a:effectLst/>
              </a:rPr>
              <a:t>curiosità</a:t>
            </a:r>
            <a:r>
              <a:rPr lang="fr-FR" sz="1400" b="0" i="0" dirty="0">
                <a:solidFill>
                  <a:srgbClr val="000000"/>
                </a:solidFill>
                <a:effectLst/>
              </a:rPr>
              <a:t>) en matière d’éducation au développement durable auprès des adolescents (11-14 ans). A cette fin, les partenaires du projet concevront ensemble des supports ludiques qui seront proposés aux adolescents à la Galerie Eurêka et en itinérance dans plusieurs lieux d’éducation formelle (collèges) et non formelle (centres de culture scientifique, bibliothèques, ludothèques…). Les jeux seront développés dans une approche scientifique et seront accompagnés d’un riche programme d’ateliers, activités de terrain, observations et chantiers expérimentaux.</a:t>
            </a:r>
            <a:endParaRPr lang="fr-FR" sz="1400" dirty="0"/>
          </a:p>
        </p:txBody>
      </p:sp>
      <p:sp>
        <p:nvSpPr>
          <p:cNvPr id="17" name="Title 1">
            <a:extLst>
              <a:ext uri="{FF2B5EF4-FFF2-40B4-BE49-F238E27FC236}">
                <a16:creationId xmlns:a16="http://schemas.microsoft.com/office/drawing/2014/main" id="{508DEEC1-884E-3D35-B0C2-E0BBBD026015}"/>
              </a:ext>
            </a:extLst>
          </p:cNvPr>
          <p:cNvSpPr txBox="1">
            <a:spLocks/>
          </p:cNvSpPr>
          <p:nvPr/>
        </p:nvSpPr>
        <p:spPr>
          <a:xfrm>
            <a:off x="10333390" y="243838"/>
            <a:ext cx="1578808" cy="3421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rgbClr val="13478B"/>
                </a:solidFill>
                <a:latin typeface="Georgia" panose="02040502050405020303" pitchFamily="18" charset="0"/>
              </a:rPr>
              <a:t>2021-2027</a:t>
            </a:r>
            <a:endParaRPr lang="en-US" sz="2000" b="1" dirty="0">
              <a:solidFill>
                <a:srgbClr val="13478B"/>
              </a:solidFill>
              <a:latin typeface="Georgia" panose="02040502050405020303" pitchFamily="18" charset="0"/>
            </a:endParaRPr>
          </a:p>
        </p:txBody>
      </p:sp>
    </p:spTree>
    <p:extLst>
      <p:ext uri="{BB962C8B-B14F-4D97-AF65-F5344CB8AC3E}">
        <p14:creationId xmlns:p14="http://schemas.microsoft.com/office/powerpoint/2010/main" val="15296213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19F90-9D0B-950F-D917-ACD04FE0742D}"/>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5B912550-A476-EEF6-110B-23018A705411}"/>
              </a:ext>
            </a:extLst>
          </p:cNvPr>
          <p:cNvPicPr>
            <a:picLocks noChangeAspect="1"/>
          </p:cNvPicPr>
          <p:nvPr/>
        </p:nvPicPr>
        <p:blipFill>
          <a:blip r:embed="rId2"/>
          <a:stretch>
            <a:fillRect/>
          </a:stretch>
        </p:blipFill>
        <p:spPr>
          <a:xfrm>
            <a:off x="5211448" y="1535604"/>
            <a:ext cx="7229779" cy="2339046"/>
          </a:xfrm>
          <a:prstGeom prst="rect">
            <a:avLst/>
          </a:prstGeom>
        </p:spPr>
      </p:pic>
      <p:pic>
        <p:nvPicPr>
          <p:cNvPr id="3" name="Image 2">
            <a:extLst>
              <a:ext uri="{FF2B5EF4-FFF2-40B4-BE49-F238E27FC236}">
                <a16:creationId xmlns:a16="http://schemas.microsoft.com/office/drawing/2014/main" id="{7C1682F7-4A3B-7B76-2B4C-C296AD013D50}"/>
              </a:ext>
            </a:extLst>
          </p:cNvPr>
          <p:cNvPicPr>
            <a:picLocks noChangeAspect="1"/>
          </p:cNvPicPr>
          <p:nvPr/>
        </p:nvPicPr>
        <p:blipFill>
          <a:blip r:embed="rId3"/>
          <a:srcRect/>
          <a:stretch/>
        </p:blipFill>
        <p:spPr>
          <a:xfrm>
            <a:off x="9186192" y="6437463"/>
            <a:ext cx="2258784" cy="260628"/>
          </a:xfrm>
          <a:prstGeom prst="rect">
            <a:avLst/>
          </a:prstGeom>
        </p:spPr>
      </p:pic>
      <p:pic>
        <p:nvPicPr>
          <p:cNvPr id="4" name="Image 3">
            <a:extLst>
              <a:ext uri="{FF2B5EF4-FFF2-40B4-BE49-F238E27FC236}">
                <a16:creationId xmlns:a16="http://schemas.microsoft.com/office/drawing/2014/main" id="{008E1446-D95A-D633-DC76-5A294CB2A1BE}"/>
              </a:ext>
            </a:extLst>
          </p:cNvPr>
          <p:cNvPicPr>
            <a:picLocks noChangeAspect="1"/>
          </p:cNvPicPr>
          <p:nvPr/>
        </p:nvPicPr>
        <p:blipFill>
          <a:blip r:embed="rId4"/>
          <a:srcRect/>
          <a:stretch/>
        </p:blipFill>
        <p:spPr>
          <a:xfrm>
            <a:off x="9139696" y="5658700"/>
            <a:ext cx="2258789" cy="516294"/>
          </a:xfrm>
          <a:prstGeom prst="rect">
            <a:avLst/>
          </a:prstGeom>
        </p:spPr>
      </p:pic>
      <p:cxnSp>
        <p:nvCxnSpPr>
          <p:cNvPr id="5" name="Connecteur droit 4">
            <a:extLst>
              <a:ext uri="{FF2B5EF4-FFF2-40B4-BE49-F238E27FC236}">
                <a16:creationId xmlns:a16="http://schemas.microsoft.com/office/drawing/2014/main" id="{44AADD10-BF56-4823-FA39-3FA7EFD66A95}"/>
              </a:ext>
            </a:extLst>
          </p:cNvPr>
          <p:cNvCxnSpPr>
            <a:cxnSpLocks/>
          </p:cNvCxnSpPr>
          <p:nvPr/>
        </p:nvCxnSpPr>
        <p:spPr>
          <a:xfrm>
            <a:off x="643163" y="1181382"/>
            <a:ext cx="282123" cy="0"/>
          </a:xfrm>
          <a:prstGeom prst="line">
            <a:avLst/>
          </a:prstGeom>
          <a:ln w="57150">
            <a:solidFill>
              <a:srgbClr val="FFED00"/>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DDB758A-649D-4E47-51F1-B9C90DC92CC1}"/>
              </a:ext>
            </a:extLst>
          </p:cNvPr>
          <p:cNvSpPr txBox="1">
            <a:spLocks/>
          </p:cNvSpPr>
          <p:nvPr/>
        </p:nvSpPr>
        <p:spPr>
          <a:xfrm>
            <a:off x="548870" y="410369"/>
            <a:ext cx="9980310" cy="7310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rgbClr val="13478B"/>
                </a:solidFill>
                <a:latin typeface="Georgia" panose="02040502050405020303" pitchFamily="18" charset="0"/>
              </a:rPr>
              <a:t>C.A.R.E., Communauté pour aider la résilience des écosystèmes socio-sanitaires</a:t>
            </a:r>
            <a:endParaRPr lang="en-US" sz="2000" b="1" dirty="0">
              <a:solidFill>
                <a:srgbClr val="13478B"/>
              </a:solidFill>
              <a:latin typeface="Georgia" panose="02040502050405020303" pitchFamily="18" charset="0"/>
            </a:endParaRPr>
          </a:p>
        </p:txBody>
      </p:sp>
      <p:sp>
        <p:nvSpPr>
          <p:cNvPr id="16" name="ZoneTexte 15">
            <a:extLst>
              <a:ext uri="{FF2B5EF4-FFF2-40B4-BE49-F238E27FC236}">
                <a16:creationId xmlns:a16="http://schemas.microsoft.com/office/drawing/2014/main" id="{DCFCAE49-27D1-7BC3-0E9D-AE9A05742BBA}"/>
              </a:ext>
            </a:extLst>
          </p:cNvPr>
          <p:cNvSpPr txBox="1"/>
          <p:nvPr/>
        </p:nvSpPr>
        <p:spPr>
          <a:xfrm>
            <a:off x="222301" y="3785447"/>
            <a:ext cx="8471485" cy="1815882"/>
          </a:xfrm>
          <a:prstGeom prst="rect">
            <a:avLst/>
          </a:prstGeom>
          <a:noFill/>
        </p:spPr>
        <p:txBody>
          <a:bodyPr wrap="square">
            <a:spAutoFit/>
          </a:bodyPr>
          <a:lstStyle/>
          <a:p>
            <a:pPr algn="just"/>
            <a:r>
              <a:rPr lang="fr-FR" sz="1400" dirty="0">
                <a:solidFill>
                  <a:srgbClr val="000000"/>
                </a:solidFill>
              </a:rPr>
              <a:t>Le projet CARE vise à améliorer l’accès aux services sociaux et sanitaires dans les territoires ruraux et de montagne transfrontaliers, en s’appuyant sur les acquis du projet SociaLab.</a:t>
            </a:r>
          </a:p>
          <a:p>
            <a:pPr algn="just"/>
            <a:r>
              <a:rPr lang="fr-FR" sz="1400" dirty="0">
                <a:solidFill>
                  <a:srgbClr val="000000"/>
                </a:solidFill>
              </a:rPr>
              <a:t>Il répond principalement aux besoins des populations les plus vulnérables, notamment les jeunes et les personnes âgées, en luttant contre l’isolement et le manque de professionnels de santé.</a:t>
            </a:r>
          </a:p>
          <a:p>
            <a:pPr algn="just"/>
            <a:r>
              <a:rPr lang="fr-FR" sz="1400" dirty="0">
                <a:solidFill>
                  <a:srgbClr val="000000"/>
                </a:solidFill>
              </a:rPr>
              <a:t>Le projet cherche à renforcer les soins de proximité, mieux coordonner les acteurs sociaux et sanitaires, et promouvoir le rôle des bénévoles ainsi que l’implication des jeunes. Il adopte une approche globale de la santé, intégrant les dimensions sociales, culturelles et psychologiques, afin d’améliorer les parcours de soins et la qualité de vie des habitants.</a:t>
            </a:r>
            <a:endParaRPr lang="fr-FR" sz="1400" dirty="0"/>
          </a:p>
        </p:txBody>
      </p:sp>
      <p:pic>
        <p:nvPicPr>
          <p:cNvPr id="6" name="Image 5">
            <a:extLst>
              <a:ext uri="{FF2B5EF4-FFF2-40B4-BE49-F238E27FC236}">
                <a16:creationId xmlns:a16="http://schemas.microsoft.com/office/drawing/2014/main" id="{D2DB14B3-06A1-5644-1E97-49F7230D656B}"/>
              </a:ext>
            </a:extLst>
          </p:cNvPr>
          <p:cNvPicPr>
            <a:picLocks noChangeAspect="1"/>
          </p:cNvPicPr>
          <p:nvPr/>
        </p:nvPicPr>
        <p:blipFill>
          <a:blip r:embed="rId5"/>
          <a:stretch>
            <a:fillRect/>
          </a:stretch>
        </p:blipFill>
        <p:spPr>
          <a:xfrm>
            <a:off x="222301" y="1223415"/>
            <a:ext cx="5207231" cy="2520000"/>
          </a:xfrm>
          <a:prstGeom prst="rect">
            <a:avLst/>
          </a:prstGeom>
        </p:spPr>
      </p:pic>
      <p:pic>
        <p:nvPicPr>
          <p:cNvPr id="13" name="Image 12">
            <a:extLst>
              <a:ext uri="{FF2B5EF4-FFF2-40B4-BE49-F238E27FC236}">
                <a16:creationId xmlns:a16="http://schemas.microsoft.com/office/drawing/2014/main" id="{0BFB4C71-E2BE-D46B-7F26-06EE4260A13D}"/>
              </a:ext>
            </a:extLst>
          </p:cNvPr>
          <p:cNvPicPr>
            <a:picLocks noChangeAspect="1"/>
          </p:cNvPicPr>
          <p:nvPr/>
        </p:nvPicPr>
        <p:blipFill>
          <a:blip r:embed="rId6"/>
          <a:stretch>
            <a:fillRect/>
          </a:stretch>
        </p:blipFill>
        <p:spPr>
          <a:xfrm>
            <a:off x="8826337" y="3905806"/>
            <a:ext cx="3248025" cy="942975"/>
          </a:xfrm>
          <a:prstGeom prst="rect">
            <a:avLst/>
          </a:prstGeom>
        </p:spPr>
      </p:pic>
    </p:spTree>
    <p:extLst>
      <p:ext uri="{BB962C8B-B14F-4D97-AF65-F5344CB8AC3E}">
        <p14:creationId xmlns:p14="http://schemas.microsoft.com/office/powerpoint/2010/main" val="13256141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6C809-3562-7223-A93D-558C4E651D21}"/>
            </a:ext>
          </a:extLst>
        </p:cNvPr>
        <p:cNvGrpSpPr/>
        <p:nvPr/>
      </p:nvGrpSpPr>
      <p:grpSpPr>
        <a:xfrm>
          <a:off x="0" y="0"/>
          <a:ext cx="0" cy="0"/>
          <a:chOff x="0" y="0"/>
          <a:chExt cx="0" cy="0"/>
        </a:xfrm>
      </p:grpSpPr>
      <p:sp>
        <p:nvSpPr>
          <p:cNvPr id="10242" name="TextBox 2">
            <a:extLst>
              <a:ext uri="{FF2B5EF4-FFF2-40B4-BE49-F238E27FC236}">
                <a16:creationId xmlns:a16="http://schemas.microsoft.com/office/drawing/2014/main" id="{97F432BC-38A6-2AD5-FB7F-AC63A6B59A8E}"/>
              </a:ext>
            </a:extLst>
          </p:cNvPr>
          <p:cNvSpPr txBox="1">
            <a:spLocks noChangeArrowheads="1"/>
          </p:cNvSpPr>
          <p:nvPr/>
        </p:nvSpPr>
        <p:spPr bwMode="auto">
          <a:xfrm>
            <a:off x="1679934" y="2512280"/>
            <a:ext cx="834329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Geneva" pitchFamily="-107"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Geneva" pitchFamily="-107" charset="-128"/>
                <a:cs typeface="Geneva" pitchFamily="-107"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Geneva" pitchFamily="-107" charset="-128"/>
                <a:cs typeface="Geneva" pitchFamily="-107"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9pPr>
          </a:lstStyle>
          <a:p>
            <a:pPr algn="ctr">
              <a:lnSpc>
                <a:spcPts val="4188"/>
              </a:lnSpc>
              <a:spcBef>
                <a:spcPct val="0"/>
              </a:spcBef>
              <a:buNone/>
            </a:pPr>
            <a:r>
              <a:rPr lang="en-US" altLang="fr-FR" sz="3600" b="1" dirty="0">
                <a:solidFill>
                  <a:srgbClr val="13478B"/>
                </a:solidFill>
                <a:latin typeface="Georgia" panose="02040502050405020303" pitchFamily="18" charset="0"/>
                <a:ea typeface="+mj-ea"/>
                <a:cs typeface="+mj-cs"/>
              </a:rPr>
              <a:t>ALCOTRA 2021-2027</a:t>
            </a:r>
          </a:p>
          <a:p>
            <a:pPr algn="ctr">
              <a:lnSpc>
                <a:spcPts val="4188"/>
              </a:lnSpc>
              <a:spcBef>
                <a:spcPct val="0"/>
              </a:spcBef>
              <a:buNone/>
            </a:pPr>
            <a:r>
              <a:rPr lang="en-US" altLang="fr-FR" sz="3600" b="1" dirty="0">
                <a:solidFill>
                  <a:srgbClr val="13478B"/>
                </a:solidFill>
                <a:latin typeface="Georgia" panose="02040502050405020303" pitchFamily="18" charset="0"/>
                <a:ea typeface="+mj-ea"/>
                <a:cs typeface="+mj-cs"/>
              </a:rPr>
              <a:t>Focus sur les PITER+</a:t>
            </a:r>
          </a:p>
        </p:txBody>
      </p:sp>
      <p:pic>
        <p:nvPicPr>
          <p:cNvPr id="2" name="Image 1">
            <a:extLst>
              <a:ext uri="{FF2B5EF4-FFF2-40B4-BE49-F238E27FC236}">
                <a16:creationId xmlns:a16="http://schemas.microsoft.com/office/drawing/2014/main" id="{79146FA9-11C4-C90C-6A79-C71CE09E646F}"/>
              </a:ext>
            </a:extLst>
          </p:cNvPr>
          <p:cNvPicPr>
            <a:picLocks noChangeAspect="1"/>
          </p:cNvPicPr>
          <p:nvPr/>
        </p:nvPicPr>
        <p:blipFill>
          <a:blip r:embed="rId2"/>
          <a:srcRect/>
          <a:stretch/>
        </p:blipFill>
        <p:spPr>
          <a:xfrm>
            <a:off x="519192" y="5379739"/>
            <a:ext cx="5215181" cy="1566841"/>
          </a:xfrm>
          <a:prstGeom prst="rect">
            <a:avLst/>
          </a:prstGeom>
        </p:spPr>
      </p:pic>
      <p:pic>
        <p:nvPicPr>
          <p:cNvPr id="3" name="Image 2">
            <a:extLst>
              <a:ext uri="{FF2B5EF4-FFF2-40B4-BE49-F238E27FC236}">
                <a16:creationId xmlns:a16="http://schemas.microsoft.com/office/drawing/2014/main" id="{B450E70D-B05F-85A0-868F-8B99BD92B91F}"/>
              </a:ext>
            </a:extLst>
          </p:cNvPr>
          <p:cNvPicPr>
            <a:picLocks noChangeAspect="1"/>
          </p:cNvPicPr>
          <p:nvPr/>
        </p:nvPicPr>
        <p:blipFill>
          <a:blip r:embed="rId3"/>
          <a:srcRect/>
          <a:stretch/>
        </p:blipFill>
        <p:spPr>
          <a:xfrm>
            <a:off x="9186192" y="6437463"/>
            <a:ext cx="2258784" cy="260628"/>
          </a:xfrm>
          <a:prstGeom prst="rect">
            <a:avLst/>
          </a:prstGeom>
        </p:spPr>
      </p:pic>
      <p:pic>
        <p:nvPicPr>
          <p:cNvPr id="4" name="Image 3">
            <a:extLst>
              <a:ext uri="{FF2B5EF4-FFF2-40B4-BE49-F238E27FC236}">
                <a16:creationId xmlns:a16="http://schemas.microsoft.com/office/drawing/2014/main" id="{0F002D50-5995-D8EA-B203-B5794D52E9C8}"/>
              </a:ext>
            </a:extLst>
          </p:cNvPr>
          <p:cNvPicPr>
            <a:picLocks noChangeAspect="1"/>
          </p:cNvPicPr>
          <p:nvPr/>
        </p:nvPicPr>
        <p:blipFill>
          <a:blip r:embed="rId4"/>
          <a:srcRect/>
          <a:stretch/>
        </p:blipFill>
        <p:spPr>
          <a:xfrm>
            <a:off x="9139696" y="5658700"/>
            <a:ext cx="2258789" cy="516294"/>
          </a:xfrm>
          <a:prstGeom prst="rect">
            <a:avLst/>
          </a:prstGeom>
        </p:spPr>
      </p:pic>
    </p:spTree>
    <p:extLst>
      <p:ext uri="{BB962C8B-B14F-4D97-AF65-F5344CB8AC3E}">
        <p14:creationId xmlns:p14="http://schemas.microsoft.com/office/powerpoint/2010/main" val="8790211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AE4181C-9A7B-CD45-AB29-A86C32B4E6E2}"/>
              </a:ext>
            </a:extLst>
          </p:cNvPr>
          <p:cNvSpPr txBox="1">
            <a:spLocks/>
          </p:cNvSpPr>
          <p:nvPr/>
        </p:nvSpPr>
        <p:spPr>
          <a:xfrm>
            <a:off x="548869" y="410369"/>
            <a:ext cx="11051727" cy="7310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rgbClr val="13478B"/>
                </a:solidFill>
                <a:latin typeface="Georgia" panose="02040502050405020303" pitchFamily="18" charset="0"/>
              </a:rPr>
              <a:t>APPROCHE TERRITORIALE INTÉGRÉE – Point fort de la stratégie 2021-2027</a:t>
            </a:r>
            <a:endParaRPr lang="en-US" sz="2000" b="1" dirty="0">
              <a:solidFill>
                <a:srgbClr val="13478B"/>
              </a:solidFill>
              <a:latin typeface="Georgia" panose="02040502050405020303" pitchFamily="18" charset="0"/>
            </a:endParaRPr>
          </a:p>
        </p:txBody>
      </p:sp>
      <p:cxnSp>
        <p:nvCxnSpPr>
          <p:cNvPr id="6" name="Connecteur droit 5">
            <a:extLst>
              <a:ext uri="{FF2B5EF4-FFF2-40B4-BE49-F238E27FC236}">
                <a16:creationId xmlns:a16="http://schemas.microsoft.com/office/drawing/2014/main" id="{F2A525D1-30A7-E24F-83BD-F0DAE93E6606}"/>
              </a:ext>
            </a:extLst>
          </p:cNvPr>
          <p:cNvCxnSpPr>
            <a:cxnSpLocks/>
          </p:cNvCxnSpPr>
          <p:nvPr/>
        </p:nvCxnSpPr>
        <p:spPr>
          <a:xfrm>
            <a:off x="643163" y="1181382"/>
            <a:ext cx="282123" cy="0"/>
          </a:xfrm>
          <a:prstGeom prst="line">
            <a:avLst/>
          </a:prstGeom>
          <a:ln w="57150">
            <a:solidFill>
              <a:srgbClr val="FFED00"/>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E134C266-5C5E-CD1D-5EDB-2C84BCB647AC}"/>
              </a:ext>
            </a:extLst>
          </p:cNvPr>
          <p:cNvPicPr>
            <a:picLocks noChangeAspect="1"/>
          </p:cNvPicPr>
          <p:nvPr/>
        </p:nvPicPr>
        <p:blipFill>
          <a:blip r:embed="rId2"/>
          <a:srcRect/>
          <a:stretch/>
        </p:blipFill>
        <p:spPr>
          <a:xfrm>
            <a:off x="519192" y="5379739"/>
            <a:ext cx="5215181" cy="1566841"/>
          </a:xfrm>
          <a:prstGeom prst="rect">
            <a:avLst/>
          </a:prstGeom>
        </p:spPr>
      </p:pic>
      <p:pic>
        <p:nvPicPr>
          <p:cNvPr id="9" name="Image 8">
            <a:extLst>
              <a:ext uri="{FF2B5EF4-FFF2-40B4-BE49-F238E27FC236}">
                <a16:creationId xmlns:a16="http://schemas.microsoft.com/office/drawing/2014/main" id="{550D10C4-47C0-D518-6F74-91CBB655983A}"/>
              </a:ext>
            </a:extLst>
          </p:cNvPr>
          <p:cNvPicPr>
            <a:picLocks noChangeAspect="1"/>
          </p:cNvPicPr>
          <p:nvPr/>
        </p:nvPicPr>
        <p:blipFill>
          <a:blip r:embed="rId3"/>
          <a:srcRect/>
          <a:stretch/>
        </p:blipFill>
        <p:spPr>
          <a:xfrm>
            <a:off x="9186192" y="6437463"/>
            <a:ext cx="2258784" cy="260628"/>
          </a:xfrm>
          <a:prstGeom prst="rect">
            <a:avLst/>
          </a:prstGeom>
        </p:spPr>
      </p:pic>
      <p:sp>
        <p:nvSpPr>
          <p:cNvPr id="7" name="Espace réservé du contenu 7">
            <a:extLst>
              <a:ext uri="{FF2B5EF4-FFF2-40B4-BE49-F238E27FC236}">
                <a16:creationId xmlns:a16="http://schemas.microsoft.com/office/drawing/2014/main" id="{A75839C0-A28F-45D3-BAA5-11A58884E6E8}"/>
              </a:ext>
            </a:extLst>
          </p:cNvPr>
          <p:cNvSpPr txBox="1">
            <a:spLocks/>
          </p:cNvSpPr>
          <p:nvPr/>
        </p:nvSpPr>
        <p:spPr>
          <a:xfrm>
            <a:off x="765409" y="1451151"/>
            <a:ext cx="8471256" cy="1469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marL="285750" indent="-285750">
              <a:spcBef>
                <a:spcPct val="20000"/>
              </a:spcBef>
              <a:buFont typeface="Wingdings" panose="05000000000000000000" pitchFamily="2" charset="2"/>
              <a:buChar char="Ø"/>
              <a:defRPr sz="1400" b="1">
                <a:solidFill>
                  <a:srgbClr val="0F4496"/>
                </a:solidFill>
                <a:ea typeface="MS PGothic" panose="020B0600070205080204" pitchFamily="34" charset="-128"/>
                <a:cs typeface="Geneva" pitchFamily="-107" charset="-128"/>
              </a:defRPr>
            </a:lvl1pPr>
            <a:lvl2pPr marL="742950" indent="-285750">
              <a:spcBef>
                <a:spcPct val="20000"/>
              </a:spcBef>
              <a:buFont typeface="Arial" panose="020B0604020202020204" pitchFamily="34" charset="0"/>
              <a:buChar char="–"/>
              <a:defRPr sz="2800">
                <a:latin typeface="Calibri" panose="020F0502020204030204" pitchFamily="34" charset="0"/>
                <a:ea typeface="Geneva" pitchFamily="-107" charset="-128"/>
                <a:cs typeface="Geneva" pitchFamily="-107" charset="-128"/>
              </a:defRPr>
            </a:lvl2pPr>
            <a:lvl3pPr marL="1143000" indent="-228600">
              <a:spcBef>
                <a:spcPct val="20000"/>
              </a:spcBef>
              <a:buFont typeface="Arial" panose="020B0604020202020204" pitchFamily="34" charset="0"/>
              <a:buChar char="•"/>
              <a:defRPr sz="2400">
                <a:latin typeface="Calibri" panose="020F0502020204030204" pitchFamily="34" charset="0"/>
                <a:ea typeface="Geneva" pitchFamily="-107" charset="-128"/>
                <a:cs typeface="Geneva" pitchFamily="-107" charset="-128"/>
              </a:defRPr>
            </a:lvl3pPr>
            <a:lvl4pPr marL="1600200" indent="-228600">
              <a:spcBef>
                <a:spcPct val="20000"/>
              </a:spcBef>
              <a:buFont typeface="Arial" panose="020B0604020202020204" pitchFamily="34" charset="0"/>
              <a:buChar char="–"/>
              <a:defRPr sz="2000">
                <a:latin typeface="Calibri" panose="020F0502020204030204" pitchFamily="34" charset="0"/>
                <a:ea typeface="Geneva" pitchFamily="-107" charset="-128"/>
                <a:cs typeface="Geneva" pitchFamily="-107" charset="-128"/>
              </a:defRPr>
            </a:lvl4pPr>
            <a:lvl5pPr marL="2057400" indent="-228600">
              <a:spcBef>
                <a:spcPct val="20000"/>
              </a:spcBef>
              <a:buFont typeface="Arial" panose="020B0604020202020204" pitchFamily="34" charset="0"/>
              <a:buChar char="»"/>
              <a:defRPr sz="2000">
                <a:latin typeface="Calibri" panose="020F0502020204030204" pitchFamily="34" charset="0"/>
                <a:ea typeface="Geneva" pitchFamily="-107" charset="-128"/>
                <a:cs typeface="Geneva" pitchFamily="-107" charset="-128"/>
              </a:defRPr>
            </a:lvl5pPr>
            <a:lvl6pPr marL="25146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Geneva" pitchFamily="-107" charset="-128"/>
                <a:cs typeface="Geneva" pitchFamily="-107" charset="-128"/>
              </a:defRPr>
            </a:lvl6pPr>
            <a:lvl7pPr marL="29718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Geneva" pitchFamily="-107" charset="-128"/>
                <a:cs typeface="Geneva" pitchFamily="-107" charset="-128"/>
              </a:defRPr>
            </a:lvl7pPr>
            <a:lvl8pPr marL="34290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Geneva" pitchFamily="-107" charset="-128"/>
                <a:cs typeface="Geneva" pitchFamily="-107" charset="-128"/>
              </a:defRPr>
            </a:lvl8pPr>
            <a:lvl9pPr marL="38862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Geneva" pitchFamily="-107" charset="-128"/>
                <a:cs typeface="Geneva" pitchFamily="-107" charset="-128"/>
              </a:defRPr>
            </a:lvl9pPr>
          </a:lstStyle>
          <a:p>
            <a:r>
              <a:rPr lang="fr-FR" dirty="0"/>
              <a:t>Expérimenter de nouvelles formes de coopération</a:t>
            </a:r>
          </a:p>
          <a:p>
            <a:r>
              <a:rPr lang="fr-FR" dirty="0"/>
              <a:t>Valoriser l’expérience des plans intégrés territoriaux</a:t>
            </a:r>
          </a:p>
          <a:p>
            <a:r>
              <a:rPr lang="fr-FR" dirty="0"/>
              <a:t>Articulation d’une approche bottom-up proche des besoins des territoires et en lien avec les stratégies de développement du Programme </a:t>
            </a:r>
          </a:p>
          <a:p>
            <a:r>
              <a:rPr lang="fr-FR" dirty="0"/>
              <a:t>20% de la maquette (34,1 M€)</a:t>
            </a:r>
          </a:p>
        </p:txBody>
      </p:sp>
      <p:sp>
        <p:nvSpPr>
          <p:cNvPr id="8" name="Rectangle 7">
            <a:extLst>
              <a:ext uri="{FF2B5EF4-FFF2-40B4-BE49-F238E27FC236}">
                <a16:creationId xmlns:a16="http://schemas.microsoft.com/office/drawing/2014/main" id="{E6953742-D8D6-4B01-8A20-1EA2531407A9}"/>
              </a:ext>
            </a:extLst>
          </p:cNvPr>
          <p:cNvSpPr/>
          <p:nvPr/>
        </p:nvSpPr>
        <p:spPr>
          <a:xfrm>
            <a:off x="1405916" y="3383760"/>
            <a:ext cx="8718262" cy="1815882"/>
          </a:xfrm>
          <a:prstGeom prst="rect">
            <a:avLst/>
          </a:prstGeom>
        </p:spPr>
        <p:txBody>
          <a:bodyPr wrap="square">
            <a:spAutoFit/>
          </a:bodyPr>
          <a:lstStyle/>
          <a:p>
            <a:pPr algn="just"/>
            <a:r>
              <a:rPr lang="fr-FR" sz="1600" dirty="0">
                <a:cs typeface="Arial"/>
              </a:rPr>
              <a:t>Dans le cadre de stratégies territoriales intégrées, soutien aux projets de :</a:t>
            </a:r>
          </a:p>
          <a:p>
            <a:pPr marL="285750" indent="-285750" algn="just">
              <a:buFont typeface="Arial" panose="020B0604020202020204" pitchFamily="34" charset="0"/>
              <a:buChar char="−"/>
            </a:pPr>
            <a:r>
              <a:rPr lang="fr-FR" sz="1600" dirty="0">
                <a:cs typeface="Arial"/>
              </a:rPr>
              <a:t>accès au numérique</a:t>
            </a:r>
          </a:p>
          <a:p>
            <a:pPr marL="285750" indent="-285750" algn="just">
              <a:buFont typeface="Arial" panose="020B0604020202020204" pitchFamily="34" charset="0"/>
              <a:buChar char="−"/>
            </a:pPr>
            <a:r>
              <a:rPr lang="fr-FR" sz="1600" dirty="0">
                <a:cs typeface="Arial"/>
              </a:rPr>
              <a:t>accessibilité aux services de santé et d’éducation</a:t>
            </a:r>
          </a:p>
          <a:p>
            <a:pPr marL="285750" indent="-285750" algn="just">
              <a:buFont typeface="Arial" panose="020B0604020202020204" pitchFamily="34" charset="0"/>
              <a:buChar char="−"/>
            </a:pPr>
            <a:r>
              <a:rPr lang="fr-FR" sz="1600" dirty="0">
                <a:cs typeface="Arial"/>
              </a:rPr>
              <a:t>adaptation au changement climatique</a:t>
            </a:r>
          </a:p>
          <a:p>
            <a:pPr marL="285750" indent="-285750" algn="just">
              <a:buFont typeface="Arial" panose="020B0604020202020204" pitchFamily="34" charset="0"/>
              <a:buChar char="−"/>
            </a:pPr>
            <a:r>
              <a:rPr lang="fr-FR" sz="1600" dirty="0">
                <a:cs typeface="Arial"/>
              </a:rPr>
              <a:t>mobilité durable</a:t>
            </a:r>
          </a:p>
          <a:p>
            <a:pPr marL="285750" indent="-285750" algn="just">
              <a:buFont typeface="Arial" panose="020B0604020202020204" pitchFamily="34" charset="0"/>
              <a:buChar char="−"/>
            </a:pPr>
            <a:r>
              <a:rPr lang="fr-FR" sz="1600" dirty="0">
                <a:cs typeface="Arial"/>
              </a:rPr>
              <a:t>protection et valorisation du patrimoine</a:t>
            </a:r>
          </a:p>
          <a:p>
            <a:pPr marL="285750" indent="-285750" algn="just">
              <a:buFont typeface="Arial" panose="020B0604020202020204" pitchFamily="34" charset="0"/>
              <a:buChar char="−"/>
            </a:pPr>
            <a:r>
              <a:rPr lang="fr-FR" sz="1600" dirty="0">
                <a:cs typeface="Arial"/>
              </a:rPr>
              <a:t>plans pour la coordination des politiques transfrontalières</a:t>
            </a:r>
          </a:p>
        </p:txBody>
      </p:sp>
      <p:pic>
        <p:nvPicPr>
          <p:cNvPr id="2" name="Image 1">
            <a:extLst>
              <a:ext uri="{FF2B5EF4-FFF2-40B4-BE49-F238E27FC236}">
                <a16:creationId xmlns:a16="http://schemas.microsoft.com/office/drawing/2014/main" id="{2EF11D39-88DC-F3F1-A080-BCE5DABE2CCD}"/>
              </a:ext>
            </a:extLst>
          </p:cNvPr>
          <p:cNvPicPr>
            <a:picLocks noChangeAspect="1"/>
          </p:cNvPicPr>
          <p:nvPr/>
        </p:nvPicPr>
        <p:blipFill>
          <a:blip r:embed="rId4"/>
          <a:srcRect/>
          <a:stretch/>
        </p:blipFill>
        <p:spPr>
          <a:xfrm>
            <a:off x="9139696" y="5658700"/>
            <a:ext cx="2258789" cy="516294"/>
          </a:xfrm>
          <a:prstGeom prst="rect">
            <a:avLst/>
          </a:prstGeom>
        </p:spPr>
      </p:pic>
      <p:pic>
        <p:nvPicPr>
          <p:cNvPr id="3" name="Image 2">
            <a:extLst>
              <a:ext uri="{FF2B5EF4-FFF2-40B4-BE49-F238E27FC236}">
                <a16:creationId xmlns:a16="http://schemas.microsoft.com/office/drawing/2014/main" id="{0D38E40A-61F7-060D-25E0-FEB44329F54C}"/>
              </a:ext>
            </a:extLst>
          </p:cNvPr>
          <p:cNvPicPr>
            <a:picLocks noChangeAspect="1"/>
          </p:cNvPicPr>
          <p:nvPr/>
        </p:nvPicPr>
        <p:blipFill>
          <a:blip r:embed="rId5"/>
          <a:stretch>
            <a:fillRect/>
          </a:stretch>
        </p:blipFill>
        <p:spPr>
          <a:xfrm>
            <a:off x="765409" y="3640503"/>
            <a:ext cx="640507" cy="640507"/>
          </a:xfrm>
          <a:prstGeom prst="rect">
            <a:avLst/>
          </a:prstGeom>
        </p:spPr>
      </p:pic>
    </p:spTree>
    <p:extLst>
      <p:ext uri="{BB962C8B-B14F-4D97-AF65-F5344CB8AC3E}">
        <p14:creationId xmlns:p14="http://schemas.microsoft.com/office/powerpoint/2010/main" val="2183061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672EF-B697-031B-0B3F-1ABA2FB648D8}"/>
            </a:ext>
          </a:extLst>
        </p:cNvPr>
        <p:cNvGrpSpPr/>
        <p:nvPr/>
      </p:nvGrpSpPr>
      <p:grpSpPr>
        <a:xfrm>
          <a:off x="0" y="0"/>
          <a:ext cx="0" cy="0"/>
          <a:chOff x="0" y="0"/>
          <a:chExt cx="0" cy="0"/>
        </a:xfrm>
      </p:grpSpPr>
      <p:sp>
        <p:nvSpPr>
          <p:cNvPr id="6" name="TextBox 6">
            <a:extLst>
              <a:ext uri="{FF2B5EF4-FFF2-40B4-BE49-F238E27FC236}">
                <a16:creationId xmlns:a16="http://schemas.microsoft.com/office/drawing/2014/main" id="{8100FFB9-7899-40FC-166E-292654A9F207}"/>
              </a:ext>
            </a:extLst>
          </p:cNvPr>
          <p:cNvSpPr txBox="1"/>
          <p:nvPr/>
        </p:nvSpPr>
        <p:spPr bwMode="auto">
          <a:xfrm>
            <a:off x="821736" y="1712983"/>
            <a:ext cx="8482114" cy="518860"/>
          </a:xfrm>
          <a:prstGeom prst="rect">
            <a:avLst/>
          </a:prstGeom>
          <a:ln>
            <a:noFill/>
          </a:ln>
        </p:spPr>
        <p:txBody>
          <a:bodyPr wrap="square" lIns="0" tIns="0" rIns="0" bIns="0">
            <a:spAutoFit/>
          </a:bodyPr>
          <a:lstStyle/>
          <a:p>
            <a:pPr>
              <a:lnSpc>
                <a:spcPts val="2044"/>
              </a:lnSpc>
              <a:defRPr/>
            </a:pPr>
            <a:r>
              <a:rPr lang="fr-FR" sz="2400" dirty="0">
                <a:solidFill>
                  <a:srgbClr val="003399"/>
                </a:solidFill>
                <a:latin typeface="+mj-lt"/>
              </a:rPr>
              <a:t>ALCOTRA c’est un acronyme</a:t>
            </a:r>
          </a:p>
          <a:p>
            <a:pPr>
              <a:lnSpc>
                <a:spcPts val="2044"/>
              </a:lnSpc>
              <a:defRPr/>
            </a:pPr>
            <a:endParaRPr lang="fr-FR" sz="2400" dirty="0">
              <a:solidFill>
                <a:srgbClr val="003399"/>
              </a:solidFill>
              <a:latin typeface="+mj-lt"/>
            </a:endParaRPr>
          </a:p>
        </p:txBody>
      </p:sp>
      <p:sp>
        <p:nvSpPr>
          <p:cNvPr id="8" name="TextBox 8">
            <a:extLst>
              <a:ext uri="{FF2B5EF4-FFF2-40B4-BE49-F238E27FC236}">
                <a16:creationId xmlns:a16="http://schemas.microsoft.com/office/drawing/2014/main" id="{71302A46-696B-8EF0-E18D-F8646738A4A1}"/>
              </a:ext>
            </a:extLst>
          </p:cNvPr>
          <p:cNvSpPr txBox="1"/>
          <p:nvPr/>
        </p:nvSpPr>
        <p:spPr bwMode="auto">
          <a:xfrm>
            <a:off x="2912325" y="5867609"/>
            <a:ext cx="791532" cy="124714"/>
          </a:xfrm>
          <a:prstGeom prst="rect">
            <a:avLst/>
          </a:prstGeom>
          <a:ln>
            <a:noFill/>
          </a:ln>
        </p:spPr>
        <p:txBody>
          <a:bodyPr lIns="0" tIns="0" rIns="0" bIns="0">
            <a:spAutoFit/>
          </a:bodyPr>
          <a:lstStyle/>
          <a:p>
            <a:pPr algn="ctr">
              <a:lnSpc>
                <a:spcPts val="816"/>
              </a:lnSpc>
              <a:defRPr/>
            </a:pPr>
            <a:r>
              <a:rPr lang="en-US" sz="583">
                <a:solidFill>
                  <a:srgbClr val="FFFFFF"/>
                </a:solidFill>
                <a:latin typeface="Glacial Indifference"/>
              </a:rPr>
              <a:t>PITER PARCOURS</a:t>
            </a:r>
          </a:p>
        </p:txBody>
      </p:sp>
      <p:pic>
        <p:nvPicPr>
          <p:cNvPr id="2" name="Image 1">
            <a:extLst>
              <a:ext uri="{FF2B5EF4-FFF2-40B4-BE49-F238E27FC236}">
                <a16:creationId xmlns:a16="http://schemas.microsoft.com/office/drawing/2014/main" id="{F4E1CD05-D740-7B54-980E-01915AFE0FAD}"/>
              </a:ext>
            </a:extLst>
          </p:cNvPr>
          <p:cNvPicPr>
            <a:picLocks noChangeAspect="1"/>
          </p:cNvPicPr>
          <p:nvPr/>
        </p:nvPicPr>
        <p:blipFill>
          <a:blip r:embed="rId2"/>
          <a:srcRect/>
          <a:stretch/>
        </p:blipFill>
        <p:spPr>
          <a:xfrm>
            <a:off x="519192" y="5379739"/>
            <a:ext cx="5215181" cy="1566841"/>
          </a:xfrm>
          <a:prstGeom prst="rect">
            <a:avLst/>
          </a:prstGeom>
        </p:spPr>
      </p:pic>
      <p:pic>
        <p:nvPicPr>
          <p:cNvPr id="3" name="Image 2">
            <a:extLst>
              <a:ext uri="{FF2B5EF4-FFF2-40B4-BE49-F238E27FC236}">
                <a16:creationId xmlns:a16="http://schemas.microsoft.com/office/drawing/2014/main" id="{43A8D5F4-0B82-CCCD-65DC-7E3DB0E655A6}"/>
              </a:ext>
            </a:extLst>
          </p:cNvPr>
          <p:cNvPicPr>
            <a:picLocks noChangeAspect="1"/>
          </p:cNvPicPr>
          <p:nvPr/>
        </p:nvPicPr>
        <p:blipFill>
          <a:blip r:embed="rId3"/>
          <a:srcRect/>
          <a:stretch/>
        </p:blipFill>
        <p:spPr>
          <a:xfrm>
            <a:off x="9186192" y="6437463"/>
            <a:ext cx="2258784" cy="260628"/>
          </a:xfrm>
          <a:prstGeom prst="rect">
            <a:avLst/>
          </a:prstGeom>
        </p:spPr>
      </p:pic>
      <p:sp>
        <p:nvSpPr>
          <p:cNvPr id="4" name="Title 1">
            <a:extLst>
              <a:ext uri="{FF2B5EF4-FFF2-40B4-BE49-F238E27FC236}">
                <a16:creationId xmlns:a16="http://schemas.microsoft.com/office/drawing/2014/main" id="{19BC7EF4-21EA-3300-AE4E-B02F8D22AC26}"/>
              </a:ext>
            </a:extLst>
          </p:cNvPr>
          <p:cNvSpPr txBox="1">
            <a:spLocks/>
          </p:cNvSpPr>
          <p:nvPr/>
        </p:nvSpPr>
        <p:spPr>
          <a:xfrm>
            <a:off x="548870" y="410369"/>
            <a:ext cx="11056976" cy="7310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rgbClr val="13478B"/>
                </a:solidFill>
                <a:latin typeface="Georgia" panose="02040502050405020303" pitchFamily="18" charset="0"/>
              </a:rPr>
              <a:t>ALCOTRA: COOPÉRATION TRANSALPINE</a:t>
            </a:r>
          </a:p>
          <a:p>
            <a:r>
              <a:rPr lang="fr-FR" altLang="fr-FR" sz="2000" b="1" dirty="0">
                <a:solidFill>
                  <a:srgbClr val="13478B"/>
                </a:solidFill>
                <a:latin typeface="Georgia" panose="02040502050405020303" pitchFamily="18" charset="0"/>
                <a:ea typeface="+mj-ea"/>
                <a:cs typeface="+mj-cs"/>
                <a:sym typeface="Arial Narrow" charset="0"/>
              </a:rPr>
              <a:t>Pour un développement durable, économique et social entre la France et l’Italie</a:t>
            </a:r>
          </a:p>
          <a:p>
            <a:endParaRPr lang="en-US" sz="2000" b="1" dirty="0">
              <a:solidFill>
                <a:srgbClr val="13478B"/>
              </a:solidFill>
              <a:latin typeface="Georgia" panose="02040502050405020303" pitchFamily="18" charset="0"/>
            </a:endParaRPr>
          </a:p>
        </p:txBody>
      </p:sp>
      <p:cxnSp>
        <p:nvCxnSpPr>
          <p:cNvPr id="10" name="Connecteur droit 9">
            <a:extLst>
              <a:ext uri="{FF2B5EF4-FFF2-40B4-BE49-F238E27FC236}">
                <a16:creationId xmlns:a16="http://schemas.microsoft.com/office/drawing/2014/main" id="{D3E656A8-D5F7-FCBA-0395-CC2D29E577D6}"/>
              </a:ext>
            </a:extLst>
          </p:cNvPr>
          <p:cNvCxnSpPr>
            <a:cxnSpLocks/>
          </p:cNvCxnSpPr>
          <p:nvPr/>
        </p:nvCxnSpPr>
        <p:spPr>
          <a:xfrm>
            <a:off x="643163" y="1181382"/>
            <a:ext cx="282123" cy="0"/>
          </a:xfrm>
          <a:prstGeom prst="line">
            <a:avLst/>
          </a:prstGeom>
          <a:ln w="57150">
            <a:solidFill>
              <a:srgbClr val="FFED00"/>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655C7A62-4C2F-25FC-AA7B-C984E1770063}"/>
              </a:ext>
            </a:extLst>
          </p:cNvPr>
          <p:cNvPicPr>
            <a:picLocks noChangeAspect="1"/>
          </p:cNvPicPr>
          <p:nvPr/>
        </p:nvPicPr>
        <p:blipFill>
          <a:blip r:embed="rId4"/>
          <a:srcRect/>
          <a:stretch/>
        </p:blipFill>
        <p:spPr>
          <a:xfrm>
            <a:off x="9139696" y="5658700"/>
            <a:ext cx="2258789" cy="516294"/>
          </a:xfrm>
          <a:prstGeom prst="rect">
            <a:avLst/>
          </a:prstGeom>
        </p:spPr>
      </p:pic>
      <p:sp>
        <p:nvSpPr>
          <p:cNvPr id="5" name="TextBox 6">
            <a:extLst>
              <a:ext uri="{FF2B5EF4-FFF2-40B4-BE49-F238E27FC236}">
                <a16:creationId xmlns:a16="http://schemas.microsoft.com/office/drawing/2014/main" id="{E9680B21-6633-DCAC-876C-ED5538A6AE0A}"/>
              </a:ext>
            </a:extLst>
          </p:cNvPr>
          <p:cNvSpPr txBox="1"/>
          <p:nvPr/>
        </p:nvSpPr>
        <p:spPr bwMode="auto">
          <a:xfrm>
            <a:off x="3523973" y="2861847"/>
            <a:ext cx="5935712" cy="1288301"/>
          </a:xfrm>
          <a:custGeom>
            <a:avLst/>
            <a:gdLst>
              <a:gd name="csX0" fmla="*/ 0 w 5935712"/>
              <a:gd name="csY0" fmla="*/ 0 h 1288301"/>
              <a:gd name="csX1" fmla="*/ 652928 w 5935712"/>
              <a:gd name="csY1" fmla="*/ 0 h 1288301"/>
              <a:gd name="csX2" fmla="*/ 1127785 w 5935712"/>
              <a:gd name="csY2" fmla="*/ 0 h 1288301"/>
              <a:gd name="csX3" fmla="*/ 1661999 w 5935712"/>
              <a:gd name="csY3" fmla="*/ 0 h 1288301"/>
              <a:gd name="csX4" fmla="*/ 2314928 w 5935712"/>
              <a:gd name="csY4" fmla="*/ 0 h 1288301"/>
              <a:gd name="csX5" fmla="*/ 3027213 w 5935712"/>
              <a:gd name="csY5" fmla="*/ 0 h 1288301"/>
              <a:gd name="csX6" fmla="*/ 3561427 w 5935712"/>
              <a:gd name="csY6" fmla="*/ 0 h 1288301"/>
              <a:gd name="csX7" fmla="*/ 4095641 w 5935712"/>
              <a:gd name="csY7" fmla="*/ 0 h 1288301"/>
              <a:gd name="csX8" fmla="*/ 4748570 w 5935712"/>
              <a:gd name="csY8" fmla="*/ 0 h 1288301"/>
              <a:gd name="csX9" fmla="*/ 5223427 w 5935712"/>
              <a:gd name="csY9" fmla="*/ 0 h 1288301"/>
              <a:gd name="csX10" fmla="*/ 5935712 w 5935712"/>
              <a:gd name="csY10" fmla="*/ 0 h 1288301"/>
              <a:gd name="csX11" fmla="*/ 5935712 w 5935712"/>
              <a:gd name="csY11" fmla="*/ 403668 h 1288301"/>
              <a:gd name="csX12" fmla="*/ 5935712 w 5935712"/>
              <a:gd name="csY12" fmla="*/ 845984 h 1288301"/>
              <a:gd name="csX13" fmla="*/ 5935712 w 5935712"/>
              <a:gd name="csY13" fmla="*/ 1288301 h 1288301"/>
              <a:gd name="csX14" fmla="*/ 5460855 w 5935712"/>
              <a:gd name="csY14" fmla="*/ 1288301 h 1288301"/>
              <a:gd name="csX15" fmla="*/ 4985998 w 5935712"/>
              <a:gd name="csY15" fmla="*/ 1288301 h 1288301"/>
              <a:gd name="csX16" fmla="*/ 4273713 w 5935712"/>
              <a:gd name="csY16" fmla="*/ 1288301 h 1288301"/>
              <a:gd name="csX17" fmla="*/ 3620784 w 5935712"/>
              <a:gd name="csY17" fmla="*/ 1288301 h 1288301"/>
              <a:gd name="csX18" fmla="*/ 3145927 w 5935712"/>
              <a:gd name="csY18" fmla="*/ 1288301 h 1288301"/>
              <a:gd name="csX19" fmla="*/ 2433642 w 5935712"/>
              <a:gd name="csY19" fmla="*/ 1288301 h 1288301"/>
              <a:gd name="csX20" fmla="*/ 1721356 w 5935712"/>
              <a:gd name="csY20" fmla="*/ 1288301 h 1288301"/>
              <a:gd name="csX21" fmla="*/ 1068428 w 5935712"/>
              <a:gd name="csY21" fmla="*/ 1288301 h 1288301"/>
              <a:gd name="csX22" fmla="*/ 0 w 5935712"/>
              <a:gd name="csY22" fmla="*/ 1288301 h 1288301"/>
              <a:gd name="csX23" fmla="*/ 0 w 5935712"/>
              <a:gd name="csY23" fmla="*/ 845984 h 1288301"/>
              <a:gd name="csX24" fmla="*/ 0 w 5935712"/>
              <a:gd name="csY24" fmla="*/ 390785 h 1288301"/>
              <a:gd name="csX25" fmla="*/ 0 w 5935712"/>
              <a:gd name="csY25" fmla="*/ 0 h 128830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5935712" h="1288301" fill="none" extrusionOk="0">
                <a:moveTo>
                  <a:pt x="0" y="0"/>
                </a:moveTo>
                <a:cubicBezTo>
                  <a:pt x="184798" y="-57699"/>
                  <a:pt x="455704" y="45306"/>
                  <a:pt x="652928" y="0"/>
                </a:cubicBezTo>
                <a:cubicBezTo>
                  <a:pt x="850152" y="-45306"/>
                  <a:pt x="961110" y="15156"/>
                  <a:pt x="1127785" y="0"/>
                </a:cubicBezTo>
                <a:cubicBezTo>
                  <a:pt x="1294460" y="-15156"/>
                  <a:pt x="1470615" y="24824"/>
                  <a:pt x="1661999" y="0"/>
                </a:cubicBezTo>
                <a:cubicBezTo>
                  <a:pt x="1853383" y="-24824"/>
                  <a:pt x="2081026" y="65578"/>
                  <a:pt x="2314928" y="0"/>
                </a:cubicBezTo>
                <a:cubicBezTo>
                  <a:pt x="2548830" y="-65578"/>
                  <a:pt x="2883481" y="17378"/>
                  <a:pt x="3027213" y="0"/>
                </a:cubicBezTo>
                <a:cubicBezTo>
                  <a:pt x="3170946" y="-17378"/>
                  <a:pt x="3346261" y="15517"/>
                  <a:pt x="3561427" y="0"/>
                </a:cubicBezTo>
                <a:cubicBezTo>
                  <a:pt x="3776593" y="-15517"/>
                  <a:pt x="3927277" y="46059"/>
                  <a:pt x="4095641" y="0"/>
                </a:cubicBezTo>
                <a:cubicBezTo>
                  <a:pt x="4264005" y="-46059"/>
                  <a:pt x="4611102" y="10545"/>
                  <a:pt x="4748570" y="0"/>
                </a:cubicBezTo>
                <a:cubicBezTo>
                  <a:pt x="4886038" y="-10545"/>
                  <a:pt x="4993196" y="12736"/>
                  <a:pt x="5223427" y="0"/>
                </a:cubicBezTo>
                <a:cubicBezTo>
                  <a:pt x="5453658" y="-12736"/>
                  <a:pt x="5627541" y="85329"/>
                  <a:pt x="5935712" y="0"/>
                </a:cubicBezTo>
                <a:cubicBezTo>
                  <a:pt x="5947336" y="194793"/>
                  <a:pt x="5902047" y="267624"/>
                  <a:pt x="5935712" y="403668"/>
                </a:cubicBezTo>
                <a:cubicBezTo>
                  <a:pt x="5969377" y="539712"/>
                  <a:pt x="5885933" y="720791"/>
                  <a:pt x="5935712" y="845984"/>
                </a:cubicBezTo>
                <a:cubicBezTo>
                  <a:pt x="5985491" y="971177"/>
                  <a:pt x="5885316" y="1132025"/>
                  <a:pt x="5935712" y="1288301"/>
                </a:cubicBezTo>
                <a:cubicBezTo>
                  <a:pt x="5764573" y="1290325"/>
                  <a:pt x="5688346" y="1281016"/>
                  <a:pt x="5460855" y="1288301"/>
                </a:cubicBezTo>
                <a:cubicBezTo>
                  <a:pt x="5233364" y="1295586"/>
                  <a:pt x="5201032" y="1244883"/>
                  <a:pt x="4985998" y="1288301"/>
                </a:cubicBezTo>
                <a:cubicBezTo>
                  <a:pt x="4770964" y="1331719"/>
                  <a:pt x="4587018" y="1231846"/>
                  <a:pt x="4273713" y="1288301"/>
                </a:cubicBezTo>
                <a:cubicBezTo>
                  <a:pt x="3960409" y="1344756"/>
                  <a:pt x="3842524" y="1275607"/>
                  <a:pt x="3620784" y="1288301"/>
                </a:cubicBezTo>
                <a:cubicBezTo>
                  <a:pt x="3399044" y="1300995"/>
                  <a:pt x="3336035" y="1254999"/>
                  <a:pt x="3145927" y="1288301"/>
                </a:cubicBezTo>
                <a:cubicBezTo>
                  <a:pt x="2955819" y="1321603"/>
                  <a:pt x="2767324" y="1262609"/>
                  <a:pt x="2433642" y="1288301"/>
                </a:cubicBezTo>
                <a:cubicBezTo>
                  <a:pt x="2099961" y="1313993"/>
                  <a:pt x="2055487" y="1241285"/>
                  <a:pt x="1721356" y="1288301"/>
                </a:cubicBezTo>
                <a:cubicBezTo>
                  <a:pt x="1387225" y="1335317"/>
                  <a:pt x="1256697" y="1277493"/>
                  <a:pt x="1068428" y="1288301"/>
                </a:cubicBezTo>
                <a:cubicBezTo>
                  <a:pt x="880159" y="1299109"/>
                  <a:pt x="523599" y="1245046"/>
                  <a:pt x="0" y="1288301"/>
                </a:cubicBezTo>
                <a:cubicBezTo>
                  <a:pt x="-22979" y="1071922"/>
                  <a:pt x="11946" y="1039580"/>
                  <a:pt x="0" y="845984"/>
                </a:cubicBezTo>
                <a:cubicBezTo>
                  <a:pt x="-11946" y="652388"/>
                  <a:pt x="40564" y="571105"/>
                  <a:pt x="0" y="390785"/>
                </a:cubicBezTo>
                <a:cubicBezTo>
                  <a:pt x="-40564" y="210465"/>
                  <a:pt x="7286" y="82014"/>
                  <a:pt x="0" y="0"/>
                </a:cubicBezTo>
                <a:close/>
              </a:path>
              <a:path w="5935712" h="1288301" stroke="0" extrusionOk="0">
                <a:moveTo>
                  <a:pt x="0" y="0"/>
                </a:moveTo>
                <a:cubicBezTo>
                  <a:pt x="216986" y="-17437"/>
                  <a:pt x="498792" y="10886"/>
                  <a:pt x="712285" y="0"/>
                </a:cubicBezTo>
                <a:cubicBezTo>
                  <a:pt x="925779" y="-10886"/>
                  <a:pt x="1010677" y="49913"/>
                  <a:pt x="1187142" y="0"/>
                </a:cubicBezTo>
                <a:cubicBezTo>
                  <a:pt x="1363607" y="-49913"/>
                  <a:pt x="1614083" y="29908"/>
                  <a:pt x="1721356" y="0"/>
                </a:cubicBezTo>
                <a:cubicBezTo>
                  <a:pt x="1828629" y="-29908"/>
                  <a:pt x="2081051" y="23883"/>
                  <a:pt x="2255571" y="0"/>
                </a:cubicBezTo>
                <a:cubicBezTo>
                  <a:pt x="2430091" y="-23883"/>
                  <a:pt x="2558656" y="23115"/>
                  <a:pt x="2789785" y="0"/>
                </a:cubicBezTo>
                <a:cubicBezTo>
                  <a:pt x="3020914" y="-23115"/>
                  <a:pt x="3152209" y="48179"/>
                  <a:pt x="3264642" y="0"/>
                </a:cubicBezTo>
                <a:cubicBezTo>
                  <a:pt x="3377075" y="-48179"/>
                  <a:pt x="3830609" y="59563"/>
                  <a:pt x="3976927" y="0"/>
                </a:cubicBezTo>
                <a:cubicBezTo>
                  <a:pt x="4123245" y="-59563"/>
                  <a:pt x="4231401" y="32244"/>
                  <a:pt x="4451784" y="0"/>
                </a:cubicBezTo>
                <a:cubicBezTo>
                  <a:pt x="4672167" y="-32244"/>
                  <a:pt x="4776096" y="48622"/>
                  <a:pt x="4867284" y="0"/>
                </a:cubicBezTo>
                <a:cubicBezTo>
                  <a:pt x="4958472" y="-48622"/>
                  <a:pt x="5609216" y="113041"/>
                  <a:pt x="5935712" y="0"/>
                </a:cubicBezTo>
                <a:cubicBezTo>
                  <a:pt x="5962329" y="148769"/>
                  <a:pt x="5921822" y="279045"/>
                  <a:pt x="5935712" y="403668"/>
                </a:cubicBezTo>
                <a:cubicBezTo>
                  <a:pt x="5949602" y="528291"/>
                  <a:pt x="5896231" y="670293"/>
                  <a:pt x="5935712" y="794452"/>
                </a:cubicBezTo>
                <a:cubicBezTo>
                  <a:pt x="5975193" y="918611"/>
                  <a:pt x="5920388" y="1094128"/>
                  <a:pt x="5935712" y="1288301"/>
                </a:cubicBezTo>
                <a:cubicBezTo>
                  <a:pt x="5812042" y="1299735"/>
                  <a:pt x="5561771" y="1245309"/>
                  <a:pt x="5460855" y="1288301"/>
                </a:cubicBezTo>
                <a:cubicBezTo>
                  <a:pt x="5359939" y="1331293"/>
                  <a:pt x="5051902" y="1236550"/>
                  <a:pt x="4807927" y="1288301"/>
                </a:cubicBezTo>
                <a:cubicBezTo>
                  <a:pt x="4563952" y="1340052"/>
                  <a:pt x="4525816" y="1247286"/>
                  <a:pt x="4333070" y="1288301"/>
                </a:cubicBezTo>
                <a:cubicBezTo>
                  <a:pt x="4140324" y="1329316"/>
                  <a:pt x="4049458" y="1236061"/>
                  <a:pt x="3798856" y="1288301"/>
                </a:cubicBezTo>
                <a:cubicBezTo>
                  <a:pt x="3548254" y="1340541"/>
                  <a:pt x="3525977" y="1266862"/>
                  <a:pt x="3383356" y="1288301"/>
                </a:cubicBezTo>
                <a:cubicBezTo>
                  <a:pt x="3240735" y="1309740"/>
                  <a:pt x="3020709" y="1221875"/>
                  <a:pt x="2730428" y="1288301"/>
                </a:cubicBezTo>
                <a:cubicBezTo>
                  <a:pt x="2440147" y="1354727"/>
                  <a:pt x="2494930" y="1262988"/>
                  <a:pt x="2314928" y="1288301"/>
                </a:cubicBezTo>
                <a:cubicBezTo>
                  <a:pt x="2134926" y="1313614"/>
                  <a:pt x="1960146" y="1281087"/>
                  <a:pt x="1840071" y="1288301"/>
                </a:cubicBezTo>
                <a:cubicBezTo>
                  <a:pt x="1719996" y="1295515"/>
                  <a:pt x="1355929" y="1261126"/>
                  <a:pt x="1127785" y="1288301"/>
                </a:cubicBezTo>
                <a:cubicBezTo>
                  <a:pt x="899641" y="1315476"/>
                  <a:pt x="359308" y="1275965"/>
                  <a:pt x="0" y="1288301"/>
                </a:cubicBezTo>
                <a:cubicBezTo>
                  <a:pt x="-24660" y="1075147"/>
                  <a:pt x="37950" y="1022041"/>
                  <a:pt x="0" y="833101"/>
                </a:cubicBezTo>
                <a:cubicBezTo>
                  <a:pt x="-37950" y="644161"/>
                  <a:pt x="32636" y="536311"/>
                  <a:pt x="0" y="442317"/>
                </a:cubicBezTo>
                <a:cubicBezTo>
                  <a:pt x="-32636" y="348323"/>
                  <a:pt x="28543" y="177212"/>
                  <a:pt x="0" y="0"/>
                </a:cubicBezTo>
                <a:close/>
              </a:path>
            </a:pathLst>
          </a:custGeom>
          <a:ln w="28575">
            <a:solidFill>
              <a:srgbClr val="13478B"/>
            </a:solidFill>
            <a:extLst>
              <a:ext uri="{C807C97D-BFC1-408E-A445-0C87EB9F89A2}">
                <ask:lineSketchStyleProps xmlns:ask="http://schemas.microsoft.com/office/drawing/2018/sketchyshapes" sd="2499028148">
                  <a:prstGeom prst="rect">
                    <a:avLst/>
                  </a:prstGeom>
                  <ask:type>
                    <ask:lineSketchScribble/>
                  </ask:type>
                </ask:lineSketchStyleProps>
              </a:ext>
            </a:extLst>
          </a:ln>
        </p:spPr>
        <p:txBody>
          <a:bodyPr wrap="square" lIns="0" tIns="0" rIns="0" bIns="0">
            <a:spAutoFit/>
          </a:bodyPr>
          <a:lstStyle>
            <a:defPPr>
              <a:defRPr lang="fr-FR"/>
            </a:defPPr>
            <a:lvl1pPr algn="ctr">
              <a:lnSpc>
                <a:spcPts val="2044"/>
              </a:lnSpc>
              <a:defRPr sz="2400" b="1">
                <a:solidFill>
                  <a:srgbClr val="003399"/>
                </a:solidFill>
                <a:latin typeface="+mj-lt"/>
              </a:defRPr>
            </a:lvl1pPr>
          </a:lstStyle>
          <a:p>
            <a:endParaRPr lang="fr-FR" dirty="0"/>
          </a:p>
          <a:p>
            <a:r>
              <a:rPr lang="fr-FR" dirty="0"/>
              <a:t>ALCOTRA ça veut dire quoi?</a:t>
            </a:r>
          </a:p>
          <a:p>
            <a:endParaRPr lang="fr-FR" dirty="0"/>
          </a:p>
          <a:p>
            <a:r>
              <a:rPr lang="fr-FR" b="0" dirty="0"/>
              <a:t>La parole à vous!</a:t>
            </a:r>
          </a:p>
          <a:p>
            <a:endParaRPr lang="fr-FR" dirty="0"/>
          </a:p>
        </p:txBody>
      </p:sp>
    </p:spTree>
    <p:extLst>
      <p:ext uri="{BB962C8B-B14F-4D97-AF65-F5344CB8AC3E}">
        <p14:creationId xmlns:p14="http://schemas.microsoft.com/office/powerpoint/2010/main" val="239614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a:extLst>
              <a:ext uri="{FF2B5EF4-FFF2-40B4-BE49-F238E27FC236}">
                <a16:creationId xmlns:a16="http://schemas.microsoft.com/office/drawing/2014/main" id="{119725E7-A37E-A097-BEC5-B5709DAAEE84}"/>
              </a:ext>
            </a:extLst>
          </p:cNvPr>
          <p:cNvSpPr txBox="1"/>
          <p:nvPr/>
        </p:nvSpPr>
        <p:spPr bwMode="auto">
          <a:xfrm>
            <a:off x="2912325" y="5867609"/>
            <a:ext cx="791532" cy="124714"/>
          </a:xfrm>
          <a:prstGeom prst="rect">
            <a:avLst/>
          </a:prstGeom>
          <a:ln>
            <a:noFill/>
          </a:ln>
        </p:spPr>
        <p:txBody>
          <a:bodyPr lIns="0" tIns="0" rIns="0" bIns="0">
            <a:spAutoFit/>
          </a:bodyPr>
          <a:lstStyle/>
          <a:p>
            <a:pPr algn="ctr">
              <a:lnSpc>
                <a:spcPts val="816"/>
              </a:lnSpc>
              <a:defRPr/>
            </a:pPr>
            <a:r>
              <a:rPr lang="en-US" sz="583">
                <a:solidFill>
                  <a:srgbClr val="FFFFFF"/>
                </a:solidFill>
                <a:latin typeface="Glacial Indifference"/>
              </a:rPr>
              <a:t>PITER PARCOURS</a:t>
            </a:r>
          </a:p>
        </p:txBody>
      </p:sp>
      <p:pic>
        <p:nvPicPr>
          <p:cNvPr id="2" name="Image 1">
            <a:extLst>
              <a:ext uri="{FF2B5EF4-FFF2-40B4-BE49-F238E27FC236}">
                <a16:creationId xmlns:a16="http://schemas.microsoft.com/office/drawing/2014/main" id="{13A6513C-4505-AFA8-719C-A26BC85D2552}"/>
              </a:ext>
            </a:extLst>
          </p:cNvPr>
          <p:cNvPicPr>
            <a:picLocks noChangeAspect="1"/>
          </p:cNvPicPr>
          <p:nvPr/>
        </p:nvPicPr>
        <p:blipFill>
          <a:blip r:embed="rId2"/>
          <a:srcRect/>
          <a:stretch/>
        </p:blipFill>
        <p:spPr>
          <a:xfrm>
            <a:off x="519192" y="5379739"/>
            <a:ext cx="5215181" cy="1566841"/>
          </a:xfrm>
          <a:prstGeom prst="rect">
            <a:avLst/>
          </a:prstGeom>
        </p:spPr>
      </p:pic>
      <p:pic>
        <p:nvPicPr>
          <p:cNvPr id="3" name="Image 2">
            <a:extLst>
              <a:ext uri="{FF2B5EF4-FFF2-40B4-BE49-F238E27FC236}">
                <a16:creationId xmlns:a16="http://schemas.microsoft.com/office/drawing/2014/main" id="{0DC51C42-F188-23F0-E635-AE26480CBD8D}"/>
              </a:ext>
            </a:extLst>
          </p:cNvPr>
          <p:cNvPicPr>
            <a:picLocks noChangeAspect="1"/>
          </p:cNvPicPr>
          <p:nvPr/>
        </p:nvPicPr>
        <p:blipFill>
          <a:blip r:embed="rId3"/>
          <a:srcRect/>
          <a:stretch/>
        </p:blipFill>
        <p:spPr>
          <a:xfrm>
            <a:off x="9186192" y="6437463"/>
            <a:ext cx="2258784" cy="260628"/>
          </a:xfrm>
          <a:prstGeom prst="rect">
            <a:avLst/>
          </a:prstGeom>
        </p:spPr>
      </p:pic>
      <p:sp>
        <p:nvSpPr>
          <p:cNvPr id="4" name="Title 1">
            <a:extLst>
              <a:ext uri="{FF2B5EF4-FFF2-40B4-BE49-F238E27FC236}">
                <a16:creationId xmlns:a16="http://schemas.microsoft.com/office/drawing/2014/main" id="{DEED821C-5165-A9CC-B3AC-70C0B57CAC97}"/>
              </a:ext>
            </a:extLst>
          </p:cNvPr>
          <p:cNvSpPr txBox="1">
            <a:spLocks/>
          </p:cNvSpPr>
          <p:nvPr/>
        </p:nvSpPr>
        <p:spPr>
          <a:xfrm>
            <a:off x="548870" y="410369"/>
            <a:ext cx="11056976" cy="7310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rgbClr val="13478B"/>
                </a:solidFill>
                <a:latin typeface="Georgia" panose="02040502050405020303" pitchFamily="18" charset="0"/>
              </a:rPr>
              <a:t>APPROCHE TERRITORIALE INTÉGRÉE</a:t>
            </a:r>
          </a:p>
          <a:p>
            <a:endParaRPr lang="en-US" sz="2000" b="1" dirty="0">
              <a:solidFill>
                <a:srgbClr val="13478B"/>
              </a:solidFill>
              <a:latin typeface="Georgia" panose="02040502050405020303" pitchFamily="18" charset="0"/>
            </a:endParaRPr>
          </a:p>
        </p:txBody>
      </p:sp>
      <p:cxnSp>
        <p:nvCxnSpPr>
          <p:cNvPr id="10" name="Connecteur droit 9">
            <a:extLst>
              <a:ext uri="{FF2B5EF4-FFF2-40B4-BE49-F238E27FC236}">
                <a16:creationId xmlns:a16="http://schemas.microsoft.com/office/drawing/2014/main" id="{8E2E675D-EB73-C198-8DF8-A227318ED2F7}"/>
              </a:ext>
            </a:extLst>
          </p:cNvPr>
          <p:cNvCxnSpPr>
            <a:cxnSpLocks/>
          </p:cNvCxnSpPr>
          <p:nvPr/>
        </p:nvCxnSpPr>
        <p:spPr>
          <a:xfrm>
            <a:off x="643162" y="777971"/>
            <a:ext cx="282123" cy="0"/>
          </a:xfrm>
          <a:prstGeom prst="line">
            <a:avLst/>
          </a:prstGeom>
          <a:ln w="57150">
            <a:solidFill>
              <a:srgbClr val="FFED00"/>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CDC715DE-D61E-8347-96C5-6CDE1D9A51E0}"/>
              </a:ext>
            </a:extLst>
          </p:cNvPr>
          <p:cNvPicPr>
            <a:picLocks noChangeAspect="1"/>
          </p:cNvPicPr>
          <p:nvPr/>
        </p:nvPicPr>
        <p:blipFill>
          <a:blip r:embed="rId4"/>
          <a:srcRect/>
          <a:stretch/>
        </p:blipFill>
        <p:spPr>
          <a:xfrm>
            <a:off x="9139696" y="5658700"/>
            <a:ext cx="2258789" cy="516294"/>
          </a:xfrm>
          <a:prstGeom prst="rect">
            <a:avLst/>
          </a:prstGeom>
        </p:spPr>
      </p:pic>
      <p:sp>
        <p:nvSpPr>
          <p:cNvPr id="16" name="TextBox 6">
            <a:extLst>
              <a:ext uri="{FF2B5EF4-FFF2-40B4-BE49-F238E27FC236}">
                <a16:creationId xmlns:a16="http://schemas.microsoft.com/office/drawing/2014/main" id="{C3080BF8-15B2-8904-DEA5-FD297FF393E8}"/>
              </a:ext>
            </a:extLst>
          </p:cNvPr>
          <p:cNvSpPr txBox="1"/>
          <p:nvPr/>
        </p:nvSpPr>
        <p:spPr bwMode="auto">
          <a:xfrm>
            <a:off x="652744" y="875833"/>
            <a:ext cx="11334706" cy="3823932"/>
          </a:xfrm>
          <a:prstGeom prst="rect">
            <a:avLst/>
          </a:prstGeom>
          <a:solidFill>
            <a:schemeClr val="bg1"/>
          </a:solidFill>
          <a:ln>
            <a:noFill/>
          </a:ln>
        </p:spPr>
        <p:txBody>
          <a:bodyPr wrap="square" lIns="0" tIns="0" rIns="0" bIns="0">
            <a:spAutoFit/>
          </a:bodyPr>
          <a:lstStyle/>
          <a:p>
            <a:pPr>
              <a:lnSpc>
                <a:spcPts val="2044"/>
              </a:lnSpc>
              <a:defRPr/>
            </a:pPr>
            <a:r>
              <a:rPr lang="fr-FR" sz="1600" b="1" dirty="0">
                <a:solidFill>
                  <a:srgbClr val="13478B"/>
                </a:solidFill>
              </a:rPr>
              <a:t>C’est quoi ? </a:t>
            </a:r>
          </a:p>
          <a:p>
            <a:pPr>
              <a:lnSpc>
                <a:spcPts val="2044"/>
              </a:lnSpc>
              <a:defRPr/>
            </a:pPr>
            <a:endParaRPr lang="fr-FR" sz="1400" dirty="0"/>
          </a:p>
          <a:p>
            <a:pPr>
              <a:lnSpc>
                <a:spcPts val="2044"/>
              </a:lnSpc>
              <a:defRPr/>
            </a:pPr>
            <a:r>
              <a:rPr lang="fr-FR" sz="1400" b="1" dirty="0"/>
              <a:t>PITER </a:t>
            </a:r>
            <a:r>
              <a:rPr lang="fr-FR" sz="1400" dirty="0"/>
              <a:t>= un ensemble de projets simples organisés autour de plusieurs thématiques dans le cadre d'un territoire transfrontalier spécifique. </a:t>
            </a:r>
          </a:p>
          <a:p>
            <a:pPr>
              <a:lnSpc>
                <a:spcPts val="2044"/>
              </a:lnSpc>
              <a:defRPr/>
            </a:pPr>
            <a:r>
              <a:rPr lang="fr-FR" sz="1400" dirty="0"/>
              <a:t>Sur la base de la définition préalable d'une stratégie commune, l'objectif principal des PITER est le développement économique, social et environnemental d'un territoire transfrontalier. Il a également pour but d'accroître l'efficacité des interventions, ainsi que l'intensité et la qualité de la coopération à travers l'élargissement du dialogue et la création de réseaux stables entre différents acteurs. </a:t>
            </a:r>
          </a:p>
          <a:p>
            <a:pPr>
              <a:lnSpc>
                <a:spcPts val="2044"/>
              </a:lnSpc>
              <a:defRPr/>
            </a:pPr>
            <a:endParaRPr lang="fr-FR" sz="1400" kern="100" dirty="0">
              <a:highlight>
                <a:srgbClr val="FFFF00"/>
              </a:highlight>
              <a:ea typeface="Aptos" panose="020B0004020202020204" pitchFamily="34" charset="0"/>
              <a:cs typeface="Times New Roman" panose="02020603050405020304" pitchFamily="18" charset="0"/>
            </a:endParaRPr>
          </a:p>
          <a:p>
            <a:pPr>
              <a:lnSpc>
                <a:spcPts val="2044"/>
              </a:lnSpc>
              <a:defRPr/>
            </a:pPr>
            <a:endParaRPr lang="fr-FR" sz="1400" dirty="0"/>
          </a:p>
          <a:p>
            <a:pPr>
              <a:lnSpc>
                <a:spcPts val="2044"/>
              </a:lnSpc>
              <a:defRPr/>
            </a:pPr>
            <a:r>
              <a:rPr lang="fr-FR" sz="1600" b="1" dirty="0">
                <a:solidFill>
                  <a:srgbClr val="13478B"/>
                </a:solidFill>
              </a:rPr>
              <a:t>Pourquoi cette approche ? </a:t>
            </a:r>
            <a:endParaRPr lang="fr-FR" sz="1400" dirty="0"/>
          </a:p>
          <a:p>
            <a:pPr marL="285750" indent="-285750">
              <a:lnSpc>
                <a:spcPts val="2044"/>
              </a:lnSpc>
              <a:buFont typeface="Arial" panose="020B0604020202020204" pitchFamily="34" charset="0"/>
              <a:buChar char="−"/>
              <a:defRPr/>
            </a:pPr>
            <a:r>
              <a:rPr lang="fr-FR" sz="1400" b="1" dirty="0"/>
              <a:t>Pour répondre aux besoins des territoires</a:t>
            </a:r>
            <a:r>
              <a:rPr lang="fr-FR" sz="1400" dirty="0"/>
              <a:t>, considérant que malgré la diversité de la zone transfrontalière ces derniers partagent des enjeux communs identifiés, s’inscrivant dans des stratégies à différentes échelles. </a:t>
            </a:r>
          </a:p>
          <a:p>
            <a:pPr marL="285750" indent="-285750">
              <a:lnSpc>
                <a:spcPts val="2044"/>
              </a:lnSpc>
              <a:buFont typeface="Arial" panose="020B0604020202020204" pitchFamily="34" charset="0"/>
              <a:buChar char="−"/>
              <a:defRPr/>
            </a:pPr>
            <a:r>
              <a:rPr lang="fr-FR" sz="1400" b="1" dirty="0"/>
              <a:t>Accompagner la structuration des territoires transfrontaliers </a:t>
            </a:r>
            <a:r>
              <a:rPr lang="fr-FR" sz="1400" dirty="0"/>
              <a:t>présentant des caractéristiques communes, développer des stratégies territoriales intégrées afin de faire face aux défis pouvant être traités de manière plus efficace à l’échelle transfrontalière. </a:t>
            </a:r>
          </a:p>
          <a:p>
            <a:pPr marL="285750" indent="-285750" algn="just">
              <a:lnSpc>
                <a:spcPts val="2044"/>
              </a:lnSpc>
              <a:buFont typeface="Arial" panose="020B0604020202020204" pitchFamily="34" charset="0"/>
              <a:buChar char="−"/>
              <a:defRPr/>
            </a:pPr>
            <a:r>
              <a:rPr lang="fr-FR" sz="1400" b="1" dirty="0"/>
              <a:t>Favoriser l’homogénéisation des approches</a:t>
            </a:r>
            <a:r>
              <a:rPr lang="fr-FR" sz="1400" dirty="0"/>
              <a:t>, afin de conduire une action coordonnée et efficace sur le long terme, en parfaite complémentarité avec les macro-régions et les réflexions euro régionales. </a:t>
            </a:r>
            <a:endParaRPr lang="fr-FR" sz="1400" dirty="0">
              <a:solidFill>
                <a:srgbClr val="000000"/>
              </a:solidFill>
              <a:latin typeface="+mj-lt"/>
            </a:endParaRPr>
          </a:p>
        </p:txBody>
      </p:sp>
      <p:pic>
        <p:nvPicPr>
          <p:cNvPr id="6" name="Image 5">
            <a:extLst>
              <a:ext uri="{FF2B5EF4-FFF2-40B4-BE49-F238E27FC236}">
                <a16:creationId xmlns:a16="http://schemas.microsoft.com/office/drawing/2014/main" id="{D15CD525-FDD4-5150-592C-3B573C9D8492}"/>
              </a:ext>
            </a:extLst>
          </p:cNvPr>
          <p:cNvPicPr>
            <a:picLocks noChangeAspect="1"/>
          </p:cNvPicPr>
          <p:nvPr/>
        </p:nvPicPr>
        <p:blipFill>
          <a:blip r:embed="rId5"/>
          <a:stretch>
            <a:fillRect/>
          </a:stretch>
        </p:blipFill>
        <p:spPr>
          <a:xfrm>
            <a:off x="40925" y="1412061"/>
            <a:ext cx="602237" cy="602237"/>
          </a:xfrm>
          <a:prstGeom prst="rect">
            <a:avLst/>
          </a:prstGeom>
        </p:spPr>
      </p:pic>
      <p:pic>
        <p:nvPicPr>
          <p:cNvPr id="7" name="Image 6">
            <a:extLst>
              <a:ext uri="{FF2B5EF4-FFF2-40B4-BE49-F238E27FC236}">
                <a16:creationId xmlns:a16="http://schemas.microsoft.com/office/drawing/2014/main" id="{3EFB3DD4-830E-9399-5FB8-A73F05F34670}"/>
              </a:ext>
            </a:extLst>
          </p:cNvPr>
          <p:cNvPicPr>
            <a:picLocks noChangeAspect="1"/>
          </p:cNvPicPr>
          <p:nvPr/>
        </p:nvPicPr>
        <p:blipFill>
          <a:blip r:embed="rId5"/>
          <a:stretch>
            <a:fillRect/>
          </a:stretch>
        </p:blipFill>
        <p:spPr>
          <a:xfrm>
            <a:off x="33085" y="3464637"/>
            <a:ext cx="602238" cy="602238"/>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AE4181C-9A7B-CD45-AB29-A86C32B4E6E2}"/>
              </a:ext>
            </a:extLst>
          </p:cNvPr>
          <p:cNvSpPr txBox="1">
            <a:spLocks/>
          </p:cNvSpPr>
          <p:nvPr/>
        </p:nvSpPr>
        <p:spPr>
          <a:xfrm>
            <a:off x="548870" y="410369"/>
            <a:ext cx="12375560" cy="7310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rgbClr val="13478B"/>
                </a:solidFill>
                <a:latin typeface="Georgia" panose="02040502050405020303" pitchFamily="18" charset="0"/>
              </a:rPr>
              <a:t>APPROCHE TERRITORIALE INTÉGRÉE</a:t>
            </a:r>
          </a:p>
        </p:txBody>
      </p:sp>
      <p:cxnSp>
        <p:nvCxnSpPr>
          <p:cNvPr id="6" name="Connecteur droit 5">
            <a:extLst>
              <a:ext uri="{FF2B5EF4-FFF2-40B4-BE49-F238E27FC236}">
                <a16:creationId xmlns:a16="http://schemas.microsoft.com/office/drawing/2014/main" id="{F2A525D1-30A7-E24F-83BD-F0DAE93E6606}"/>
              </a:ext>
            </a:extLst>
          </p:cNvPr>
          <p:cNvCxnSpPr>
            <a:cxnSpLocks/>
          </p:cNvCxnSpPr>
          <p:nvPr/>
        </p:nvCxnSpPr>
        <p:spPr>
          <a:xfrm>
            <a:off x="643163" y="1141467"/>
            <a:ext cx="282123" cy="0"/>
          </a:xfrm>
          <a:prstGeom prst="line">
            <a:avLst/>
          </a:prstGeom>
          <a:ln w="57150">
            <a:solidFill>
              <a:srgbClr val="FFED00"/>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E134C266-5C5E-CD1D-5EDB-2C84BCB647AC}"/>
              </a:ext>
            </a:extLst>
          </p:cNvPr>
          <p:cNvPicPr>
            <a:picLocks noChangeAspect="1"/>
          </p:cNvPicPr>
          <p:nvPr/>
        </p:nvPicPr>
        <p:blipFill>
          <a:blip r:embed="rId2"/>
          <a:srcRect/>
          <a:stretch/>
        </p:blipFill>
        <p:spPr>
          <a:xfrm>
            <a:off x="519192" y="5379739"/>
            <a:ext cx="5215181" cy="1566841"/>
          </a:xfrm>
          <a:prstGeom prst="rect">
            <a:avLst/>
          </a:prstGeom>
        </p:spPr>
      </p:pic>
      <p:pic>
        <p:nvPicPr>
          <p:cNvPr id="9" name="Image 8">
            <a:extLst>
              <a:ext uri="{FF2B5EF4-FFF2-40B4-BE49-F238E27FC236}">
                <a16:creationId xmlns:a16="http://schemas.microsoft.com/office/drawing/2014/main" id="{550D10C4-47C0-D518-6F74-91CBB655983A}"/>
              </a:ext>
            </a:extLst>
          </p:cNvPr>
          <p:cNvPicPr>
            <a:picLocks noChangeAspect="1"/>
          </p:cNvPicPr>
          <p:nvPr/>
        </p:nvPicPr>
        <p:blipFill>
          <a:blip r:embed="rId3"/>
          <a:srcRect/>
          <a:stretch/>
        </p:blipFill>
        <p:spPr>
          <a:xfrm>
            <a:off x="9186192" y="6437463"/>
            <a:ext cx="2258784" cy="260628"/>
          </a:xfrm>
          <a:prstGeom prst="rect">
            <a:avLst/>
          </a:prstGeom>
        </p:spPr>
      </p:pic>
      <p:pic>
        <p:nvPicPr>
          <p:cNvPr id="84" name="Image 83">
            <a:extLst>
              <a:ext uri="{FF2B5EF4-FFF2-40B4-BE49-F238E27FC236}">
                <a16:creationId xmlns:a16="http://schemas.microsoft.com/office/drawing/2014/main" id="{07A15435-9388-75EB-869B-028059AEC0DD}"/>
              </a:ext>
            </a:extLst>
          </p:cNvPr>
          <p:cNvPicPr>
            <a:picLocks noChangeAspect="1"/>
          </p:cNvPicPr>
          <p:nvPr/>
        </p:nvPicPr>
        <p:blipFill>
          <a:blip r:embed="rId4"/>
          <a:srcRect/>
          <a:stretch/>
        </p:blipFill>
        <p:spPr>
          <a:xfrm>
            <a:off x="9139696" y="5658700"/>
            <a:ext cx="2258789" cy="516294"/>
          </a:xfrm>
          <a:prstGeom prst="rect">
            <a:avLst/>
          </a:prstGeom>
        </p:spPr>
      </p:pic>
      <p:sp>
        <p:nvSpPr>
          <p:cNvPr id="13" name="ZoneTexte 12">
            <a:extLst>
              <a:ext uri="{FF2B5EF4-FFF2-40B4-BE49-F238E27FC236}">
                <a16:creationId xmlns:a16="http://schemas.microsoft.com/office/drawing/2014/main" id="{ABD52D88-CA99-A0AF-8D83-78D806959D2D}"/>
              </a:ext>
            </a:extLst>
          </p:cNvPr>
          <p:cNvSpPr txBox="1"/>
          <p:nvPr/>
        </p:nvSpPr>
        <p:spPr>
          <a:xfrm>
            <a:off x="548870" y="1195960"/>
            <a:ext cx="11491527" cy="4247317"/>
          </a:xfrm>
          <a:prstGeom prst="rect">
            <a:avLst/>
          </a:prstGeom>
          <a:solidFill>
            <a:schemeClr val="bg1"/>
          </a:solidFill>
        </p:spPr>
        <p:txBody>
          <a:bodyPr wrap="square">
            <a:spAutoFit/>
          </a:bodyPr>
          <a:lstStyle/>
          <a:p>
            <a:pPr algn="just"/>
            <a:r>
              <a:rPr lang="fr-FR" b="1" dirty="0">
                <a:solidFill>
                  <a:srgbClr val="13478B"/>
                </a:solidFill>
              </a:rPr>
              <a:t>2007-2013</a:t>
            </a:r>
            <a:r>
              <a:rPr lang="fr-FR" dirty="0"/>
              <a:t> = PIT = Plans Intégrés Transfrontaliers </a:t>
            </a:r>
          </a:p>
          <a:p>
            <a:pPr algn="just"/>
            <a:r>
              <a:rPr lang="fr-FR" dirty="0"/>
              <a:t>7 PIT</a:t>
            </a:r>
          </a:p>
          <a:p>
            <a:pPr algn="just"/>
            <a:r>
              <a:rPr lang="fr-FR" dirty="0"/>
              <a:t>49,5 M€ = 26% maquette</a:t>
            </a:r>
          </a:p>
          <a:p>
            <a:pPr algn="just"/>
            <a:endParaRPr lang="fr-FR" dirty="0"/>
          </a:p>
          <a:p>
            <a:pPr algn="just"/>
            <a:r>
              <a:rPr lang="fr-FR" b="1" dirty="0">
                <a:solidFill>
                  <a:srgbClr val="13478B"/>
                </a:solidFill>
              </a:rPr>
              <a:t>2014-2020</a:t>
            </a:r>
            <a:r>
              <a:rPr lang="fr-FR" dirty="0"/>
              <a:t> = PITER = Plans Intégrés </a:t>
            </a:r>
            <a:r>
              <a:rPr lang="fr-FR" dirty="0" err="1"/>
              <a:t>TERritoriaux</a:t>
            </a:r>
            <a:r>
              <a:rPr lang="fr-FR" dirty="0"/>
              <a:t> </a:t>
            </a:r>
          </a:p>
          <a:p>
            <a:pPr algn="just"/>
            <a:r>
              <a:rPr lang="fr-FR" dirty="0"/>
              <a:t>6 PITER</a:t>
            </a:r>
          </a:p>
          <a:p>
            <a:pPr algn="just"/>
            <a:r>
              <a:rPr lang="fr-FR" dirty="0"/>
              <a:t>41,7 M€ = 22% (+6 PITEM 20%)</a:t>
            </a:r>
          </a:p>
          <a:p>
            <a:pPr algn="just"/>
            <a:endParaRPr lang="fr-FR" dirty="0"/>
          </a:p>
          <a:p>
            <a:pPr algn="just"/>
            <a:r>
              <a:rPr lang="fr-FR" b="1" dirty="0">
                <a:solidFill>
                  <a:srgbClr val="13478B"/>
                </a:solidFill>
              </a:rPr>
              <a:t>2021-2027</a:t>
            </a:r>
            <a:r>
              <a:rPr lang="fr-FR" dirty="0"/>
              <a:t> = PITER+ = Plans Intégrés </a:t>
            </a:r>
            <a:r>
              <a:rPr lang="fr-FR" dirty="0" err="1"/>
              <a:t>TERritoriaux</a:t>
            </a:r>
            <a:endParaRPr lang="fr-FR" dirty="0"/>
          </a:p>
          <a:p>
            <a:pPr algn="just"/>
            <a:r>
              <a:rPr lang="fr-FR" dirty="0"/>
              <a:t>6 PITER+ </a:t>
            </a:r>
          </a:p>
          <a:p>
            <a:pPr algn="just"/>
            <a:r>
              <a:rPr lang="fr-FR" dirty="0"/>
              <a:t>34,1 M€ = 20% maquette</a:t>
            </a:r>
          </a:p>
          <a:p>
            <a:pPr algn="just"/>
            <a:r>
              <a:rPr lang="fr-FR" dirty="0"/>
              <a:t>Les Plans intégrés territoriaux entrent dans la catégorie des </a:t>
            </a:r>
            <a:r>
              <a:rPr lang="fr-FR" b="1" dirty="0"/>
              <a:t>opérations d’importance stratégique</a:t>
            </a:r>
            <a:r>
              <a:rPr lang="fr-FR" dirty="0"/>
              <a:t>, grâce à leur: nature systémique, caractère innovant, importance stratégique reconnue pour l’économie locale et l’écosystème territorial, caractère spécifique qui justifie un nombre limité de Plans, nombre important de bénéficiaires finaux impactés par les Plans ainsi que la nature des publics cibles, dimension financière.</a:t>
            </a:r>
          </a:p>
        </p:txBody>
      </p:sp>
      <p:pic>
        <p:nvPicPr>
          <p:cNvPr id="2" name="Image 1">
            <a:extLst>
              <a:ext uri="{FF2B5EF4-FFF2-40B4-BE49-F238E27FC236}">
                <a16:creationId xmlns:a16="http://schemas.microsoft.com/office/drawing/2014/main" id="{058DE31C-F043-A3B9-6099-42195719F7BA}"/>
              </a:ext>
            </a:extLst>
          </p:cNvPr>
          <p:cNvPicPr>
            <a:picLocks noChangeAspect="1"/>
          </p:cNvPicPr>
          <p:nvPr/>
        </p:nvPicPr>
        <p:blipFill>
          <a:blip r:embed="rId5"/>
          <a:stretch>
            <a:fillRect/>
          </a:stretch>
        </p:blipFill>
        <p:spPr>
          <a:xfrm>
            <a:off x="61293" y="1414723"/>
            <a:ext cx="489210" cy="489210"/>
          </a:xfrm>
          <a:prstGeom prst="rect">
            <a:avLst/>
          </a:prstGeom>
        </p:spPr>
      </p:pic>
      <p:pic>
        <p:nvPicPr>
          <p:cNvPr id="7" name="Image 6">
            <a:extLst>
              <a:ext uri="{FF2B5EF4-FFF2-40B4-BE49-F238E27FC236}">
                <a16:creationId xmlns:a16="http://schemas.microsoft.com/office/drawing/2014/main" id="{34E20770-FBF2-713C-5024-FE20D7AD852C}"/>
              </a:ext>
            </a:extLst>
          </p:cNvPr>
          <p:cNvPicPr>
            <a:picLocks noChangeAspect="1"/>
          </p:cNvPicPr>
          <p:nvPr/>
        </p:nvPicPr>
        <p:blipFill>
          <a:blip r:embed="rId5"/>
          <a:stretch>
            <a:fillRect/>
          </a:stretch>
        </p:blipFill>
        <p:spPr>
          <a:xfrm>
            <a:off x="64253" y="2570550"/>
            <a:ext cx="489210" cy="489210"/>
          </a:xfrm>
          <a:prstGeom prst="rect">
            <a:avLst/>
          </a:prstGeom>
        </p:spPr>
      </p:pic>
      <p:pic>
        <p:nvPicPr>
          <p:cNvPr id="8" name="Image 7">
            <a:extLst>
              <a:ext uri="{FF2B5EF4-FFF2-40B4-BE49-F238E27FC236}">
                <a16:creationId xmlns:a16="http://schemas.microsoft.com/office/drawing/2014/main" id="{4B24D1A7-8C3E-650F-4EC9-A16F6C7DB9BB}"/>
              </a:ext>
            </a:extLst>
          </p:cNvPr>
          <p:cNvPicPr>
            <a:picLocks noChangeAspect="1"/>
          </p:cNvPicPr>
          <p:nvPr/>
        </p:nvPicPr>
        <p:blipFill>
          <a:blip r:embed="rId5"/>
          <a:stretch>
            <a:fillRect/>
          </a:stretch>
        </p:blipFill>
        <p:spPr>
          <a:xfrm>
            <a:off x="64253" y="3726377"/>
            <a:ext cx="489210" cy="489210"/>
          </a:xfrm>
          <a:prstGeom prst="rect">
            <a:avLst/>
          </a:prstGeom>
        </p:spPr>
      </p:pic>
    </p:spTree>
    <p:extLst>
      <p:ext uri="{BB962C8B-B14F-4D97-AF65-F5344CB8AC3E}">
        <p14:creationId xmlns:p14="http://schemas.microsoft.com/office/powerpoint/2010/main" val="16714754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F2A525D1-30A7-E24F-83BD-F0DAE93E6606}"/>
              </a:ext>
            </a:extLst>
          </p:cNvPr>
          <p:cNvCxnSpPr>
            <a:cxnSpLocks/>
          </p:cNvCxnSpPr>
          <p:nvPr/>
        </p:nvCxnSpPr>
        <p:spPr>
          <a:xfrm>
            <a:off x="643163" y="1181382"/>
            <a:ext cx="282123" cy="0"/>
          </a:xfrm>
          <a:prstGeom prst="line">
            <a:avLst/>
          </a:prstGeom>
          <a:ln w="57150">
            <a:solidFill>
              <a:srgbClr val="FFED00"/>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E134C266-5C5E-CD1D-5EDB-2C84BCB647AC}"/>
              </a:ext>
            </a:extLst>
          </p:cNvPr>
          <p:cNvPicPr>
            <a:picLocks noChangeAspect="1"/>
          </p:cNvPicPr>
          <p:nvPr/>
        </p:nvPicPr>
        <p:blipFill>
          <a:blip r:embed="rId2"/>
          <a:srcRect/>
          <a:stretch/>
        </p:blipFill>
        <p:spPr>
          <a:xfrm>
            <a:off x="519192" y="5379739"/>
            <a:ext cx="5215181" cy="1566841"/>
          </a:xfrm>
          <a:prstGeom prst="rect">
            <a:avLst/>
          </a:prstGeom>
        </p:spPr>
      </p:pic>
      <p:pic>
        <p:nvPicPr>
          <p:cNvPr id="9" name="Image 8">
            <a:extLst>
              <a:ext uri="{FF2B5EF4-FFF2-40B4-BE49-F238E27FC236}">
                <a16:creationId xmlns:a16="http://schemas.microsoft.com/office/drawing/2014/main" id="{550D10C4-47C0-D518-6F74-91CBB655983A}"/>
              </a:ext>
            </a:extLst>
          </p:cNvPr>
          <p:cNvPicPr>
            <a:picLocks noChangeAspect="1"/>
          </p:cNvPicPr>
          <p:nvPr/>
        </p:nvPicPr>
        <p:blipFill>
          <a:blip r:embed="rId3"/>
          <a:srcRect/>
          <a:stretch/>
        </p:blipFill>
        <p:spPr>
          <a:xfrm>
            <a:off x="9186192" y="6437463"/>
            <a:ext cx="2258784" cy="260628"/>
          </a:xfrm>
          <a:prstGeom prst="rect">
            <a:avLst/>
          </a:prstGeom>
        </p:spPr>
      </p:pic>
      <p:pic>
        <p:nvPicPr>
          <p:cNvPr id="84" name="Image 83">
            <a:extLst>
              <a:ext uri="{FF2B5EF4-FFF2-40B4-BE49-F238E27FC236}">
                <a16:creationId xmlns:a16="http://schemas.microsoft.com/office/drawing/2014/main" id="{07A15435-9388-75EB-869B-028059AEC0DD}"/>
              </a:ext>
            </a:extLst>
          </p:cNvPr>
          <p:cNvPicPr>
            <a:picLocks noChangeAspect="1"/>
          </p:cNvPicPr>
          <p:nvPr/>
        </p:nvPicPr>
        <p:blipFill>
          <a:blip r:embed="rId4"/>
          <a:srcRect/>
          <a:stretch/>
        </p:blipFill>
        <p:spPr>
          <a:xfrm>
            <a:off x="9139696" y="5658700"/>
            <a:ext cx="2258789" cy="516294"/>
          </a:xfrm>
          <a:prstGeom prst="rect">
            <a:avLst/>
          </a:prstGeom>
        </p:spPr>
      </p:pic>
      <p:grpSp>
        <p:nvGrpSpPr>
          <p:cNvPr id="67" name="Groupe 66">
            <a:extLst>
              <a:ext uri="{FF2B5EF4-FFF2-40B4-BE49-F238E27FC236}">
                <a16:creationId xmlns:a16="http://schemas.microsoft.com/office/drawing/2014/main" id="{3575A45A-E388-C7E2-0902-858255444B73}"/>
              </a:ext>
            </a:extLst>
          </p:cNvPr>
          <p:cNvGrpSpPr/>
          <p:nvPr/>
        </p:nvGrpSpPr>
        <p:grpSpPr>
          <a:xfrm>
            <a:off x="1666746" y="1765197"/>
            <a:ext cx="3370049" cy="2986306"/>
            <a:chOff x="7161340" y="1914579"/>
            <a:chExt cx="2713618" cy="2571022"/>
          </a:xfrm>
        </p:grpSpPr>
        <p:grpSp>
          <p:nvGrpSpPr>
            <p:cNvPr id="24" name="Groupe 23">
              <a:extLst>
                <a:ext uri="{FF2B5EF4-FFF2-40B4-BE49-F238E27FC236}">
                  <a16:creationId xmlns:a16="http://schemas.microsoft.com/office/drawing/2014/main" id="{7152BE4C-350D-EAC4-A57F-C0B0E5C8C532}"/>
                </a:ext>
              </a:extLst>
            </p:cNvPr>
            <p:cNvGrpSpPr/>
            <p:nvPr/>
          </p:nvGrpSpPr>
          <p:grpSpPr>
            <a:xfrm>
              <a:off x="7219457" y="1918977"/>
              <a:ext cx="2597384" cy="2519080"/>
              <a:chOff x="7219457" y="1918977"/>
              <a:chExt cx="2597384" cy="2519080"/>
            </a:xfrm>
          </p:grpSpPr>
          <p:pic>
            <p:nvPicPr>
              <p:cNvPr id="1028" name="Picture 4" descr="Disegni da colorare di Ottagono | disegnibellidacolorare.it">
                <a:extLst>
                  <a:ext uri="{FF2B5EF4-FFF2-40B4-BE49-F238E27FC236}">
                    <a16:creationId xmlns:a16="http://schemas.microsoft.com/office/drawing/2014/main" id="{6095B7F5-FEA2-5784-37B3-9E71016DB6BE}"/>
                  </a:ext>
                </a:extLst>
              </p:cNvPr>
              <p:cNvPicPr>
                <a:picLocks noChangeAspect="1" noChangeArrowheads="1"/>
              </p:cNvPicPr>
              <p:nvPr/>
            </p:nvPicPr>
            <p:blipFill rotWithShape="1">
              <a:blip r:embed="rId5">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2413" t="15084" r="2054" b="13535"/>
              <a:stretch/>
            </p:blipFill>
            <p:spPr bwMode="auto">
              <a:xfrm>
                <a:off x="8010856" y="2670513"/>
                <a:ext cx="1019842" cy="101600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Disegni da colorare di Ottagono | disegnibellidacolorare.it">
                <a:extLst>
                  <a:ext uri="{FF2B5EF4-FFF2-40B4-BE49-F238E27FC236}">
                    <a16:creationId xmlns:a16="http://schemas.microsoft.com/office/drawing/2014/main" id="{7D757F68-B22F-C46C-3300-43A104A7BD2A}"/>
                  </a:ext>
                </a:extLst>
              </p:cNvPr>
              <p:cNvPicPr>
                <a:picLocks noChangeAspect="1" noChangeArrowheads="1"/>
              </p:cNvPicPr>
              <p:nvPr/>
            </p:nvPicPr>
            <p:blipFill rotWithShape="1">
              <a:blip r:embed="rId5">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413" t="15084" r="2054" b="13535"/>
              <a:stretch/>
            </p:blipFill>
            <p:spPr bwMode="auto">
              <a:xfrm>
                <a:off x="8796999" y="1918977"/>
                <a:ext cx="1019842" cy="101600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Disegni da colorare di Ottagono | disegnibellidacolorare.it">
                <a:extLst>
                  <a:ext uri="{FF2B5EF4-FFF2-40B4-BE49-F238E27FC236}">
                    <a16:creationId xmlns:a16="http://schemas.microsoft.com/office/drawing/2014/main" id="{B2394EAF-FEEF-8527-A196-25C03DE27CD7}"/>
                  </a:ext>
                </a:extLst>
              </p:cNvPr>
              <p:cNvPicPr>
                <a:picLocks noChangeAspect="1" noChangeArrowheads="1"/>
              </p:cNvPicPr>
              <p:nvPr/>
            </p:nvPicPr>
            <p:blipFill rotWithShape="1">
              <a:blip r:embed="rId5">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413" t="15084" r="2054" b="13535"/>
              <a:stretch/>
            </p:blipFill>
            <p:spPr bwMode="auto">
              <a:xfrm>
                <a:off x="7219457" y="1918977"/>
                <a:ext cx="1019842" cy="10160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Disegni da colorare di Ottagono | disegnibellidacolorare.it">
                <a:extLst>
                  <a:ext uri="{FF2B5EF4-FFF2-40B4-BE49-F238E27FC236}">
                    <a16:creationId xmlns:a16="http://schemas.microsoft.com/office/drawing/2014/main" id="{D077C9E7-A359-09A7-5910-8A2D2F1E2C1A}"/>
                  </a:ext>
                </a:extLst>
              </p:cNvPr>
              <p:cNvPicPr>
                <a:picLocks noChangeAspect="1" noChangeArrowheads="1"/>
              </p:cNvPicPr>
              <p:nvPr/>
            </p:nvPicPr>
            <p:blipFill rotWithShape="1">
              <a:blip r:embed="rId5">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413" t="15084" r="2054" b="13535"/>
              <a:stretch/>
            </p:blipFill>
            <p:spPr bwMode="auto">
              <a:xfrm>
                <a:off x="7219457" y="3422049"/>
                <a:ext cx="1019842" cy="101600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Disegni da colorare di Ottagono | disegnibellidacolorare.it">
                <a:extLst>
                  <a:ext uri="{FF2B5EF4-FFF2-40B4-BE49-F238E27FC236}">
                    <a16:creationId xmlns:a16="http://schemas.microsoft.com/office/drawing/2014/main" id="{779E6106-90E2-BD1B-2129-898796A088EB}"/>
                  </a:ext>
                </a:extLst>
              </p:cNvPr>
              <p:cNvPicPr>
                <a:picLocks noChangeAspect="1" noChangeArrowheads="1"/>
              </p:cNvPicPr>
              <p:nvPr/>
            </p:nvPicPr>
            <p:blipFill rotWithShape="1">
              <a:blip r:embed="rId5">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413" t="15084" r="2054" b="13535"/>
              <a:stretch/>
            </p:blipFill>
            <p:spPr bwMode="auto">
              <a:xfrm>
                <a:off x="8796999" y="3422049"/>
                <a:ext cx="1019842" cy="1016008"/>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ZoneTexte 24">
              <a:extLst>
                <a:ext uri="{FF2B5EF4-FFF2-40B4-BE49-F238E27FC236}">
                  <a16:creationId xmlns:a16="http://schemas.microsoft.com/office/drawing/2014/main" id="{C204E447-E889-B43D-0266-B930DC2A4F9D}"/>
                </a:ext>
              </a:extLst>
            </p:cNvPr>
            <p:cNvSpPr txBox="1"/>
            <p:nvPr/>
          </p:nvSpPr>
          <p:spPr>
            <a:xfrm>
              <a:off x="7952739" y="2851919"/>
              <a:ext cx="1136076" cy="516703"/>
            </a:xfrm>
            <a:prstGeom prst="rect">
              <a:avLst/>
            </a:prstGeom>
            <a:noFill/>
          </p:spPr>
          <p:txBody>
            <a:bodyPr wrap="square" rtlCol="0">
              <a:spAutoFit/>
            </a:bodyPr>
            <a:lstStyle/>
            <a:p>
              <a:pPr algn="ctr"/>
              <a:r>
                <a:rPr lang="fr-FR" sz="1100" b="1" dirty="0">
                  <a:solidFill>
                    <a:srgbClr val="13478B"/>
                  </a:solidFill>
                </a:rPr>
                <a:t>Plan de coordination et communication</a:t>
              </a:r>
            </a:p>
          </p:txBody>
        </p:sp>
        <p:sp>
          <p:nvSpPr>
            <p:cNvPr id="26" name="ZoneTexte 25">
              <a:extLst>
                <a:ext uri="{FF2B5EF4-FFF2-40B4-BE49-F238E27FC236}">
                  <a16:creationId xmlns:a16="http://schemas.microsoft.com/office/drawing/2014/main" id="{EBE0F355-200C-6002-6304-ECC6A0044D25}"/>
                </a:ext>
              </a:extLst>
            </p:cNvPr>
            <p:cNvSpPr txBox="1"/>
            <p:nvPr/>
          </p:nvSpPr>
          <p:spPr>
            <a:xfrm>
              <a:off x="7161340" y="2300023"/>
              <a:ext cx="1136076" cy="238479"/>
            </a:xfrm>
            <a:prstGeom prst="rect">
              <a:avLst/>
            </a:prstGeom>
            <a:noFill/>
          </p:spPr>
          <p:txBody>
            <a:bodyPr wrap="square" rtlCol="0">
              <a:spAutoFit/>
            </a:bodyPr>
            <a:lstStyle/>
            <a:p>
              <a:pPr algn="ctr"/>
              <a:r>
                <a:rPr lang="fr-FR" sz="1200" b="1" dirty="0">
                  <a:solidFill>
                    <a:srgbClr val="13478B"/>
                  </a:solidFill>
                </a:rPr>
                <a:t>Projet 1</a:t>
              </a:r>
            </a:p>
          </p:txBody>
        </p:sp>
        <p:sp>
          <p:nvSpPr>
            <p:cNvPr id="27" name="ZoneTexte 26">
              <a:extLst>
                <a:ext uri="{FF2B5EF4-FFF2-40B4-BE49-F238E27FC236}">
                  <a16:creationId xmlns:a16="http://schemas.microsoft.com/office/drawing/2014/main" id="{BB6EC1EC-6991-4E7C-0C3B-E5AAF0482B77}"/>
                </a:ext>
              </a:extLst>
            </p:cNvPr>
            <p:cNvSpPr txBox="1"/>
            <p:nvPr/>
          </p:nvSpPr>
          <p:spPr>
            <a:xfrm>
              <a:off x="8738882" y="2300023"/>
              <a:ext cx="1136076" cy="238479"/>
            </a:xfrm>
            <a:prstGeom prst="rect">
              <a:avLst/>
            </a:prstGeom>
            <a:noFill/>
          </p:spPr>
          <p:txBody>
            <a:bodyPr wrap="square" rtlCol="0">
              <a:spAutoFit/>
            </a:bodyPr>
            <a:lstStyle/>
            <a:p>
              <a:pPr algn="ctr"/>
              <a:r>
                <a:rPr lang="fr-FR" sz="1200" b="1" dirty="0">
                  <a:solidFill>
                    <a:srgbClr val="13478B"/>
                  </a:solidFill>
                </a:rPr>
                <a:t>Projet 2</a:t>
              </a:r>
            </a:p>
          </p:txBody>
        </p:sp>
        <p:sp>
          <p:nvSpPr>
            <p:cNvPr id="28" name="ZoneTexte 27">
              <a:extLst>
                <a:ext uri="{FF2B5EF4-FFF2-40B4-BE49-F238E27FC236}">
                  <a16:creationId xmlns:a16="http://schemas.microsoft.com/office/drawing/2014/main" id="{FAB8587C-DDF2-A7CE-F316-BB6548BAB931}"/>
                </a:ext>
              </a:extLst>
            </p:cNvPr>
            <p:cNvSpPr txBox="1"/>
            <p:nvPr/>
          </p:nvSpPr>
          <p:spPr>
            <a:xfrm>
              <a:off x="7181782" y="3801003"/>
              <a:ext cx="1136076" cy="238479"/>
            </a:xfrm>
            <a:prstGeom prst="rect">
              <a:avLst/>
            </a:prstGeom>
            <a:noFill/>
          </p:spPr>
          <p:txBody>
            <a:bodyPr wrap="square" rtlCol="0">
              <a:spAutoFit/>
            </a:bodyPr>
            <a:lstStyle/>
            <a:p>
              <a:pPr algn="ctr"/>
              <a:r>
                <a:rPr lang="fr-FR" sz="1200" b="1" dirty="0">
                  <a:solidFill>
                    <a:srgbClr val="13478B"/>
                  </a:solidFill>
                </a:rPr>
                <a:t>Projet 3</a:t>
              </a:r>
            </a:p>
          </p:txBody>
        </p:sp>
        <p:sp>
          <p:nvSpPr>
            <p:cNvPr id="29" name="ZoneTexte 28">
              <a:extLst>
                <a:ext uri="{FF2B5EF4-FFF2-40B4-BE49-F238E27FC236}">
                  <a16:creationId xmlns:a16="http://schemas.microsoft.com/office/drawing/2014/main" id="{D947DC5B-21C4-38E4-F72C-0A5BC28A0268}"/>
                </a:ext>
              </a:extLst>
            </p:cNvPr>
            <p:cNvSpPr txBox="1"/>
            <p:nvPr/>
          </p:nvSpPr>
          <p:spPr>
            <a:xfrm>
              <a:off x="8738882" y="3810175"/>
              <a:ext cx="1136076" cy="238479"/>
            </a:xfrm>
            <a:prstGeom prst="rect">
              <a:avLst/>
            </a:prstGeom>
            <a:noFill/>
          </p:spPr>
          <p:txBody>
            <a:bodyPr wrap="square" rtlCol="0">
              <a:spAutoFit/>
            </a:bodyPr>
            <a:lstStyle/>
            <a:p>
              <a:pPr algn="ctr"/>
              <a:r>
                <a:rPr lang="fr-FR" sz="1200" b="1" dirty="0">
                  <a:solidFill>
                    <a:srgbClr val="13478B"/>
                  </a:solidFill>
                </a:rPr>
                <a:t>Projet 4</a:t>
              </a:r>
            </a:p>
          </p:txBody>
        </p:sp>
        <p:sp>
          <p:nvSpPr>
            <p:cNvPr id="31" name="ZoneTexte 30">
              <a:extLst>
                <a:ext uri="{FF2B5EF4-FFF2-40B4-BE49-F238E27FC236}">
                  <a16:creationId xmlns:a16="http://schemas.microsoft.com/office/drawing/2014/main" id="{3E52DFA5-2FF5-D79D-32A7-23361BFDCA93}"/>
                </a:ext>
              </a:extLst>
            </p:cNvPr>
            <p:cNvSpPr txBox="1"/>
            <p:nvPr/>
          </p:nvSpPr>
          <p:spPr>
            <a:xfrm>
              <a:off x="7952739" y="1914579"/>
              <a:ext cx="1136076" cy="238479"/>
            </a:xfrm>
            <a:prstGeom prst="rect">
              <a:avLst/>
            </a:prstGeom>
            <a:noFill/>
          </p:spPr>
          <p:txBody>
            <a:bodyPr wrap="square" rtlCol="0">
              <a:spAutoFit/>
            </a:bodyPr>
            <a:lstStyle/>
            <a:p>
              <a:pPr algn="ctr"/>
              <a:r>
                <a:rPr lang="fr-FR" sz="1200" b="1" dirty="0">
                  <a:solidFill>
                    <a:schemeClr val="accent2">
                      <a:lumMod val="75000"/>
                    </a:schemeClr>
                  </a:solidFill>
                </a:rPr>
                <a:t>STRATÉGIE</a:t>
              </a:r>
            </a:p>
          </p:txBody>
        </p:sp>
        <p:sp>
          <p:nvSpPr>
            <p:cNvPr id="64" name="ZoneTexte 63">
              <a:extLst>
                <a:ext uri="{FF2B5EF4-FFF2-40B4-BE49-F238E27FC236}">
                  <a16:creationId xmlns:a16="http://schemas.microsoft.com/office/drawing/2014/main" id="{4479B985-DF6A-DED6-CB68-55589E4D9664}"/>
                </a:ext>
              </a:extLst>
            </p:cNvPr>
            <p:cNvSpPr txBox="1"/>
            <p:nvPr/>
          </p:nvSpPr>
          <p:spPr>
            <a:xfrm>
              <a:off x="7950111" y="4247122"/>
              <a:ext cx="1136076" cy="238479"/>
            </a:xfrm>
            <a:prstGeom prst="rect">
              <a:avLst/>
            </a:prstGeom>
            <a:noFill/>
          </p:spPr>
          <p:txBody>
            <a:bodyPr wrap="square" rtlCol="0">
              <a:spAutoFit/>
            </a:bodyPr>
            <a:lstStyle/>
            <a:p>
              <a:pPr algn="ctr"/>
              <a:r>
                <a:rPr lang="fr-FR" sz="1200" b="1" dirty="0">
                  <a:solidFill>
                    <a:schemeClr val="accent2">
                      <a:lumMod val="75000"/>
                    </a:schemeClr>
                  </a:solidFill>
                </a:rPr>
                <a:t>STRATÉGIE</a:t>
              </a:r>
            </a:p>
          </p:txBody>
        </p:sp>
        <p:sp>
          <p:nvSpPr>
            <p:cNvPr id="65" name="ZoneTexte 64">
              <a:extLst>
                <a:ext uri="{FF2B5EF4-FFF2-40B4-BE49-F238E27FC236}">
                  <a16:creationId xmlns:a16="http://schemas.microsoft.com/office/drawing/2014/main" id="{26FD13B6-37AF-F706-1F5C-ABAFD81F98E3}"/>
                </a:ext>
              </a:extLst>
            </p:cNvPr>
            <p:cNvSpPr txBox="1"/>
            <p:nvPr/>
          </p:nvSpPr>
          <p:spPr>
            <a:xfrm rot="16200000">
              <a:off x="6720260" y="3066995"/>
              <a:ext cx="1136076" cy="223044"/>
            </a:xfrm>
            <a:prstGeom prst="rect">
              <a:avLst/>
            </a:prstGeom>
            <a:noFill/>
          </p:spPr>
          <p:txBody>
            <a:bodyPr wrap="square" rtlCol="0">
              <a:spAutoFit/>
            </a:bodyPr>
            <a:lstStyle/>
            <a:p>
              <a:pPr algn="ctr"/>
              <a:r>
                <a:rPr lang="fr-FR" sz="1200" b="1" dirty="0">
                  <a:solidFill>
                    <a:schemeClr val="accent2">
                      <a:lumMod val="75000"/>
                    </a:schemeClr>
                  </a:solidFill>
                </a:rPr>
                <a:t>STRATÉGIE</a:t>
              </a:r>
            </a:p>
          </p:txBody>
        </p:sp>
        <p:sp>
          <p:nvSpPr>
            <p:cNvPr id="66" name="ZoneTexte 65">
              <a:extLst>
                <a:ext uri="{FF2B5EF4-FFF2-40B4-BE49-F238E27FC236}">
                  <a16:creationId xmlns:a16="http://schemas.microsoft.com/office/drawing/2014/main" id="{34DD32F8-1B91-D230-ED4D-EA46A1B35D56}"/>
                </a:ext>
              </a:extLst>
            </p:cNvPr>
            <p:cNvSpPr txBox="1"/>
            <p:nvPr/>
          </p:nvSpPr>
          <p:spPr>
            <a:xfrm rot="5400000">
              <a:off x="9185218" y="3066995"/>
              <a:ext cx="1136076" cy="223044"/>
            </a:xfrm>
            <a:prstGeom prst="rect">
              <a:avLst/>
            </a:prstGeom>
            <a:noFill/>
          </p:spPr>
          <p:txBody>
            <a:bodyPr wrap="square" rtlCol="0">
              <a:spAutoFit/>
            </a:bodyPr>
            <a:lstStyle/>
            <a:p>
              <a:pPr algn="ctr"/>
              <a:r>
                <a:rPr lang="fr-FR" sz="1200" b="1" dirty="0">
                  <a:solidFill>
                    <a:schemeClr val="accent2">
                      <a:lumMod val="75000"/>
                    </a:schemeClr>
                  </a:solidFill>
                </a:rPr>
                <a:t>STRATÉGIE</a:t>
              </a:r>
            </a:p>
          </p:txBody>
        </p:sp>
      </p:grpSp>
      <p:sp>
        <p:nvSpPr>
          <p:cNvPr id="69" name="ZoneTexte 68">
            <a:extLst>
              <a:ext uri="{FF2B5EF4-FFF2-40B4-BE49-F238E27FC236}">
                <a16:creationId xmlns:a16="http://schemas.microsoft.com/office/drawing/2014/main" id="{8FCAFF46-93A4-B4AA-917C-CE4702143656}"/>
              </a:ext>
            </a:extLst>
          </p:cNvPr>
          <p:cNvSpPr txBox="1"/>
          <p:nvPr/>
        </p:nvSpPr>
        <p:spPr>
          <a:xfrm>
            <a:off x="6136302" y="4349414"/>
            <a:ext cx="5195086" cy="954107"/>
          </a:xfrm>
          <a:prstGeom prst="rect">
            <a:avLst/>
          </a:prstGeom>
          <a:noFill/>
          <a:ln w="19050">
            <a:solidFill>
              <a:schemeClr val="accent1"/>
            </a:solidFill>
            <a:extLst>
              <a:ext uri="{C807C97D-BFC1-408E-A445-0C87EB9F89A2}">
                <ask:lineSketchStyleProps xmlns:ask="http://schemas.microsoft.com/office/drawing/2018/sketchyshapes" sd="4138900056">
                  <a:custGeom>
                    <a:avLst/>
                    <a:gdLst>
                      <a:gd name="connsiteX0" fmla="*/ 0 w 1583104"/>
                      <a:gd name="connsiteY0" fmla="*/ 150396 h 902375"/>
                      <a:gd name="connsiteX1" fmla="*/ 150396 w 1583104"/>
                      <a:gd name="connsiteY1" fmla="*/ 0 h 902375"/>
                      <a:gd name="connsiteX2" fmla="*/ 1432708 w 1583104"/>
                      <a:gd name="connsiteY2" fmla="*/ 0 h 902375"/>
                      <a:gd name="connsiteX3" fmla="*/ 1583104 w 1583104"/>
                      <a:gd name="connsiteY3" fmla="*/ 150396 h 902375"/>
                      <a:gd name="connsiteX4" fmla="*/ 1583104 w 1583104"/>
                      <a:gd name="connsiteY4" fmla="*/ 751979 h 902375"/>
                      <a:gd name="connsiteX5" fmla="*/ 1432708 w 1583104"/>
                      <a:gd name="connsiteY5" fmla="*/ 902375 h 902375"/>
                      <a:gd name="connsiteX6" fmla="*/ 150396 w 1583104"/>
                      <a:gd name="connsiteY6" fmla="*/ 902375 h 902375"/>
                      <a:gd name="connsiteX7" fmla="*/ 0 w 1583104"/>
                      <a:gd name="connsiteY7" fmla="*/ 751979 h 902375"/>
                      <a:gd name="connsiteX8" fmla="*/ 0 w 1583104"/>
                      <a:gd name="connsiteY8" fmla="*/ 150396 h 90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3104" h="902375" extrusionOk="0">
                        <a:moveTo>
                          <a:pt x="0" y="150396"/>
                        </a:moveTo>
                        <a:cubicBezTo>
                          <a:pt x="-4745" y="56584"/>
                          <a:pt x="79366" y="-1043"/>
                          <a:pt x="150396" y="0"/>
                        </a:cubicBezTo>
                        <a:cubicBezTo>
                          <a:pt x="296189" y="-10836"/>
                          <a:pt x="1193250" y="93425"/>
                          <a:pt x="1432708" y="0"/>
                        </a:cubicBezTo>
                        <a:cubicBezTo>
                          <a:pt x="1504208" y="-8105"/>
                          <a:pt x="1578019" y="73626"/>
                          <a:pt x="1583104" y="150396"/>
                        </a:cubicBezTo>
                        <a:cubicBezTo>
                          <a:pt x="1540639" y="242010"/>
                          <a:pt x="1625788" y="679874"/>
                          <a:pt x="1583104" y="751979"/>
                        </a:cubicBezTo>
                        <a:cubicBezTo>
                          <a:pt x="1582719" y="832190"/>
                          <a:pt x="1506700" y="888500"/>
                          <a:pt x="1432708" y="902375"/>
                        </a:cubicBezTo>
                        <a:cubicBezTo>
                          <a:pt x="874373" y="850485"/>
                          <a:pt x="605957" y="830490"/>
                          <a:pt x="150396" y="902375"/>
                        </a:cubicBezTo>
                        <a:cubicBezTo>
                          <a:pt x="68575" y="900514"/>
                          <a:pt x="-1488" y="827649"/>
                          <a:pt x="0" y="751979"/>
                        </a:cubicBezTo>
                        <a:cubicBezTo>
                          <a:pt x="5664" y="643086"/>
                          <a:pt x="17057" y="328808"/>
                          <a:pt x="0" y="150396"/>
                        </a:cubicBezTo>
                        <a:close/>
                      </a:path>
                    </a:pathLst>
                  </a:custGeom>
                  <ask:type>
                    <ask:lineSketchNone/>
                  </ask:type>
                </ask:lineSketchStyleProps>
              </a:ext>
            </a:extLst>
          </a:ln>
          <a:effectLst/>
        </p:spPr>
        <p:txBody>
          <a:bodyPr wrap="square" lIns="45720" tIns="45720" rIns="45720" bIns="45720" anchor="t">
            <a:spAutoFit/>
          </a:bodyPr>
          <a:lstStyle>
            <a:defPPr>
              <a:defRPr lang="fr-FR"/>
            </a:defPPr>
            <a:lvl1pPr marL="157163">
              <a:buClr>
                <a:srgbClr val="0098CC"/>
              </a:buClr>
              <a:defRPr sz="1400">
                <a:cs typeface="Arial" panose="020B0604020202020204" pitchFamily="34" charset="0"/>
              </a:defRPr>
            </a:lvl1pPr>
          </a:lstStyle>
          <a:p>
            <a:r>
              <a:rPr lang="fr-FR" b="1" dirty="0"/>
              <a:t>Partenariat</a:t>
            </a:r>
          </a:p>
          <a:p>
            <a:r>
              <a:rPr lang="fr-FR" dirty="0"/>
              <a:t>Au moins 1 FR + 1 IT </a:t>
            </a:r>
          </a:p>
          <a:p>
            <a:r>
              <a:rPr lang="fr-FR" dirty="0"/>
              <a:t>Max 15 partenaires</a:t>
            </a:r>
          </a:p>
          <a:p>
            <a:r>
              <a:rPr lang="fr-FR" dirty="0"/>
              <a:t>Observateurs/partenaires associés possibles</a:t>
            </a:r>
          </a:p>
        </p:txBody>
      </p:sp>
      <p:sp>
        <p:nvSpPr>
          <p:cNvPr id="70" name="ZoneTexte 69">
            <a:extLst>
              <a:ext uri="{FF2B5EF4-FFF2-40B4-BE49-F238E27FC236}">
                <a16:creationId xmlns:a16="http://schemas.microsoft.com/office/drawing/2014/main" id="{12E07E83-ADEA-07D9-6E94-D8A63E094C04}"/>
              </a:ext>
            </a:extLst>
          </p:cNvPr>
          <p:cNvSpPr txBox="1"/>
          <p:nvPr/>
        </p:nvSpPr>
        <p:spPr>
          <a:xfrm>
            <a:off x="6136301" y="2222257"/>
            <a:ext cx="5195087" cy="954107"/>
          </a:xfrm>
          <a:prstGeom prst="rect">
            <a:avLst/>
          </a:prstGeom>
          <a:noFill/>
          <a:ln w="19050">
            <a:solidFill>
              <a:schemeClr val="accent1"/>
            </a:solidFill>
            <a:extLst>
              <a:ext uri="{C807C97D-BFC1-408E-A445-0C87EB9F89A2}">
                <ask:lineSketchStyleProps xmlns:ask="http://schemas.microsoft.com/office/drawing/2018/sketchyshapes" sd="4138900056">
                  <a:custGeom>
                    <a:avLst/>
                    <a:gdLst>
                      <a:gd name="connsiteX0" fmla="*/ 0 w 1583104"/>
                      <a:gd name="connsiteY0" fmla="*/ 150396 h 902375"/>
                      <a:gd name="connsiteX1" fmla="*/ 150396 w 1583104"/>
                      <a:gd name="connsiteY1" fmla="*/ 0 h 902375"/>
                      <a:gd name="connsiteX2" fmla="*/ 1432708 w 1583104"/>
                      <a:gd name="connsiteY2" fmla="*/ 0 h 902375"/>
                      <a:gd name="connsiteX3" fmla="*/ 1583104 w 1583104"/>
                      <a:gd name="connsiteY3" fmla="*/ 150396 h 902375"/>
                      <a:gd name="connsiteX4" fmla="*/ 1583104 w 1583104"/>
                      <a:gd name="connsiteY4" fmla="*/ 751979 h 902375"/>
                      <a:gd name="connsiteX5" fmla="*/ 1432708 w 1583104"/>
                      <a:gd name="connsiteY5" fmla="*/ 902375 h 902375"/>
                      <a:gd name="connsiteX6" fmla="*/ 150396 w 1583104"/>
                      <a:gd name="connsiteY6" fmla="*/ 902375 h 902375"/>
                      <a:gd name="connsiteX7" fmla="*/ 0 w 1583104"/>
                      <a:gd name="connsiteY7" fmla="*/ 751979 h 902375"/>
                      <a:gd name="connsiteX8" fmla="*/ 0 w 1583104"/>
                      <a:gd name="connsiteY8" fmla="*/ 150396 h 90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3104" h="902375" extrusionOk="0">
                        <a:moveTo>
                          <a:pt x="0" y="150396"/>
                        </a:moveTo>
                        <a:cubicBezTo>
                          <a:pt x="-4745" y="56584"/>
                          <a:pt x="79366" y="-1043"/>
                          <a:pt x="150396" y="0"/>
                        </a:cubicBezTo>
                        <a:cubicBezTo>
                          <a:pt x="296189" y="-10836"/>
                          <a:pt x="1193250" y="93425"/>
                          <a:pt x="1432708" y="0"/>
                        </a:cubicBezTo>
                        <a:cubicBezTo>
                          <a:pt x="1504208" y="-8105"/>
                          <a:pt x="1578019" y="73626"/>
                          <a:pt x="1583104" y="150396"/>
                        </a:cubicBezTo>
                        <a:cubicBezTo>
                          <a:pt x="1540639" y="242010"/>
                          <a:pt x="1625788" y="679874"/>
                          <a:pt x="1583104" y="751979"/>
                        </a:cubicBezTo>
                        <a:cubicBezTo>
                          <a:pt x="1582719" y="832190"/>
                          <a:pt x="1506700" y="888500"/>
                          <a:pt x="1432708" y="902375"/>
                        </a:cubicBezTo>
                        <a:cubicBezTo>
                          <a:pt x="874373" y="850485"/>
                          <a:pt x="605957" y="830490"/>
                          <a:pt x="150396" y="902375"/>
                        </a:cubicBezTo>
                        <a:cubicBezTo>
                          <a:pt x="68575" y="900514"/>
                          <a:pt x="-1488" y="827649"/>
                          <a:pt x="0" y="751979"/>
                        </a:cubicBezTo>
                        <a:cubicBezTo>
                          <a:pt x="5664" y="643086"/>
                          <a:pt x="17057" y="328808"/>
                          <a:pt x="0" y="150396"/>
                        </a:cubicBezTo>
                        <a:close/>
                      </a:path>
                    </a:pathLst>
                  </a:custGeom>
                  <ask:type>
                    <ask:lineSketchNone/>
                  </ask:type>
                </ask:lineSketchStyleProps>
              </a:ext>
            </a:extLst>
          </a:ln>
          <a:effectLst/>
        </p:spPr>
        <p:txBody>
          <a:bodyPr wrap="square" lIns="45720" tIns="45720" rIns="45720" bIns="45720" anchor="t">
            <a:spAutoFit/>
          </a:bodyPr>
          <a:lstStyle>
            <a:defPPr>
              <a:defRPr lang="fr-FR"/>
            </a:defPPr>
            <a:lvl1pPr marL="157163">
              <a:buClr>
                <a:srgbClr val="0098CC"/>
              </a:buClr>
              <a:defRPr sz="1400">
                <a:cs typeface="Arial" panose="020B0604020202020204" pitchFamily="34" charset="0"/>
              </a:defRPr>
            </a:lvl1pPr>
          </a:lstStyle>
          <a:p>
            <a:r>
              <a:rPr lang="fr-FR" b="1" dirty="0"/>
              <a:t>Enveloppe</a:t>
            </a:r>
          </a:p>
          <a:p>
            <a:r>
              <a:rPr lang="fr-FR" dirty="0"/>
              <a:t>OP5 = 34 M€ FEDER</a:t>
            </a:r>
          </a:p>
          <a:p>
            <a:r>
              <a:rPr lang="fr-FR" dirty="0"/>
              <a:t>1 Plan = 5,7 M€</a:t>
            </a:r>
          </a:p>
          <a:p>
            <a:endParaRPr lang="fr-FR" dirty="0"/>
          </a:p>
        </p:txBody>
      </p:sp>
      <p:sp>
        <p:nvSpPr>
          <p:cNvPr id="73" name="ZoneTexte 72">
            <a:extLst>
              <a:ext uri="{FF2B5EF4-FFF2-40B4-BE49-F238E27FC236}">
                <a16:creationId xmlns:a16="http://schemas.microsoft.com/office/drawing/2014/main" id="{2EB30C6D-ECEE-AEDA-79F3-5BC1956653CA}"/>
              </a:ext>
            </a:extLst>
          </p:cNvPr>
          <p:cNvSpPr txBox="1"/>
          <p:nvPr/>
        </p:nvSpPr>
        <p:spPr>
          <a:xfrm>
            <a:off x="6136301" y="1391141"/>
            <a:ext cx="5195087" cy="738664"/>
          </a:xfrm>
          <a:prstGeom prst="rect">
            <a:avLst/>
          </a:prstGeom>
          <a:noFill/>
          <a:ln w="19050">
            <a:solidFill>
              <a:schemeClr val="accent1"/>
            </a:solidFill>
            <a:extLst>
              <a:ext uri="{C807C97D-BFC1-408E-A445-0C87EB9F89A2}">
                <ask:lineSketchStyleProps xmlns:ask="http://schemas.microsoft.com/office/drawing/2018/sketchyshapes" sd="4138900056">
                  <a:custGeom>
                    <a:avLst/>
                    <a:gdLst>
                      <a:gd name="connsiteX0" fmla="*/ 0 w 1583104"/>
                      <a:gd name="connsiteY0" fmla="*/ 150396 h 902375"/>
                      <a:gd name="connsiteX1" fmla="*/ 150396 w 1583104"/>
                      <a:gd name="connsiteY1" fmla="*/ 0 h 902375"/>
                      <a:gd name="connsiteX2" fmla="*/ 1432708 w 1583104"/>
                      <a:gd name="connsiteY2" fmla="*/ 0 h 902375"/>
                      <a:gd name="connsiteX3" fmla="*/ 1583104 w 1583104"/>
                      <a:gd name="connsiteY3" fmla="*/ 150396 h 902375"/>
                      <a:gd name="connsiteX4" fmla="*/ 1583104 w 1583104"/>
                      <a:gd name="connsiteY4" fmla="*/ 751979 h 902375"/>
                      <a:gd name="connsiteX5" fmla="*/ 1432708 w 1583104"/>
                      <a:gd name="connsiteY5" fmla="*/ 902375 h 902375"/>
                      <a:gd name="connsiteX6" fmla="*/ 150396 w 1583104"/>
                      <a:gd name="connsiteY6" fmla="*/ 902375 h 902375"/>
                      <a:gd name="connsiteX7" fmla="*/ 0 w 1583104"/>
                      <a:gd name="connsiteY7" fmla="*/ 751979 h 902375"/>
                      <a:gd name="connsiteX8" fmla="*/ 0 w 1583104"/>
                      <a:gd name="connsiteY8" fmla="*/ 150396 h 90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3104" h="902375" extrusionOk="0">
                        <a:moveTo>
                          <a:pt x="0" y="150396"/>
                        </a:moveTo>
                        <a:cubicBezTo>
                          <a:pt x="-4745" y="56584"/>
                          <a:pt x="79366" y="-1043"/>
                          <a:pt x="150396" y="0"/>
                        </a:cubicBezTo>
                        <a:cubicBezTo>
                          <a:pt x="296189" y="-10836"/>
                          <a:pt x="1193250" y="93425"/>
                          <a:pt x="1432708" y="0"/>
                        </a:cubicBezTo>
                        <a:cubicBezTo>
                          <a:pt x="1504208" y="-8105"/>
                          <a:pt x="1578019" y="73626"/>
                          <a:pt x="1583104" y="150396"/>
                        </a:cubicBezTo>
                        <a:cubicBezTo>
                          <a:pt x="1540639" y="242010"/>
                          <a:pt x="1625788" y="679874"/>
                          <a:pt x="1583104" y="751979"/>
                        </a:cubicBezTo>
                        <a:cubicBezTo>
                          <a:pt x="1582719" y="832190"/>
                          <a:pt x="1506700" y="888500"/>
                          <a:pt x="1432708" y="902375"/>
                        </a:cubicBezTo>
                        <a:cubicBezTo>
                          <a:pt x="874373" y="850485"/>
                          <a:pt x="605957" y="830490"/>
                          <a:pt x="150396" y="902375"/>
                        </a:cubicBezTo>
                        <a:cubicBezTo>
                          <a:pt x="68575" y="900514"/>
                          <a:pt x="-1488" y="827649"/>
                          <a:pt x="0" y="751979"/>
                        </a:cubicBezTo>
                        <a:cubicBezTo>
                          <a:pt x="5664" y="643086"/>
                          <a:pt x="17057" y="328808"/>
                          <a:pt x="0" y="150396"/>
                        </a:cubicBezTo>
                        <a:close/>
                      </a:path>
                    </a:pathLst>
                  </a:custGeom>
                  <ask:type>
                    <ask:lineSketchNone/>
                  </ask:type>
                </ask:lineSketchStyleProps>
              </a:ext>
            </a:extLst>
          </a:ln>
          <a:effectLst/>
        </p:spPr>
        <p:txBody>
          <a:bodyPr wrap="square" lIns="45720" tIns="45720" rIns="45720" bIns="45720" anchor="t">
            <a:spAutoFit/>
          </a:bodyPr>
          <a:lstStyle>
            <a:defPPr>
              <a:defRPr lang="fr-FR"/>
            </a:defPPr>
            <a:lvl1pPr marL="157163">
              <a:buClr>
                <a:srgbClr val="0098CC"/>
              </a:buClr>
              <a:defRPr sz="1200">
                <a:cs typeface="Arial" panose="020B0604020202020204" pitchFamily="34" charset="0"/>
              </a:defRPr>
            </a:lvl1pPr>
          </a:lstStyle>
          <a:p>
            <a:r>
              <a:rPr lang="fr-FR" sz="1400" b="1" dirty="0"/>
              <a:t>Territoires</a:t>
            </a:r>
            <a:r>
              <a:rPr lang="fr-FR" sz="1400" dirty="0"/>
              <a:t>, évolution 2014-2020 </a:t>
            </a:r>
            <a:r>
              <a:rPr lang="fr-FR" sz="1400" dirty="0">
                <a:sym typeface="Wingdings" panose="05000000000000000000" pitchFamily="2" charset="2"/>
              </a:rPr>
              <a:t> 2021-2027</a:t>
            </a:r>
          </a:p>
          <a:p>
            <a:pPr marL="442913" indent="-285750">
              <a:buFont typeface="Arial" panose="020B0604020202020204" pitchFamily="34" charset="0"/>
              <a:buChar char="−"/>
            </a:pPr>
            <a:r>
              <a:rPr lang="fr-FR" sz="1400" dirty="0">
                <a:sym typeface="Wingdings" panose="05000000000000000000" pitchFamily="2" charset="2"/>
              </a:rPr>
              <a:t>2014-2020 : structuration ouverte des territoires</a:t>
            </a:r>
          </a:p>
          <a:p>
            <a:pPr marL="442913" indent="-285750">
              <a:buFont typeface="Arial" panose="020B0604020202020204" pitchFamily="34" charset="0"/>
              <a:buChar char="−"/>
            </a:pPr>
            <a:r>
              <a:rPr lang="fr-FR" sz="1400" dirty="0">
                <a:sym typeface="Wingdings" panose="05000000000000000000" pitchFamily="2" charset="2"/>
              </a:rPr>
              <a:t>2021-2027 : </a:t>
            </a:r>
            <a:r>
              <a:rPr lang="fr-FR" sz="1400" dirty="0"/>
              <a:t>territoires établis dans la programmation 14-20</a:t>
            </a:r>
          </a:p>
        </p:txBody>
      </p:sp>
      <p:sp>
        <p:nvSpPr>
          <p:cNvPr id="75" name="ZoneTexte 74">
            <a:extLst>
              <a:ext uri="{FF2B5EF4-FFF2-40B4-BE49-F238E27FC236}">
                <a16:creationId xmlns:a16="http://schemas.microsoft.com/office/drawing/2014/main" id="{F445095D-AD79-2ED0-4050-0D0EACE6C4A2}"/>
              </a:ext>
            </a:extLst>
          </p:cNvPr>
          <p:cNvSpPr txBox="1"/>
          <p:nvPr/>
        </p:nvSpPr>
        <p:spPr>
          <a:xfrm>
            <a:off x="6136301" y="3279608"/>
            <a:ext cx="5195087" cy="954107"/>
          </a:xfrm>
          <a:prstGeom prst="rect">
            <a:avLst/>
          </a:prstGeom>
          <a:noFill/>
          <a:ln w="19050">
            <a:solidFill>
              <a:schemeClr val="accent1"/>
            </a:solidFill>
            <a:extLst>
              <a:ext uri="{C807C97D-BFC1-408E-A445-0C87EB9F89A2}">
                <ask:lineSketchStyleProps xmlns:ask="http://schemas.microsoft.com/office/drawing/2018/sketchyshapes" sd="4138900056">
                  <a:custGeom>
                    <a:avLst/>
                    <a:gdLst>
                      <a:gd name="connsiteX0" fmla="*/ 0 w 1583104"/>
                      <a:gd name="connsiteY0" fmla="*/ 150396 h 902375"/>
                      <a:gd name="connsiteX1" fmla="*/ 150396 w 1583104"/>
                      <a:gd name="connsiteY1" fmla="*/ 0 h 902375"/>
                      <a:gd name="connsiteX2" fmla="*/ 1432708 w 1583104"/>
                      <a:gd name="connsiteY2" fmla="*/ 0 h 902375"/>
                      <a:gd name="connsiteX3" fmla="*/ 1583104 w 1583104"/>
                      <a:gd name="connsiteY3" fmla="*/ 150396 h 902375"/>
                      <a:gd name="connsiteX4" fmla="*/ 1583104 w 1583104"/>
                      <a:gd name="connsiteY4" fmla="*/ 751979 h 902375"/>
                      <a:gd name="connsiteX5" fmla="*/ 1432708 w 1583104"/>
                      <a:gd name="connsiteY5" fmla="*/ 902375 h 902375"/>
                      <a:gd name="connsiteX6" fmla="*/ 150396 w 1583104"/>
                      <a:gd name="connsiteY6" fmla="*/ 902375 h 902375"/>
                      <a:gd name="connsiteX7" fmla="*/ 0 w 1583104"/>
                      <a:gd name="connsiteY7" fmla="*/ 751979 h 902375"/>
                      <a:gd name="connsiteX8" fmla="*/ 0 w 1583104"/>
                      <a:gd name="connsiteY8" fmla="*/ 150396 h 90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3104" h="902375" extrusionOk="0">
                        <a:moveTo>
                          <a:pt x="0" y="150396"/>
                        </a:moveTo>
                        <a:cubicBezTo>
                          <a:pt x="-4745" y="56584"/>
                          <a:pt x="79366" y="-1043"/>
                          <a:pt x="150396" y="0"/>
                        </a:cubicBezTo>
                        <a:cubicBezTo>
                          <a:pt x="296189" y="-10836"/>
                          <a:pt x="1193250" y="93425"/>
                          <a:pt x="1432708" y="0"/>
                        </a:cubicBezTo>
                        <a:cubicBezTo>
                          <a:pt x="1504208" y="-8105"/>
                          <a:pt x="1578019" y="73626"/>
                          <a:pt x="1583104" y="150396"/>
                        </a:cubicBezTo>
                        <a:cubicBezTo>
                          <a:pt x="1540639" y="242010"/>
                          <a:pt x="1625788" y="679874"/>
                          <a:pt x="1583104" y="751979"/>
                        </a:cubicBezTo>
                        <a:cubicBezTo>
                          <a:pt x="1582719" y="832190"/>
                          <a:pt x="1506700" y="888500"/>
                          <a:pt x="1432708" y="902375"/>
                        </a:cubicBezTo>
                        <a:cubicBezTo>
                          <a:pt x="874373" y="850485"/>
                          <a:pt x="605957" y="830490"/>
                          <a:pt x="150396" y="902375"/>
                        </a:cubicBezTo>
                        <a:cubicBezTo>
                          <a:pt x="68575" y="900514"/>
                          <a:pt x="-1488" y="827649"/>
                          <a:pt x="0" y="751979"/>
                        </a:cubicBezTo>
                        <a:cubicBezTo>
                          <a:pt x="5664" y="643086"/>
                          <a:pt x="17057" y="328808"/>
                          <a:pt x="0" y="150396"/>
                        </a:cubicBezTo>
                        <a:close/>
                      </a:path>
                    </a:pathLst>
                  </a:custGeom>
                  <ask:type>
                    <ask:lineSketchNone/>
                  </ask:type>
                </ask:lineSketchStyleProps>
              </a:ext>
            </a:extLst>
          </a:ln>
          <a:effectLst/>
        </p:spPr>
        <p:txBody>
          <a:bodyPr wrap="square" lIns="45720" tIns="45720" rIns="45720" bIns="45720" anchor="t">
            <a:spAutoFit/>
          </a:bodyPr>
          <a:lstStyle>
            <a:defPPr>
              <a:defRPr lang="fr-FR"/>
            </a:defPPr>
            <a:lvl1pPr marL="157163">
              <a:buClr>
                <a:srgbClr val="0098CC"/>
              </a:buClr>
              <a:defRPr sz="1200">
                <a:cs typeface="Arial" panose="020B0604020202020204" pitchFamily="34" charset="0"/>
              </a:defRPr>
            </a:lvl1pPr>
          </a:lstStyle>
          <a:p>
            <a:r>
              <a:rPr lang="fr-FR" sz="1400" b="1" dirty="0"/>
              <a:t>Structure de chaque PLAN</a:t>
            </a:r>
          </a:p>
          <a:p>
            <a:r>
              <a:rPr lang="fr-FR" sz="1400" dirty="0"/>
              <a:t>1 Stratégie, caractère innovant et multithématique</a:t>
            </a:r>
          </a:p>
          <a:p>
            <a:r>
              <a:rPr lang="fr-FR" sz="1400" dirty="0"/>
              <a:t>1 PCC</a:t>
            </a:r>
          </a:p>
          <a:p>
            <a:r>
              <a:rPr lang="fr-FR" sz="1400" dirty="0"/>
              <a:t>Entre 2 et 4 projets simples déposés au fil de l’eau </a:t>
            </a:r>
          </a:p>
        </p:txBody>
      </p:sp>
      <p:sp>
        <p:nvSpPr>
          <p:cNvPr id="2" name="Title 1">
            <a:extLst>
              <a:ext uri="{FF2B5EF4-FFF2-40B4-BE49-F238E27FC236}">
                <a16:creationId xmlns:a16="http://schemas.microsoft.com/office/drawing/2014/main" id="{7BAB7DF6-A576-493B-3E5A-21990E05B780}"/>
              </a:ext>
            </a:extLst>
          </p:cNvPr>
          <p:cNvSpPr txBox="1">
            <a:spLocks/>
          </p:cNvSpPr>
          <p:nvPr/>
        </p:nvSpPr>
        <p:spPr>
          <a:xfrm>
            <a:off x="548870" y="410369"/>
            <a:ext cx="9980310" cy="7310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rgbClr val="13478B"/>
                </a:solidFill>
                <a:latin typeface="Georgia" panose="02040502050405020303" pitchFamily="18" charset="0"/>
              </a:rPr>
              <a:t>APPROCHE TERRITORIALE INTÉGRÉE - mise en œuvre </a:t>
            </a:r>
            <a:endParaRPr lang="en-US" sz="2000" b="1" dirty="0">
              <a:solidFill>
                <a:srgbClr val="13478B"/>
              </a:solidFill>
              <a:latin typeface="Georgia" panose="02040502050405020303" pitchFamily="18" charset="0"/>
            </a:endParaRPr>
          </a:p>
        </p:txBody>
      </p:sp>
    </p:spTree>
    <p:extLst>
      <p:ext uri="{BB962C8B-B14F-4D97-AF65-F5344CB8AC3E}">
        <p14:creationId xmlns:p14="http://schemas.microsoft.com/office/powerpoint/2010/main" val="16506361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a:extLst>
              <a:ext uri="{FF2B5EF4-FFF2-40B4-BE49-F238E27FC236}">
                <a16:creationId xmlns:a16="http://schemas.microsoft.com/office/drawing/2014/main" id="{119725E7-A37E-A097-BEC5-B5709DAAEE84}"/>
              </a:ext>
            </a:extLst>
          </p:cNvPr>
          <p:cNvSpPr txBox="1"/>
          <p:nvPr/>
        </p:nvSpPr>
        <p:spPr bwMode="auto">
          <a:xfrm>
            <a:off x="2912325" y="5867609"/>
            <a:ext cx="791532" cy="124714"/>
          </a:xfrm>
          <a:prstGeom prst="rect">
            <a:avLst/>
          </a:prstGeom>
          <a:ln>
            <a:noFill/>
          </a:ln>
        </p:spPr>
        <p:txBody>
          <a:bodyPr lIns="0" tIns="0" rIns="0" bIns="0">
            <a:spAutoFit/>
          </a:bodyPr>
          <a:lstStyle/>
          <a:p>
            <a:pPr algn="ctr">
              <a:lnSpc>
                <a:spcPts val="816"/>
              </a:lnSpc>
              <a:defRPr/>
            </a:pPr>
            <a:r>
              <a:rPr lang="en-US" sz="583">
                <a:solidFill>
                  <a:srgbClr val="FFFFFF"/>
                </a:solidFill>
                <a:latin typeface="Glacial Indifference"/>
              </a:rPr>
              <a:t>PITER PARCOURS</a:t>
            </a:r>
          </a:p>
        </p:txBody>
      </p:sp>
      <p:pic>
        <p:nvPicPr>
          <p:cNvPr id="2" name="Image 1">
            <a:extLst>
              <a:ext uri="{FF2B5EF4-FFF2-40B4-BE49-F238E27FC236}">
                <a16:creationId xmlns:a16="http://schemas.microsoft.com/office/drawing/2014/main" id="{13A6513C-4505-AFA8-719C-A26BC85D2552}"/>
              </a:ext>
            </a:extLst>
          </p:cNvPr>
          <p:cNvPicPr>
            <a:picLocks noChangeAspect="1"/>
          </p:cNvPicPr>
          <p:nvPr/>
        </p:nvPicPr>
        <p:blipFill>
          <a:blip r:embed="rId2"/>
          <a:srcRect/>
          <a:stretch/>
        </p:blipFill>
        <p:spPr>
          <a:xfrm>
            <a:off x="519192" y="5379739"/>
            <a:ext cx="5215181" cy="1566841"/>
          </a:xfrm>
          <a:prstGeom prst="rect">
            <a:avLst/>
          </a:prstGeom>
        </p:spPr>
      </p:pic>
      <p:pic>
        <p:nvPicPr>
          <p:cNvPr id="3" name="Image 2">
            <a:extLst>
              <a:ext uri="{FF2B5EF4-FFF2-40B4-BE49-F238E27FC236}">
                <a16:creationId xmlns:a16="http://schemas.microsoft.com/office/drawing/2014/main" id="{0DC51C42-F188-23F0-E635-AE26480CBD8D}"/>
              </a:ext>
            </a:extLst>
          </p:cNvPr>
          <p:cNvPicPr>
            <a:picLocks noChangeAspect="1"/>
          </p:cNvPicPr>
          <p:nvPr/>
        </p:nvPicPr>
        <p:blipFill>
          <a:blip r:embed="rId3"/>
          <a:srcRect/>
          <a:stretch/>
        </p:blipFill>
        <p:spPr>
          <a:xfrm>
            <a:off x="9186192" y="6437463"/>
            <a:ext cx="2258784" cy="260628"/>
          </a:xfrm>
          <a:prstGeom prst="rect">
            <a:avLst/>
          </a:prstGeom>
        </p:spPr>
      </p:pic>
      <p:cxnSp>
        <p:nvCxnSpPr>
          <p:cNvPr id="10" name="Connecteur droit 9">
            <a:extLst>
              <a:ext uri="{FF2B5EF4-FFF2-40B4-BE49-F238E27FC236}">
                <a16:creationId xmlns:a16="http://schemas.microsoft.com/office/drawing/2014/main" id="{8E2E675D-EB73-C198-8DF8-A227318ED2F7}"/>
              </a:ext>
            </a:extLst>
          </p:cNvPr>
          <p:cNvCxnSpPr>
            <a:cxnSpLocks/>
          </p:cNvCxnSpPr>
          <p:nvPr/>
        </p:nvCxnSpPr>
        <p:spPr>
          <a:xfrm>
            <a:off x="643163" y="993124"/>
            <a:ext cx="282123" cy="0"/>
          </a:xfrm>
          <a:prstGeom prst="line">
            <a:avLst/>
          </a:prstGeom>
          <a:ln w="57150">
            <a:solidFill>
              <a:srgbClr val="FFED00"/>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CDC715DE-D61E-8347-96C5-6CDE1D9A51E0}"/>
              </a:ext>
            </a:extLst>
          </p:cNvPr>
          <p:cNvPicPr>
            <a:picLocks noChangeAspect="1"/>
          </p:cNvPicPr>
          <p:nvPr/>
        </p:nvPicPr>
        <p:blipFill>
          <a:blip r:embed="rId4"/>
          <a:srcRect/>
          <a:stretch/>
        </p:blipFill>
        <p:spPr>
          <a:xfrm>
            <a:off x="9139696" y="5658700"/>
            <a:ext cx="2258789" cy="516294"/>
          </a:xfrm>
          <a:prstGeom prst="rect">
            <a:avLst/>
          </a:prstGeom>
        </p:spPr>
      </p:pic>
      <p:sp>
        <p:nvSpPr>
          <p:cNvPr id="5" name="Title 1">
            <a:extLst>
              <a:ext uri="{FF2B5EF4-FFF2-40B4-BE49-F238E27FC236}">
                <a16:creationId xmlns:a16="http://schemas.microsoft.com/office/drawing/2014/main" id="{CE4DE731-357A-F4DA-535F-AD3BA3F417B1}"/>
              </a:ext>
            </a:extLst>
          </p:cNvPr>
          <p:cNvSpPr txBox="1">
            <a:spLocks/>
          </p:cNvSpPr>
          <p:nvPr/>
        </p:nvSpPr>
        <p:spPr>
          <a:xfrm>
            <a:off x="548870" y="410369"/>
            <a:ext cx="10669590" cy="7310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rgbClr val="13478B"/>
                </a:solidFill>
                <a:latin typeface="Georgia" panose="02040502050405020303" pitchFamily="18" charset="0"/>
              </a:rPr>
              <a:t>APPROCHE TERRITORIALE INTÉGRÉE – en cours </a:t>
            </a:r>
          </a:p>
        </p:txBody>
      </p:sp>
      <p:sp>
        <p:nvSpPr>
          <p:cNvPr id="7" name="ZoneTexte 6">
            <a:extLst>
              <a:ext uri="{FF2B5EF4-FFF2-40B4-BE49-F238E27FC236}">
                <a16:creationId xmlns:a16="http://schemas.microsoft.com/office/drawing/2014/main" id="{90970587-90AC-42F6-4D3B-2EC0FE0C73B7}"/>
              </a:ext>
            </a:extLst>
          </p:cNvPr>
          <p:cNvSpPr txBox="1"/>
          <p:nvPr/>
        </p:nvSpPr>
        <p:spPr>
          <a:xfrm>
            <a:off x="1062961" y="882881"/>
            <a:ext cx="5508731" cy="4555093"/>
          </a:xfrm>
          <a:prstGeom prst="rect">
            <a:avLst/>
          </a:prstGeom>
          <a:noFill/>
        </p:spPr>
        <p:txBody>
          <a:bodyPr wrap="square" rtlCol="0">
            <a:spAutoFit/>
          </a:bodyPr>
          <a:lstStyle/>
          <a:p>
            <a:pPr algn="just"/>
            <a:r>
              <a:rPr lang="fr-FR" sz="1000" b="1" dirty="0"/>
              <a:t>6 stratégies approuvées : Communes et </a:t>
            </a:r>
            <a:r>
              <a:rPr lang="fr-FR" sz="1000" b="1" dirty="0" err="1"/>
              <a:t>Intercommunalitées</a:t>
            </a:r>
            <a:r>
              <a:rPr lang="fr-FR" sz="1000" b="1" dirty="0"/>
              <a:t> engagées côté français</a:t>
            </a:r>
            <a:endParaRPr lang="fr-FR" sz="1000" dirty="0"/>
          </a:p>
          <a:p>
            <a:pPr marL="171450" indent="-171450" algn="just">
              <a:buFont typeface="Arial" panose="020B0604020202020204" pitchFamily="34" charset="0"/>
              <a:buChar char="•"/>
            </a:pPr>
            <a:endParaRPr lang="fr-FR" sz="1000" dirty="0"/>
          </a:p>
          <a:p>
            <a:pPr marL="285750" indent="-285750" algn="just">
              <a:buFontTx/>
              <a:buChar char="-"/>
            </a:pPr>
            <a:r>
              <a:rPr lang="fr-FR" sz="1000" b="1" dirty="0"/>
              <a:t>PARCOURS+ </a:t>
            </a:r>
            <a:r>
              <a:rPr lang="fr-FR" sz="1000" dirty="0"/>
              <a:t>: Alpes du nord</a:t>
            </a:r>
          </a:p>
          <a:p>
            <a:pPr marL="742950" lvl="1" indent="-285750" algn="just">
              <a:buFontTx/>
              <a:buChar char="-"/>
            </a:pPr>
            <a:r>
              <a:rPr lang="fr-FR" sz="1000" dirty="0"/>
              <a:t>Chef de file: Département de la Haute-Savoie</a:t>
            </a:r>
          </a:p>
          <a:p>
            <a:pPr marL="742950" lvl="1" indent="-285750" algn="just">
              <a:buFontTx/>
              <a:buChar char="-"/>
            </a:pPr>
            <a:r>
              <a:rPr lang="fr-FR" sz="1000" dirty="0"/>
              <a:t>Partenaires: CC Cluses Arve et montagnes</a:t>
            </a:r>
          </a:p>
          <a:p>
            <a:pPr marL="742950" lvl="1" indent="-285750" algn="just">
              <a:buFontTx/>
              <a:buChar char="-"/>
            </a:pPr>
            <a:endParaRPr lang="fr-FR" sz="1000" dirty="0"/>
          </a:p>
          <a:p>
            <a:pPr algn="just"/>
            <a:r>
              <a:rPr lang="fr-FR" sz="1000" dirty="0"/>
              <a:t>- </a:t>
            </a:r>
            <a:r>
              <a:rPr lang="fr-FR" sz="1000" b="1" dirty="0"/>
              <a:t>GRAIES </a:t>
            </a:r>
            <a:r>
              <a:rPr lang="fr-FR" sz="1000" b="1" dirty="0" err="1"/>
              <a:t>ClimaLab</a:t>
            </a:r>
            <a:r>
              <a:rPr lang="fr-FR" sz="1000" b="1" dirty="0"/>
              <a:t> </a:t>
            </a:r>
            <a:r>
              <a:rPr lang="fr-FR" sz="1000" dirty="0"/>
              <a:t>: Alpes du nord</a:t>
            </a:r>
          </a:p>
          <a:p>
            <a:pPr marL="742950" lvl="1" indent="-285750" algn="just">
              <a:buFontTx/>
              <a:buChar char="-"/>
            </a:pPr>
            <a:r>
              <a:rPr lang="fr-FR" sz="1000" dirty="0"/>
              <a:t>Chef de file: Département de la Haute-Savoie</a:t>
            </a:r>
          </a:p>
          <a:p>
            <a:pPr marL="742950" lvl="1" indent="-285750" algn="just">
              <a:buFontTx/>
              <a:buChar char="-"/>
            </a:pPr>
            <a:r>
              <a:rPr lang="fr-FR" sz="1000" dirty="0"/>
              <a:t>Partenaires: CC Cœur de Savoie, SM de l’Avant Pays Savoyard, CA </a:t>
            </a:r>
            <a:r>
              <a:rPr lang="fr-FR" sz="1000" dirty="0" err="1"/>
              <a:t>Arlysère</a:t>
            </a:r>
            <a:r>
              <a:rPr lang="fr-FR" sz="1000" dirty="0"/>
              <a:t>, CC de Haute Tarentaise, CC des Versants d'Aime</a:t>
            </a:r>
          </a:p>
          <a:p>
            <a:pPr algn="just"/>
            <a:endParaRPr lang="fr-FR" sz="1000" dirty="0"/>
          </a:p>
          <a:p>
            <a:pPr marL="171450" indent="-171450" algn="just">
              <a:buFontTx/>
              <a:buChar char="-"/>
            </a:pPr>
            <a:r>
              <a:rPr lang="fr-FR" sz="1000" b="1" dirty="0"/>
              <a:t>HV2030 </a:t>
            </a:r>
            <a:r>
              <a:rPr lang="fr-FR" sz="1000" dirty="0"/>
              <a:t>: Alpes du nord</a:t>
            </a:r>
          </a:p>
          <a:p>
            <a:pPr marL="742950" lvl="1" indent="-285750" algn="just">
              <a:buFontTx/>
              <a:buChar char="-"/>
            </a:pPr>
            <a:r>
              <a:rPr lang="fr-FR" sz="1000" dirty="0"/>
              <a:t>Chef de file: Département de la Haute-Savoie</a:t>
            </a:r>
          </a:p>
          <a:p>
            <a:pPr marL="742950" lvl="1" indent="-285750" algn="just">
              <a:buFontTx/>
              <a:buChar char="-"/>
            </a:pPr>
            <a:r>
              <a:rPr lang="fr-FR" sz="1000" dirty="0"/>
              <a:t>Partenaires: Syndicat du Pays de Maurienne, CC du Briançonnais, CC Haute-Maurienne Vanoise, CC Maurienne Galibier, CC Porte de Maurienne, CC du Pays des Ecrins</a:t>
            </a:r>
          </a:p>
          <a:p>
            <a:pPr lvl="1" algn="just"/>
            <a:endParaRPr lang="fr-FR" sz="1000" dirty="0"/>
          </a:p>
          <a:p>
            <a:pPr marL="171450" indent="-171450" algn="just">
              <a:buFontTx/>
              <a:buChar char="-"/>
            </a:pPr>
            <a:r>
              <a:rPr lang="fr-FR" sz="1000" b="1" dirty="0"/>
              <a:t>Terre </a:t>
            </a:r>
            <a:r>
              <a:rPr lang="fr-FR" sz="1000" b="1" dirty="0" err="1"/>
              <a:t>Monviso</a:t>
            </a:r>
            <a:r>
              <a:rPr lang="fr-FR" sz="1000" b="1" dirty="0"/>
              <a:t> </a:t>
            </a:r>
            <a:r>
              <a:rPr lang="fr-FR" sz="1000" dirty="0"/>
              <a:t>: Alpes du sud</a:t>
            </a:r>
          </a:p>
          <a:p>
            <a:pPr marL="628650" lvl="1" indent="-171450" algn="just">
              <a:buFontTx/>
              <a:buChar char="-"/>
            </a:pPr>
            <a:r>
              <a:rPr lang="fr-FR" sz="1000" dirty="0"/>
              <a:t>Chef de file: CC du Guillestrois et du Queyras</a:t>
            </a:r>
          </a:p>
          <a:p>
            <a:pPr marL="628650" lvl="1" indent="-171450" algn="just">
              <a:buFontTx/>
              <a:buChar char="-"/>
            </a:pPr>
            <a:r>
              <a:rPr lang="fr-FR" sz="1000" dirty="0"/>
              <a:t>Partenaires: CC Serre-Ponçon, CC Vallée de l'Ubaye Serre-Ponçon</a:t>
            </a:r>
          </a:p>
          <a:p>
            <a:pPr algn="just"/>
            <a:endParaRPr lang="fr-FR" sz="1000" dirty="0"/>
          </a:p>
          <a:p>
            <a:pPr marL="285750" indent="-285750" algn="just">
              <a:buFontTx/>
              <a:buChar char="-"/>
            </a:pPr>
            <a:r>
              <a:rPr lang="fr-FR" sz="1000" b="1" dirty="0"/>
              <a:t>ALPIMED+ : </a:t>
            </a:r>
            <a:r>
              <a:rPr lang="fr-FR" sz="1000" dirty="0"/>
              <a:t>Alpes du sud</a:t>
            </a:r>
          </a:p>
          <a:p>
            <a:pPr marL="742950" lvl="1" indent="-285750" algn="just">
              <a:buFontTx/>
              <a:buChar char="-"/>
            </a:pPr>
            <a:r>
              <a:rPr lang="fr-FR" sz="1000" dirty="0"/>
              <a:t>Chef de file: </a:t>
            </a:r>
            <a:r>
              <a:rPr lang="fr-FR" sz="1000" dirty="0" err="1"/>
              <a:t>Metropole</a:t>
            </a:r>
            <a:r>
              <a:rPr lang="fr-FR" sz="1000" dirty="0"/>
              <a:t> Nice Côte d'Azur</a:t>
            </a:r>
          </a:p>
          <a:p>
            <a:pPr marL="742950" lvl="1" indent="-285750" algn="just">
              <a:buFontTx/>
              <a:buChar char="-"/>
            </a:pPr>
            <a:r>
              <a:rPr lang="fr-FR" sz="1000" dirty="0"/>
              <a:t>Partenaires: CA de la Riviera Française</a:t>
            </a:r>
          </a:p>
          <a:p>
            <a:pPr algn="just"/>
            <a:endParaRPr lang="fr-FR" sz="1000" dirty="0"/>
          </a:p>
          <a:p>
            <a:pPr marL="285750" indent="-285750" algn="just">
              <a:buFontTx/>
              <a:buChar char="-"/>
            </a:pPr>
            <a:r>
              <a:rPr lang="fr-FR" sz="1000" b="1" dirty="0"/>
              <a:t>PAYSAGE+ </a:t>
            </a:r>
            <a:r>
              <a:rPr lang="fr-FR" sz="1000" dirty="0"/>
              <a:t>: Alpes du sud</a:t>
            </a:r>
          </a:p>
          <a:p>
            <a:pPr marL="742950" lvl="1" indent="-285750" algn="just">
              <a:buFontTx/>
              <a:buChar char="-"/>
            </a:pPr>
            <a:r>
              <a:rPr lang="fr-FR" sz="1000" dirty="0"/>
              <a:t>Chef de file: </a:t>
            </a:r>
            <a:r>
              <a:rPr lang="fr-FR" sz="1000" dirty="0" err="1"/>
              <a:t>Provincia</a:t>
            </a:r>
            <a:r>
              <a:rPr lang="fr-FR" sz="1000" dirty="0"/>
              <a:t> di Imperia</a:t>
            </a:r>
          </a:p>
          <a:p>
            <a:pPr marL="742950" lvl="1" indent="-285750" algn="just">
              <a:buFontTx/>
              <a:buChar char="-"/>
            </a:pPr>
            <a:r>
              <a:rPr lang="fr-FR" sz="1000" dirty="0"/>
              <a:t>Partenaires: Métropole Nice Côte d’Azur, CA de la Riviera Française</a:t>
            </a:r>
            <a:endParaRPr lang="fr-FR" sz="1600" dirty="0"/>
          </a:p>
        </p:txBody>
      </p:sp>
      <p:pic>
        <p:nvPicPr>
          <p:cNvPr id="4" name="Image 3">
            <a:extLst>
              <a:ext uri="{FF2B5EF4-FFF2-40B4-BE49-F238E27FC236}">
                <a16:creationId xmlns:a16="http://schemas.microsoft.com/office/drawing/2014/main" id="{7C2A43C7-AAFC-8142-1BED-8B8736176F9F}"/>
              </a:ext>
            </a:extLst>
          </p:cNvPr>
          <p:cNvPicPr>
            <a:picLocks noChangeAspect="1"/>
          </p:cNvPicPr>
          <p:nvPr/>
        </p:nvPicPr>
        <p:blipFill>
          <a:blip r:embed="rId5"/>
          <a:stretch>
            <a:fillRect/>
          </a:stretch>
        </p:blipFill>
        <p:spPr>
          <a:xfrm>
            <a:off x="7409012" y="0"/>
            <a:ext cx="4880246" cy="6858000"/>
          </a:xfrm>
          <a:prstGeom prst="rect">
            <a:avLst/>
          </a:prstGeom>
        </p:spPr>
      </p:pic>
      <p:pic>
        <p:nvPicPr>
          <p:cNvPr id="6" name="Image 5">
            <a:extLst>
              <a:ext uri="{FF2B5EF4-FFF2-40B4-BE49-F238E27FC236}">
                <a16:creationId xmlns:a16="http://schemas.microsoft.com/office/drawing/2014/main" id="{BAE53929-7511-2666-6E6B-5F1347D6FCBA}"/>
              </a:ext>
            </a:extLst>
          </p:cNvPr>
          <p:cNvPicPr>
            <a:picLocks noChangeAspect="1"/>
          </p:cNvPicPr>
          <p:nvPr/>
        </p:nvPicPr>
        <p:blipFill>
          <a:blip r:embed="rId6"/>
          <a:stretch>
            <a:fillRect/>
          </a:stretch>
        </p:blipFill>
        <p:spPr>
          <a:xfrm>
            <a:off x="320604" y="1387427"/>
            <a:ext cx="489210" cy="489210"/>
          </a:xfrm>
          <a:prstGeom prst="rect">
            <a:avLst/>
          </a:prstGeom>
        </p:spPr>
      </p:pic>
    </p:spTree>
    <p:extLst>
      <p:ext uri="{BB962C8B-B14F-4D97-AF65-F5344CB8AC3E}">
        <p14:creationId xmlns:p14="http://schemas.microsoft.com/office/powerpoint/2010/main" val="32731243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CC1D2-494C-0EDA-C52E-4080FE05E6D7}"/>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593D2DCA-4EA7-C6D3-03EF-809F9E1EA5F7}"/>
              </a:ext>
            </a:extLst>
          </p:cNvPr>
          <p:cNvPicPr>
            <a:picLocks noChangeAspect="1"/>
          </p:cNvPicPr>
          <p:nvPr/>
        </p:nvPicPr>
        <p:blipFill>
          <a:blip r:embed="rId2"/>
          <a:srcRect/>
          <a:stretch/>
        </p:blipFill>
        <p:spPr>
          <a:xfrm>
            <a:off x="9186192" y="6437463"/>
            <a:ext cx="2258784" cy="260628"/>
          </a:xfrm>
          <a:prstGeom prst="rect">
            <a:avLst/>
          </a:prstGeom>
        </p:spPr>
      </p:pic>
      <p:pic>
        <p:nvPicPr>
          <p:cNvPr id="4" name="Image 3">
            <a:extLst>
              <a:ext uri="{FF2B5EF4-FFF2-40B4-BE49-F238E27FC236}">
                <a16:creationId xmlns:a16="http://schemas.microsoft.com/office/drawing/2014/main" id="{7975F099-3A41-A97C-9D3E-E79FC6B3AC31}"/>
              </a:ext>
            </a:extLst>
          </p:cNvPr>
          <p:cNvPicPr>
            <a:picLocks noChangeAspect="1"/>
          </p:cNvPicPr>
          <p:nvPr/>
        </p:nvPicPr>
        <p:blipFill>
          <a:blip r:embed="rId3"/>
          <a:srcRect/>
          <a:stretch/>
        </p:blipFill>
        <p:spPr>
          <a:xfrm>
            <a:off x="9139696" y="5658700"/>
            <a:ext cx="2258789" cy="516294"/>
          </a:xfrm>
          <a:prstGeom prst="rect">
            <a:avLst/>
          </a:prstGeom>
        </p:spPr>
      </p:pic>
      <p:cxnSp>
        <p:nvCxnSpPr>
          <p:cNvPr id="5" name="Connecteur droit 4">
            <a:extLst>
              <a:ext uri="{FF2B5EF4-FFF2-40B4-BE49-F238E27FC236}">
                <a16:creationId xmlns:a16="http://schemas.microsoft.com/office/drawing/2014/main" id="{AFE99601-5439-8972-D8D9-69BCAA07CA68}"/>
              </a:ext>
            </a:extLst>
          </p:cNvPr>
          <p:cNvCxnSpPr>
            <a:cxnSpLocks/>
          </p:cNvCxnSpPr>
          <p:nvPr/>
        </p:nvCxnSpPr>
        <p:spPr>
          <a:xfrm>
            <a:off x="643163" y="1181382"/>
            <a:ext cx="282123" cy="0"/>
          </a:xfrm>
          <a:prstGeom prst="line">
            <a:avLst/>
          </a:prstGeom>
          <a:ln w="57150">
            <a:solidFill>
              <a:srgbClr val="FFED00"/>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DBC2C489-90BF-AFBD-FDDB-B75BCFE73AE2}"/>
              </a:ext>
            </a:extLst>
          </p:cNvPr>
          <p:cNvSpPr txBox="1">
            <a:spLocks/>
          </p:cNvSpPr>
          <p:nvPr/>
        </p:nvSpPr>
        <p:spPr>
          <a:xfrm>
            <a:off x="548870" y="410369"/>
            <a:ext cx="9980310" cy="7310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rgbClr val="13478B"/>
                </a:solidFill>
                <a:latin typeface="Georgia" panose="02040502050405020303" pitchFamily="18" charset="0"/>
              </a:rPr>
              <a:t>PARCOURS +</a:t>
            </a:r>
          </a:p>
          <a:p>
            <a:endParaRPr lang="en-US" sz="2000" b="1" dirty="0">
              <a:solidFill>
                <a:srgbClr val="13478B"/>
              </a:solidFill>
              <a:latin typeface="Georgia" panose="02040502050405020303" pitchFamily="18" charset="0"/>
            </a:endParaRPr>
          </a:p>
        </p:txBody>
      </p:sp>
      <p:sp>
        <p:nvSpPr>
          <p:cNvPr id="16" name="ZoneTexte 15">
            <a:extLst>
              <a:ext uri="{FF2B5EF4-FFF2-40B4-BE49-F238E27FC236}">
                <a16:creationId xmlns:a16="http://schemas.microsoft.com/office/drawing/2014/main" id="{F58FC09C-434A-8C58-FC4D-D2E08F226227}"/>
              </a:ext>
            </a:extLst>
          </p:cNvPr>
          <p:cNvSpPr txBox="1"/>
          <p:nvPr/>
        </p:nvSpPr>
        <p:spPr>
          <a:xfrm>
            <a:off x="222301" y="3785447"/>
            <a:ext cx="8471485" cy="1384995"/>
          </a:xfrm>
          <a:prstGeom prst="rect">
            <a:avLst/>
          </a:prstGeom>
          <a:noFill/>
        </p:spPr>
        <p:txBody>
          <a:bodyPr wrap="square">
            <a:spAutoFit/>
          </a:bodyPr>
          <a:lstStyle/>
          <a:p>
            <a:pPr algn="just"/>
            <a:r>
              <a:rPr lang="fr-FR" sz="1400" dirty="0">
                <a:solidFill>
                  <a:srgbClr val="000000"/>
                </a:solidFill>
              </a:rPr>
              <a:t>Le PITER+ PARCOURS+ vise à renforcer la coopération transfrontalière autour du massif du Mont‑Blanc afin de s’adapter aux évolutions du territoire et de mieux le valoriser.</a:t>
            </a:r>
          </a:p>
          <a:p>
            <a:pPr algn="just"/>
            <a:r>
              <a:rPr lang="fr-FR" sz="1400" dirty="0">
                <a:solidFill>
                  <a:srgbClr val="000000"/>
                </a:solidFill>
              </a:rPr>
              <a:t>Il s’appuie sur des projets concrets pour dynamiser l’économie et la culture locales, encourager l’engagement des jeunes et des citoyens, et répondre aux enjeux environnementaux. À travers une approche intégrée, il cherche à rendre le territoire plus résilient face au changement climatique, promouvoir un tourisme durable “4 saisons” et valoriser son riche patrimoine naturel et culturel.</a:t>
            </a:r>
            <a:endParaRPr lang="fr-FR" sz="1400" dirty="0"/>
          </a:p>
        </p:txBody>
      </p:sp>
      <p:pic>
        <p:nvPicPr>
          <p:cNvPr id="8" name="Image 7">
            <a:extLst>
              <a:ext uri="{FF2B5EF4-FFF2-40B4-BE49-F238E27FC236}">
                <a16:creationId xmlns:a16="http://schemas.microsoft.com/office/drawing/2014/main" id="{1B810EC7-BDF0-BCF1-9DA3-33E8120329C2}"/>
              </a:ext>
            </a:extLst>
          </p:cNvPr>
          <p:cNvPicPr>
            <a:picLocks noChangeAspect="1"/>
          </p:cNvPicPr>
          <p:nvPr/>
        </p:nvPicPr>
        <p:blipFill>
          <a:blip r:embed="rId4"/>
          <a:stretch>
            <a:fillRect/>
          </a:stretch>
        </p:blipFill>
        <p:spPr>
          <a:xfrm>
            <a:off x="548870" y="1256671"/>
            <a:ext cx="4570263" cy="2520000"/>
          </a:xfrm>
          <a:prstGeom prst="rect">
            <a:avLst/>
          </a:prstGeom>
        </p:spPr>
      </p:pic>
      <p:pic>
        <p:nvPicPr>
          <p:cNvPr id="11" name="Image 10">
            <a:extLst>
              <a:ext uri="{FF2B5EF4-FFF2-40B4-BE49-F238E27FC236}">
                <a16:creationId xmlns:a16="http://schemas.microsoft.com/office/drawing/2014/main" id="{6F294ECA-AAD8-563C-04E5-22207C2C29C9}"/>
              </a:ext>
            </a:extLst>
          </p:cNvPr>
          <p:cNvPicPr>
            <a:picLocks noChangeAspect="1"/>
          </p:cNvPicPr>
          <p:nvPr/>
        </p:nvPicPr>
        <p:blipFill>
          <a:blip r:embed="rId5"/>
          <a:stretch>
            <a:fillRect/>
          </a:stretch>
        </p:blipFill>
        <p:spPr>
          <a:xfrm>
            <a:off x="5450911" y="1223920"/>
            <a:ext cx="5301457" cy="2520000"/>
          </a:xfrm>
          <a:prstGeom prst="rect">
            <a:avLst/>
          </a:prstGeom>
        </p:spPr>
      </p:pic>
      <p:pic>
        <p:nvPicPr>
          <p:cNvPr id="14" name="Image 13">
            <a:extLst>
              <a:ext uri="{FF2B5EF4-FFF2-40B4-BE49-F238E27FC236}">
                <a16:creationId xmlns:a16="http://schemas.microsoft.com/office/drawing/2014/main" id="{75692886-5915-9089-348B-71716FDC8C9B}"/>
              </a:ext>
            </a:extLst>
          </p:cNvPr>
          <p:cNvPicPr>
            <a:picLocks noChangeAspect="1"/>
          </p:cNvPicPr>
          <p:nvPr/>
        </p:nvPicPr>
        <p:blipFill>
          <a:blip r:embed="rId6"/>
          <a:stretch>
            <a:fillRect/>
          </a:stretch>
        </p:blipFill>
        <p:spPr>
          <a:xfrm>
            <a:off x="9055049" y="4495386"/>
            <a:ext cx="2914650" cy="666750"/>
          </a:xfrm>
          <a:prstGeom prst="rect">
            <a:avLst/>
          </a:prstGeom>
        </p:spPr>
      </p:pic>
      <p:pic>
        <p:nvPicPr>
          <p:cNvPr id="17" name="Image 16">
            <a:extLst>
              <a:ext uri="{FF2B5EF4-FFF2-40B4-BE49-F238E27FC236}">
                <a16:creationId xmlns:a16="http://schemas.microsoft.com/office/drawing/2014/main" id="{AC073F3A-050D-EDE7-2CFF-0EDE5EB12A6F}"/>
              </a:ext>
            </a:extLst>
          </p:cNvPr>
          <p:cNvPicPr>
            <a:picLocks noChangeAspect="1"/>
          </p:cNvPicPr>
          <p:nvPr/>
        </p:nvPicPr>
        <p:blipFill>
          <a:blip r:embed="rId7"/>
          <a:stretch>
            <a:fillRect/>
          </a:stretch>
        </p:blipFill>
        <p:spPr>
          <a:xfrm>
            <a:off x="8938598" y="4143458"/>
            <a:ext cx="981075" cy="238125"/>
          </a:xfrm>
          <a:prstGeom prst="rect">
            <a:avLst/>
          </a:prstGeom>
        </p:spPr>
      </p:pic>
    </p:spTree>
    <p:extLst>
      <p:ext uri="{BB962C8B-B14F-4D97-AF65-F5344CB8AC3E}">
        <p14:creationId xmlns:p14="http://schemas.microsoft.com/office/powerpoint/2010/main" val="20866385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A02A4-CE61-171E-18EF-72B69E3C01AE}"/>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A5187C9C-E74D-480D-C4DE-59A5FE6A71C3}"/>
              </a:ext>
            </a:extLst>
          </p:cNvPr>
          <p:cNvPicPr>
            <a:picLocks noChangeAspect="1"/>
          </p:cNvPicPr>
          <p:nvPr/>
        </p:nvPicPr>
        <p:blipFill>
          <a:blip r:embed="rId2"/>
          <a:srcRect/>
          <a:stretch/>
        </p:blipFill>
        <p:spPr>
          <a:xfrm>
            <a:off x="9186192" y="6437463"/>
            <a:ext cx="2258784" cy="260628"/>
          </a:xfrm>
          <a:prstGeom prst="rect">
            <a:avLst/>
          </a:prstGeom>
        </p:spPr>
      </p:pic>
      <p:pic>
        <p:nvPicPr>
          <p:cNvPr id="4" name="Image 3">
            <a:extLst>
              <a:ext uri="{FF2B5EF4-FFF2-40B4-BE49-F238E27FC236}">
                <a16:creationId xmlns:a16="http://schemas.microsoft.com/office/drawing/2014/main" id="{C8B2CD93-398B-6B62-449A-8D4C28E0D70C}"/>
              </a:ext>
            </a:extLst>
          </p:cNvPr>
          <p:cNvPicPr>
            <a:picLocks noChangeAspect="1"/>
          </p:cNvPicPr>
          <p:nvPr/>
        </p:nvPicPr>
        <p:blipFill>
          <a:blip r:embed="rId3"/>
          <a:srcRect/>
          <a:stretch/>
        </p:blipFill>
        <p:spPr>
          <a:xfrm>
            <a:off x="9139696" y="5658700"/>
            <a:ext cx="2258789" cy="516294"/>
          </a:xfrm>
          <a:prstGeom prst="rect">
            <a:avLst/>
          </a:prstGeom>
        </p:spPr>
      </p:pic>
      <p:cxnSp>
        <p:nvCxnSpPr>
          <p:cNvPr id="5" name="Connecteur droit 4">
            <a:extLst>
              <a:ext uri="{FF2B5EF4-FFF2-40B4-BE49-F238E27FC236}">
                <a16:creationId xmlns:a16="http://schemas.microsoft.com/office/drawing/2014/main" id="{B64F1C48-2B12-9301-0DDE-7383A16E00E0}"/>
              </a:ext>
            </a:extLst>
          </p:cNvPr>
          <p:cNvCxnSpPr>
            <a:cxnSpLocks/>
          </p:cNvCxnSpPr>
          <p:nvPr/>
        </p:nvCxnSpPr>
        <p:spPr>
          <a:xfrm>
            <a:off x="643163" y="1181382"/>
            <a:ext cx="282123" cy="0"/>
          </a:xfrm>
          <a:prstGeom prst="line">
            <a:avLst/>
          </a:prstGeom>
          <a:ln w="57150">
            <a:solidFill>
              <a:srgbClr val="FFED00"/>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067C94B-900F-F8EA-A0E0-1424E60F2651}"/>
              </a:ext>
            </a:extLst>
          </p:cNvPr>
          <p:cNvSpPr txBox="1">
            <a:spLocks/>
          </p:cNvSpPr>
          <p:nvPr/>
        </p:nvSpPr>
        <p:spPr>
          <a:xfrm>
            <a:off x="548870" y="410369"/>
            <a:ext cx="9980310" cy="7310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rgbClr val="13478B"/>
                </a:solidFill>
                <a:latin typeface="Georgia" panose="02040502050405020303" pitchFamily="18" charset="0"/>
              </a:rPr>
              <a:t>PAYSAGE + </a:t>
            </a:r>
          </a:p>
        </p:txBody>
      </p:sp>
      <p:sp>
        <p:nvSpPr>
          <p:cNvPr id="16" name="ZoneTexte 15">
            <a:extLst>
              <a:ext uri="{FF2B5EF4-FFF2-40B4-BE49-F238E27FC236}">
                <a16:creationId xmlns:a16="http://schemas.microsoft.com/office/drawing/2014/main" id="{A65A02B5-F45C-5F4D-2F86-5EA36A584967}"/>
              </a:ext>
            </a:extLst>
          </p:cNvPr>
          <p:cNvSpPr txBox="1"/>
          <p:nvPr/>
        </p:nvSpPr>
        <p:spPr>
          <a:xfrm>
            <a:off x="222301" y="3785447"/>
            <a:ext cx="8471485" cy="1815882"/>
          </a:xfrm>
          <a:prstGeom prst="rect">
            <a:avLst/>
          </a:prstGeom>
          <a:noFill/>
        </p:spPr>
        <p:txBody>
          <a:bodyPr wrap="square">
            <a:spAutoFit/>
          </a:bodyPr>
          <a:lstStyle/>
          <a:p>
            <a:pPr algn="just"/>
            <a:r>
              <a:rPr lang="fr-FR" sz="1400" dirty="0">
                <a:solidFill>
                  <a:srgbClr val="000000"/>
                </a:solidFill>
              </a:rPr>
              <a:t>Le plan PAYSAGE+ vise à rendre le territoire transfrontalier plus accueillant, sûr et inclusif en plaçant le paysage au cœur du développement.</a:t>
            </a:r>
          </a:p>
          <a:p>
            <a:pPr algn="just"/>
            <a:r>
              <a:rPr lang="fr-FR" sz="1400" dirty="0">
                <a:solidFill>
                  <a:srgbClr val="000000"/>
                </a:solidFill>
              </a:rPr>
              <a:t>Il s’appuie sur trois axes complémentaires : promouvoir un tourisme durable et accessible (« tourisme lent »), améliorer la gestion des risques et l’aménagement du territoire pour en garantir la sécurité, et favoriser le bien‑être et la santé des habitants.</a:t>
            </a:r>
          </a:p>
          <a:p>
            <a:pPr algn="just"/>
            <a:r>
              <a:rPr lang="fr-FR" sz="1400" dirty="0">
                <a:solidFill>
                  <a:srgbClr val="000000"/>
                </a:solidFill>
              </a:rPr>
              <a:t>À travers une coopération transfrontalière renforcée, le projet valorise le paysage comme ressource économique, sociale et environnementale, afin de soutenir la qualité de vie et la résilience des communautés locales.</a:t>
            </a:r>
            <a:endParaRPr lang="fr-FR" sz="1400" dirty="0"/>
          </a:p>
        </p:txBody>
      </p:sp>
      <p:pic>
        <p:nvPicPr>
          <p:cNvPr id="14" name="Image 13">
            <a:extLst>
              <a:ext uri="{FF2B5EF4-FFF2-40B4-BE49-F238E27FC236}">
                <a16:creationId xmlns:a16="http://schemas.microsoft.com/office/drawing/2014/main" id="{87AAB0F7-C121-0419-AFDC-8F2764D23797}"/>
              </a:ext>
            </a:extLst>
          </p:cNvPr>
          <p:cNvPicPr>
            <a:picLocks noChangeAspect="1"/>
          </p:cNvPicPr>
          <p:nvPr/>
        </p:nvPicPr>
        <p:blipFill>
          <a:blip r:embed="rId4"/>
          <a:stretch>
            <a:fillRect/>
          </a:stretch>
        </p:blipFill>
        <p:spPr>
          <a:xfrm>
            <a:off x="9055049" y="4495386"/>
            <a:ext cx="2914650" cy="666750"/>
          </a:xfrm>
          <a:prstGeom prst="rect">
            <a:avLst/>
          </a:prstGeom>
        </p:spPr>
      </p:pic>
      <p:pic>
        <p:nvPicPr>
          <p:cNvPr id="17" name="Image 16">
            <a:extLst>
              <a:ext uri="{FF2B5EF4-FFF2-40B4-BE49-F238E27FC236}">
                <a16:creationId xmlns:a16="http://schemas.microsoft.com/office/drawing/2014/main" id="{FD14CF4E-8642-806E-2103-673B14759D57}"/>
              </a:ext>
            </a:extLst>
          </p:cNvPr>
          <p:cNvPicPr>
            <a:picLocks noChangeAspect="1"/>
          </p:cNvPicPr>
          <p:nvPr/>
        </p:nvPicPr>
        <p:blipFill>
          <a:blip r:embed="rId5"/>
          <a:stretch>
            <a:fillRect/>
          </a:stretch>
        </p:blipFill>
        <p:spPr>
          <a:xfrm>
            <a:off x="8938598" y="4143458"/>
            <a:ext cx="981075" cy="238125"/>
          </a:xfrm>
          <a:prstGeom prst="rect">
            <a:avLst/>
          </a:prstGeom>
        </p:spPr>
      </p:pic>
      <p:pic>
        <p:nvPicPr>
          <p:cNvPr id="6" name="Image 5">
            <a:extLst>
              <a:ext uri="{FF2B5EF4-FFF2-40B4-BE49-F238E27FC236}">
                <a16:creationId xmlns:a16="http://schemas.microsoft.com/office/drawing/2014/main" id="{9135B05F-4BD5-CB27-BBB3-DA1545AB2447}"/>
              </a:ext>
            </a:extLst>
          </p:cNvPr>
          <p:cNvPicPr>
            <a:picLocks noChangeAspect="1"/>
          </p:cNvPicPr>
          <p:nvPr/>
        </p:nvPicPr>
        <p:blipFill>
          <a:blip r:embed="rId6"/>
          <a:stretch>
            <a:fillRect/>
          </a:stretch>
        </p:blipFill>
        <p:spPr>
          <a:xfrm>
            <a:off x="423612" y="1244684"/>
            <a:ext cx="5287290" cy="2520000"/>
          </a:xfrm>
          <a:prstGeom prst="rect">
            <a:avLst/>
          </a:prstGeom>
        </p:spPr>
      </p:pic>
      <p:pic>
        <p:nvPicPr>
          <p:cNvPr id="10" name="Image 9">
            <a:extLst>
              <a:ext uri="{FF2B5EF4-FFF2-40B4-BE49-F238E27FC236}">
                <a16:creationId xmlns:a16="http://schemas.microsoft.com/office/drawing/2014/main" id="{ADA77736-20C6-FBD1-5892-8795EB54BA1E}"/>
              </a:ext>
            </a:extLst>
          </p:cNvPr>
          <p:cNvPicPr>
            <a:picLocks noChangeAspect="1"/>
          </p:cNvPicPr>
          <p:nvPr/>
        </p:nvPicPr>
        <p:blipFill>
          <a:blip r:embed="rId7"/>
          <a:stretch>
            <a:fillRect/>
          </a:stretch>
        </p:blipFill>
        <p:spPr>
          <a:xfrm>
            <a:off x="5910914" y="1265447"/>
            <a:ext cx="5294312" cy="2520000"/>
          </a:xfrm>
          <a:prstGeom prst="rect">
            <a:avLst/>
          </a:prstGeom>
        </p:spPr>
      </p:pic>
    </p:spTree>
    <p:extLst>
      <p:ext uri="{BB962C8B-B14F-4D97-AF65-F5344CB8AC3E}">
        <p14:creationId xmlns:p14="http://schemas.microsoft.com/office/powerpoint/2010/main" val="3980592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2">
            <a:extLst>
              <a:ext uri="{FF2B5EF4-FFF2-40B4-BE49-F238E27FC236}">
                <a16:creationId xmlns:a16="http://schemas.microsoft.com/office/drawing/2014/main" id="{8C38CD87-2728-3C0E-8AF2-637EED1232DC}"/>
              </a:ext>
            </a:extLst>
          </p:cNvPr>
          <p:cNvSpPr txBox="1">
            <a:spLocks noChangeArrowheads="1"/>
          </p:cNvSpPr>
          <p:nvPr/>
        </p:nvSpPr>
        <p:spPr bwMode="auto">
          <a:xfrm>
            <a:off x="2165689" y="2351782"/>
            <a:ext cx="786062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Geneva" pitchFamily="-107"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Geneva" pitchFamily="-107" charset="-128"/>
                <a:cs typeface="Geneva" pitchFamily="-107"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Geneva" pitchFamily="-107" charset="-128"/>
                <a:cs typeface="Geneva" pitchFamily="-107"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9pPr>
          </a:lstStyle>
          <a:p>
            <a:pPr algn="ctr">
              <a:lnSpc>
                <a:spcPts val="4188"/>
              </a:lnSpc>
              <a:spcBef>
                <a:spcPct val="0"/>
              </a:spcBef>
              <a:buNone/>
            </a:pPr>
            <a:r>
              <a:rPr lang="en-US" altLang="fr-FR" sz="3600" b="1" dirty="0">
                <a:solidFill>
                  <a:srgbClr val="13478B"/>
                </a:solidFill>
                <a:latin typeface="Georgia" panose="02040502050405020303" pitchFamily="18" charset="0"/>
              </a:rPr>
              <a:t>ALCOTRA 2021-2027</a:t>
            </a:r>
          </a:p>
          <a:p>
            <a:pPr algn="ctr">
              <a:lnSpc>
                <a:spcPts val="4188"/>
              </a:lnSpc>
              <a:spcBef>
                <a:spcPct val="0"/>
              </a:spcBef>
              <a:buNone/>
            </a:pPr>
            <a:r>
              <a:rPr lang="fr-FR" altLang="fr-FR" sz="3600" b="1" dirty="0">
                <a:solidFill>
                  <a:srgbClr val="13478B"/>
                </a:solidFill>
                <a:latin typeface="Georgia" panose="02040502050405020303" pitchFamily="18" charset="0"/>
                <a:ea typeface="+mj-ea"/>
                <a:cs typeface="+mj-cs"/>
              </a:rPr>
              <a:t>Focus sur les Microprojets</a:t>
            </a:r>
          </a:p>
        </p:txBody>
      </p:sp>
      <p:pic>
        <p:nvPicPr>
          <p:cNvPr id="2" name="Image 1">
            <a:extLst>
              <a:ext uri="{FF2B5EF4-FFF2-40B4-BE49-F238E27FC236}">
                <a16:creationId xmlns:a16="http://schemas.microsoft.com/office/drawing/2014/main" id="{C052EFA3-D154-D57F-0987-8F36479F1F25}"/>
              </a:ext>
            </a:extLst>
          </p:cNvPr>
          <p:cNvPicPr>
            <a:picLocks noChangeAspect="1"/>
          </p:cNvPicPr>
          <p:nvPr/>
        </p:nvPicPr>
        <p:blipFill>
          <a:blip r:embed="rId2"/>
          <a:srcRect/>
          <a:stretch/>
        </p:blipFill>
        <p:spPr>
          <a:xfrm>
            <a:off x="519192" y="5379739"/>
            <a:ext cx="5215181" cy="1566841"/>
          </a:xfrm>
          <a:prstGeom prst="rect">
            <a:avLst/>
          </a:prstGeom>
        </p:spPr>
      </p:pic>
      <p:pic>
        <p:nvPicPr>
          <p:cNvPr id="3" name="Image 2">
            <a:extLst>
              <a:ext uri="{FF2B5EF4-FFF2-40B4-BE49-F238E27FC236}">
                <a16:creationId xmlns:a16="http://schemas.microsoft.com/office/drawing/2014/main" id="{E6023C0D-43B1-79DC-ECCE-934310E11E1F}"/>
              </a:ext>
            </a:extLst>
          </p:cNvPr>
          <p:cNvPicPr>
            <a:picLocks noChangeAspect="1"/>
          </p:cNvPicPr>
          <p:nvPr/>
        </p:nvPicPr>
        <p:blipFill>
          <a:blip r:embed="rId3"/>
          <a:srcRect/>
          <a:stretch/>
        </p:blipFill>
        <p:spPr>
          <a:xfrm>
            <a:off x="9186192" y="6437463"/>
            <a:ext cx="2258784" cy="260628"/>
          </a:xfrm>
          <a:prstGeom prst="rect">
            <a:avLst/>
          </a:prstGeom>
        </p:spPr>
      </p:pic>
      <p:pic>
        <p:nvPicPr>
          <p:cNvPr id="4" name="Image 3">
            <a:extLst>
              <a:ext uri="{FF2B5EF4-FFF2-40B4-BE49-F238E27FC236}">
                <a16:creationId xmlns:a16="http://schemas.microsoft.com/office/drawing/2014/main" id="{A8372CDD-87BF-9D14-D877-514334038474}"/>
              </a:ext>
            </a:extLst>
          </p:cNvPr>
          <p:cNvPicPr>
            <a:picLocks noChangeAspect="1"/>
          </p:cNvPicPr>
          <p:nvPr/>
        </p:nvPicPr>
        <p:blipFill>
          <a:blip r:embed="rId4"/>
          <a:srcRect/>
          <a:stretch/>
        </p:blipFill>
        <p:spPr>
          <a:xfrm>
            <a:off x="9139696" y="5658700"/>
            <a:ext cx="2258789" cy="516294"/>
          </a:xfrm>
          <a:prstGeom prst="rect">
            <a:avLst/>
          </a:prstGeom>
        </p:spPr>
      </p:pic>
    </p:spTree>
    <p:extLst>
      <p:ext uri="{BB962C8B-B14F-4D97-AF65-F5344CB8AC3E}">
        <p14:creationId xmlns:p14="http://schemas.microsoft.com/office/powerpoint/2010/main" val="31257229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AE4181C-9A7B-CD45-AB29-A86C32B4E6E2}"/>
              </a:ext>
            </a:extLst>
          </p:cNvPr>
          <p:cNvSpPr txBox="1">
            <a:spLocks/>
          </p:cNvSpPr>
          <p:nvPr/>
        </p:nvSpPr>
        <p:spPr>
          <a:xfrm>
            <a:off x="548870" y="410369"/>
            <a:ext cx="9980310" cy="7310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rgbClr val="13478B"/>
                </a:solidFill>
                <a:latin typeface="Georgia" panose="02040502050405020303" pitchFamily="18" charset="0"/>
              </a:rPr>
              <a:t>MICROPROJETS</a:t>
            </a:r>
            <a:endParaRPr lang="en-US" sz="2000" b="1" dirty="0">
              <a:solidFill>
                <a:srgbClr val="13478B"/>
              </a:solidFill>
              <a:latin typeface="Georgia" panose="02040502050405020303" pitchFamily="18" charset="0"/>
            </a:endParaRPr>
          </a:p>
        </p:txBody>
      </p:sp>
      <p:cxnSp>
        <p:nvCxnSpPr>
          <p:cNvPr id="6" name="Connecteur droit 5">
            <a:extLst>
              <a:ext uri="{FF2B5EF4-FFF2-40B4-BE49-F238E27FC236}">
                <a16:creationId xmlns:a16="http://schemas.microsoft.com/office/drawing/2014/main" id="{F2A525D1-30A7-E24F-83BD-F0DAE93E6606}"/>
              </a:ext>
            </a:extLst>
          </p:cNvPr>
          <p:cNvCxnSpPr>
            <a:cxnSpLocks/>
          </p:cNvCxnSpPr>
          <p:nvPr/>
        </p:nvCxnSpPr>
        <p:spPr>
          <a:xfrm>
            <a:off x="643163" y="1181382"/>
            <a:ext cx="282123" cy="0"/>
          </a:xfrm>
          <a:prstGeom prst="line">
            <a:avLst/>
          </a:prstGeom>
          <a:ln w="57150">
            <a:solidFill>
              <a:srgbClr val="FFED00"/>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E134C266-5C5E-CD1D-5EDB-2C84BCB647AC}"/>
              </a:ext>
            </a:extLst>
          </p:cNvPr>
          <p:cNvPicPr>
            <a:picLocks noChangeAspect="1"/>
          </p:cNvPicPr>
          <p:nvPr/>
        </p:nvPicPr>
        <p:blipFill>
          <a:blip r:embed="rId2"/>
          <a:srcRect/>
          <a:stretch/>
        </p:blipFill>
        <p:spPr>
          <a:xfrm>
            <a:off x="519192" y="5379739"/>
            <a:ext cx="5215181" cy="1566841"/>
          </a:xfrm>
          <a:prstGeom prst="rect">
            <a:avLst/>
          </a:prstGeom>
        </p:spPr>
      </p:pic>
      <p:pic>
        <p:nvPicPr>
          <p:cNvPr id="9" name="Image 8">
            <a:extLst>
              <a:ext uri="{FF2B5EF4-FFF2-40B4-BE49-F238E27FC236}">
                <a16:creationId xmlns:a16="http://schemas.microsoft.com/office/drawing/2014/main" id="{550D10C4-47C0-D518-6F74-91CBB655983A}"/>
              </a:ext>
            </a:extLst>
          </p:cNvPr>
          <p:cNvPicPr>
            <a:picLocks noChangeAspect="1"/>
          </p:cNvPicPr>
          <p:nvPr/>
        </p:nvPicPr>
        <p:blipFill>
          <a:blip r:embed="rId3"/>
          <a:srcRect/>
          <a:stretch/>
        </p:blipFill>
        <p:spPr>
          <a:xfrm>
            <a:off x="9186192" y="6437463"/>
            <a:ext cx="2258784" cy="260628"/>
          </a:xfrm>
          <a:prstGeom prst="rect">
            <a:avLst/>
          </a:prstGeom>
        </p:spPr>
      </p:pic>
      <p:sp>
        <p:nvSpPr>
          <p:cNvPr id="10" name="Espace réservé du contenu 7">
            <a:extLst>
              <a:ext uri="{FF2B5EF4-FFF2-40B4-BE49-F238E27FC236}">
                <a16:creationId xmlns:a16="http://schemas.microsoft.com/office/drawing/2014/main" id="{F9BAD941-A28D-48A7-9CCA-653379A7294B}"/>
              </a:ext>
            </a:extLst>
          </p:cNvPr>
          <p:cNvSpPr txBox="1">
            <a:spLocks/>
          </p:cNvSpPr>
          <p:nvPr/>
        </p:nvSpPr>
        <p:spPr>
          <a:xfrm>
            <a:off x="519192" y="1358329"/>
            <a:ext cx="11129311" cy="1560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marL="285750" indent="-285750">
              <a:spcBef>
                <a:spcPct val="20000"/>
              </a:spcBef>
              <a:buFont typeface="Wingdings" panose="05000000000000000000" pitchFamily="2" charset="2"/>
              <a:buChar char="Ø"/>
              <a:defRPr sz="1400" b="1">
                <a:solidFill>
                  <a:srgbClr val="0F4496"/>
                </a:solidFill>
                <a:ea typeface="MS PGothic" panose="020B0600070205080204" pitchFamily="34" charset="-128"/>
                <a:cs typeface="Geneva" pitchFamily="-107" charset="-128"/>
              </a:defRPr>
            </a:lvl1pPr>
            <a:lvl2pPr marL="742950" indent="-285750">
              <a:spcBef>
                <a:spcPct val="20000"/>
              </a:spcBef>
              <a:buFont typeface="Arial" panose="020B0604020202020204" pitchFamily="34" charset="0"/>
              <a:buChar char="–"/>
              <a:defRPr sz="2800">
                <a:latin typeface="Calibri" panose="020F0502020204030204" pitchFamily="34" charset="0"/>
                <a:ea typeface="Geneva" pitchFamily="-107" charset="-128"/>
                <a:cs typeface="Geneva" pitchFamily="-107" charset="-128"/>
              </a:defRPr>
            </a:lvl2pPr>
            <a:lvl3pPr marL="1143000" indent="-228600">
              <a:spcBef>
                <a:spcPct val="20000"/>
              </a:spcBef>
              <a:buFont typeface="Arial" panose="020B0604020202020204" pitchFamily="34" charset="0"/>
              <a:buChar char="•"/>
              <a:defRPr sz="2400">
                <a:latin typeface="Calibri" panose="020F0502020204030204" pitchFamily="34" charset="0"/>
                <a:ea typeface="Geneva" pitchFamily="-107" charset="-128"/>
                <a:cs typeface="Geneva" pitchFamily="-107" charset="-128"/>
              </a:defRPr>
            </a:lvl3pPr>
            <a:lvl4pPr marL="1600200" indent="-228600">
              <a:spcBef>
                <a:spcPct val="20000"/>
              </a:spcBef>
              <a:buFont typeface="Arial" panose="020B0604020202020204" pitchFamily="34" charset="0"/>
              <a:buChar char="–"/>
              <a:defRPr sz="2000">
                <a:latin typeface="Calibri" panose="020F0502020204030204" pitchFamily="34" charset="0"/>
                <a:ea typeface="Geneva" pitchFamily="-107" charset="-128"/>
                <a:cs typeface="Geneva" pitchFamily="-107" charset="-128"/>
              </a:defRPr>
            </a:lvl4pPr>
            <a:lvl5pPr marL="2057400" indent="-228600">
              <a:spcBef>
                <a:spcPct val="20000"/>
              </a:spcBef>
              <a:buFont typeface="Arial" panose="020B0604020202020204" pitchFamily="34" charset="0"/>
              <a:buChar char="»"/>
              <a:defRPr sz="2000">
                <a:latin typeface="Calibri" panose="020F0502020204030204" pitchFamily="34" charset="0"/>
                <a:ea typeface="Geneva" pitchFamily="-107" charset="-128"/>
                <a:cs typeface="Geneva" pitchFamily="-107" charset="-128"/>
              </a:defRPr>
            </a:lvl5pPr>
            <a:lvl6pPr marL="25146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Geneva" pitchFamily="-107" charset="-128"/>
                <a:cs typeface="Geneva" pitchFamily="-107" charset="-128"/>
              </a:defRPr>
            </a:lvl6pPr>
            <a:lvl7pPr marL="29718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Geneva" pitchFamily="-107" charset="-128"/>
                <a:cs typeface="Geneva" pitchFamily="-107" charset="-128"/>
              </a:defRPr>
            </a:lvl7pPr>
            <a:lvl8pPr marL="34290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Geneva" pitchFamily="-107" charset="-128"/>
                <a:cs typeface="Geneva" pitchFamily="-107" charset="-128"/>
              </a:defRPr>
            </a:lvl8pPr>
            <a:lvl9pPr marL="38862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Geneva" pitchFamily="-107" charset="-128"/>
                <a:cs typeface="Geneva" pitchFamily="-107" charset="-128"/>
              </a:defRPr>
            </a:lvl9pPr>
          </a:lstStyle>
          <a:p>
            <a:r>
              <a:rPr lang="fr-FR" dirty="0"/>
              <a:t>Elargir la coopération et diversifier le socle d’acteurs publics et privés</a:t>
            </a:r>
          </a:p>
          <a:p>
            <a:r>
              <a:rPr lang="fr-FR" dirty="0"/>
              <a:t>Impliquer de façon plus directe les citoyens et de nouveaux acteurs</a:t>
            </a:r>
          </a:p>
          <a:p>
            <a:r>
              <a:rPr lang="fr-FR" dirty="0"/>
              <a:t>Soutenir des projets de volume plus faible, avec des procédures et un suivi simplifié</a:t>
            </a:r>
          </a:p>
          <a:p>
            <a:endParaRPr lang="fr-FR" dirty="0"/>
          </a:p>
        </p:txBody>
      </p:sp>
      <p:sp>
        <p:nvSpPr>
          <p:cNvPr id="11" name="Rectangle 10">
            <a:extLst>
              <a:ext uri="{FF2B5EF4-FFF2-40B4-BE49-F238E27FC236}">
                <a16:creationId xmlns:a16="http://schemas.microsoft.com/office/drawing/2014/main" id="{BE6233DA-EA31-450C-B889-A76EDD92D8B3}"/>
              </a:ext>
            </a:extLst>
          </p:cNvPr>
          <p:cNvSpPr/>
          <p:nvPr/>
        </p:nvSpPr>
        <p:spPr>
          <a:xfrm>
            <a:off x="519192" y="2332624"/>
            <a:ext cx="10808794" cy="3046988"/>
          </a:xfrm>
          <a:prstGeom prst="rect">
            <a:avLst/>
          </a:prstGeom>
        </p:spPr>
        <p:txBody>
          <a:bodyPr wrap="square">
            <a:spAutoFit/>
          </a:bodyPr>
          <a:lstStyle/>
          <a:p>
            <a:pPr algn="just"/>
            <a:r>
              <a:rPr lang="fr-FR" sz="1600" dirty="0">
                <a:cs typeface="Arial"/>
              </a:rPr>
              <a:t>Des activités qui répondent aux </a:t>
            </a:r>
            <a:r>
              <a:rPr lang="fr-FR" sz="1600" b="1" dirty="0">
                <a:cs typeface="Arial"/>
              </a:rPr>
              <a:t>4 priorités identifiées </a:t>
            </a:r>
            <a:r>
              <a:rPr lang="fr-FR" sz="1600" dirty="0">
                <a:cs typeface="Arial"/>
              </a:rPr>
              <a:t>par le Programme: </a:t>
            </a:r>
          </a:p>
          <a:p>
            <a:pPr marL="285750" indent="-285750" algn="just">
              <a:buFont typeface="Arial" panose="020B0604020202020204" pitchFamily="34" charset="0"/>
              <a:buChar char="•"/>
            </a:pPr>
            <a:r>
              <a:rPr lang="fr-FR" sz="1600" dirty="0">
                <a:cs typeface="Arial"/>
              </a:rPr>
              <a:t>Numérique</a:t>
            </a:r>
          </a:p>
          <a:p>
            <a:pPr marL="285750" indent="-285750" algn="just">
              <a:buFont typeface="Arial" panose="020B0604020202020204" pitchFamily="34" charset="0"/>
              <a:buChar char="•"/>
            </a:pPr>
            <a:r>
              <a:rPr lang="fr-FR" sz="1600" dirty="0">
                <a:cs typeface="Arial"/>
              </a:rPr>
              <a:t>Environnement</a:t>
            </a:r>
          </a:p>
          <a:p>
            <a:pPr marL="285750" indent="-285750" algn="just">
              <a:buFont typeface="Arial" panose="020B0604020202020204" pitchFamily="34" charset="0"/>
              <a:buChar char="•"/>
            </a:pPr>
            <a:r>
              <a:rPr lang="fr-FR" sz="1600" dirty="0">
                <a:cs typeface="Arial"/>
              </a:rPr>
              <a:t>Education, formation, bilinguisme</a:t>
            </a:r>
          </a:p>
          <a:p>
            <a:pPr marL="285750" indent="-285750" algn="just">
              <a:buFont typeface="Arial" panose="020B0604020202020204" pitchFamily="34" charset="0"/>
              <a:buChar char="•"/>
            </a:pPr>
            <a:r>
              <a:rPr lang="fr-FR" sz="1600" dirty="0">
                <a:cs typeface="Arial"/>
              </a:rPr>
              <a:t>Culture et tourisme</a:t>
            </a:r>
          </a:p>
          <a:p>
            <a:pPr algn="just"/>
            <a:endParaRPr lang="fr-FR" sz="1600" dirty="0">
              <a:cs typeface="Arial"/>
            </a:endParaRPr>
          </a:p>
          <a:p>
            <a:pPr algn="just"/>
            <a:r>
              <a:rPr lang="fr-FR" sz="1600" dirty="0">
                <a:cs typeface="Arial"/>
              </a:rPr>
              <a:t>Dans le cadre de microprojets, </a:t>
            </a:r>
            <a:r>
              <a:rPr lang="fr-FR" sz="1600" b="1" dirty="0">
                <a:cs typeface="Arial"/>
              </a:rPr>
              <a:t>soutien aux projets </a:t>
            </a:r>
            <a:r>
              <a:rPr lang="fr-FR" sz="1600" dirty="0">
                <a:cs typeface="Arial"/>
              </a:rPr>
              <a:t>:</a:t>
            </a:r>
          </a:p>
          <a:p>
            <a:pPr marL="285750" indent="-285750" algn="just">
              <a:buFont typeface="Arial" panose="020B0604020202020204" pitchFamily="34" charset="0"/>
              <a:buChar char="•"/>
            </a:pPr>
            <a:r>
              <a:rPr lang="fr-FR" sz="1600" dirty="0">
                <a:cs typeface="Arial"/>
              </a:rPr>
              <a:t>entre 25.000 € et 75.000 € en Coût total - taux de financement FEDER de 80% </a:t>
            </a:r>
          </a:p>
          <a:p>
            <a:pPr marL="285750" indent="-285750" algn="just">
              <a:buFont typeface="Arial" panose="020B0604020202020204" pitchFamily="34" charset="0"/>
              <a:buChar char="•"/>
            </a:pPr>
            <a:r>
              <a:rPr lang="fr-FR" sz="1600" dirty="0">
                <a:cs typeface="Arial"/>
              </a:rPr>
              <a:t>une valeur ajoutée transfrontalière </a:t>
            </a:r>
          </a:p>
          <a:p>
            <a:pPr marL="285750" indent="-285750" algn="just">
              <a:buFont typeface="Arial" panose="020B0604020202020204" pitchFamily="34" charset="0"/>
              <a:buChar char="•"/>
            </a:pPr>
            <a:r>
              <a:rPr lang="fr-FR" sz="1600" dirty="0">
                <a:cs typeface="Arial"/>
              </a:rPr>
              <a:t>des appels à projets spécifiques – une enveloppe prévue de 2M€ - FEDER</a:t>
            </a:r>
          </a:p>
          <a:p>
            <a:pPr marL="285750" indent="-285750" algn="just">
              <a:buFont typeface="Arial" panose="020B0604020202020204" pitchFamily="34" charset="0"/>
              <a:buChar char="•"/>
            </a:pPr>
            <a:r>
              <a:rPr lang="fr-FR" sz="1600" dirty="0">
                <a:cs typeface="Arial"/>
              </a:rPr>
              <a:t>un accompagnement dédié, des règles simplifiées pour le dépôt et la gestion</a:t>
            </a:r>
          </a:p>
          <a:p>
            <a:pPr algn="just"/>
            <a:endParaRPr lang="fr-FR" sz="1100" dirty="0">
              <a:latin typeface="Georgia" panose="02040502050405020303" pitchFamily="18" charset="0"/>
            </a:endParaRPr>
          </a:p>
        </p:txBody>
      </p:sp>
      <p:pic>
        <p:nvPicPr>
          <p:cNvPr id="2" name="Image 1">
            <a:extLst>
              <a:ext uri="{FF2B5EF4-FFF2-40B4-BE49-F238E27FC236}">
                <a16:creationId xmlns:a16="http://schemas.microsoft.com/office/drawing/2014/main" id="{74A25A6E-7C70-8271-9F52-A904E0823280}"/>
              </a:ext>
            </a:extLst>
          </p:cNvPr>
          <p:cNvPicPr>
            <a:picLocks noChangeAspect="1"/>
          </p:cNvPicPr>
          <p:nvPr/>
        </p:nvPicPr>
        <p:blipFill>
          <a:blip r:embed="rId4"/>
          <a:srcRect/>
          <a:stretch/>
        </p:blipFill>
        <p:spPr>
          <a:xfrm>
            <a:off x="9139696" y="5658700"/>
            <a:ext cx="2258789" cy="516294"/>
          </a:xfrm>
          <a:prstGeom prst="rect">
            <a:avLst/>
          </a:prstGeom>
        </p:spPr>
      </p:pic>
      <p:pic>
        <p:nvPicPr>
          <p:cNvPr id="3" name="Picture 2" descr="Loupe - Icônes ui gratuites">
            <a:extLst>
              <a:ext uri="{FF2B5EF4-FFF2-40B4-BE49-F238E27FC236}">
                <a16:creationId xmlns:a16="http://schemas.microsoft.com/office/drawing/2014/main" id="{0367D6EE-F117-E2FF-0DC0-39D12F53C80D}"/>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54453" y="1224912"/>
            <a:ext cx="863478" cy="863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54730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AE4181C-9A7B-CD45-AB29-A86C32B4E6E2}"/>
              </a:ext>
            </a:extLst>
          </p:cNvPr>
          <p:cNvSpPr txBox="1">
            <a:spLocks/>
          </p:cNvSpPr>
          <p:nvPr/>
        </p:nvSpPr>
        <p:spPr>
          <a:xfrm>
            <a:off x="548870" y="404354"/>
            <a:ext cx="9980310" cy="7310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rgbClr val="13478B"/>
                </a:solidFill>
                <a:latin typeface="Georgia" panose="02040502050405020303" pitchFamily="18" charset="0"/>
              </a:rPr>
              <a:t>MICROPROJETS</a:t>
            </a:r>
            <a:endParaRPr lang="en-US" sz="2000" b="1" dirty="0">
              <a:solidFill>
                <a:srgbClr val="13478B"/>
              </a:solidFill>
              <a:highlight>
                <a:srgbClr val="FF0000"/>
              </a:highlight>
              <a:latin typeface="Georgia" panose="02040502050405020303" pitchFamily="18" charset="0"/>
            </a:endParaRPr>
          </a:p>
        </p:txBody>
      </p:sp>
      <p:cxnSp>
        <p:nvCxnSpPr>
          <p:cNvPr id="6" name="Connecteur droit 5">
            <a:extLst>
              <a:ext uri="{FF2B5EF4-FFF2-40B4-BE49-F238E27FC236}">
                <a16:creationId xmlns:a16="http://schemas.microsoft.com/office/drawing/2014/main" id="{F2A525D1-30A7-E24F-83BD-F0DAE93E6606}"/>
              </a:ext>
            </a:extLst>
          </p:cNvPr>
          <p:cNvCxnSpPr>
            <a:cxnSpLocks/>
          </p:cNvCxnSpPr>
          <p:nvPr/>
        </p:nvCxnSpPr>
        <p:spPr>
          <a:xfrm>
            <a:off x="643163" y="966229"/>
            <a:ext cx="282123" cy="0"/>
          </a:xfrm>
          <a:prstGeom prst="line">
            <a:avLst/>
          </a:prstGeom>
          <a:ln w="57150">
            <a:solidFill>
              <a:srgbClr val="FFED00"/>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E134C266-5C5E-CD1D-5EDB-2C84BCB647AC}"/>
              </a:ext>
            </a:extLst>
          </p:cNvPr>
          <p:cNvPicPr>
            <a:picLocks noChangeAspect="1"/>
          </p:cNvPicPr>
          <p:nvPr/>
        </p:nvPicPr>
        <p:blipFill>
          <a:blip r:embed="rId2"/>
          <a:srcRect/>
          <a:stretch/>
        </p:blipFill>
        <p:spPr>
          <a:xfrm>
            <a:off x="519192" y="5379739"/>
            <a:ext cx="5215181" cy="1566841"/>
          </a:xfrm>
          <a:prstGeom prst="rect">
            <a:avLst/>
          </a:prstGeom>
        </p:spPr>
      </p:pic>
      <p:pic>
        <p:nvPicPr>
          <p:cNvPr id="9" name="Image 8">
            <a:extLst>
              <a:ext uri="{FF2B5EF4-FFF2-40B4-BE49-F238E27FC236}">
                <a16:creationId xmlns:a16="http://schemas.microsoft.com/office/drawing/2014/main" id="{550D10C4-47C0-D518-6F74-91CBB655983A}"/>
              </a:ext>
            </a:extLst>
          </p:cNvPr>
          <p:cNvPicPr>
            <a:picLocks noChangeAspect="1"/>
          </p:cNvPicPr>
          <p:nvPr/>
        </p:nvPicPr>
        <p:blipFill>
          <a:blip r:embed="rId3"/>
          <a:srcRect/>
          <a:stretch/>
        </p:blipFill>
        <p:spPr>
          <a:xfrm>
            <a:off x="9186192" y="6437463"/>
            <a:ext cx="2258784" cy="260628"/>
          </a:xfrm>
          <a:prstGeom prst="rect">
            <a:avLst/>
          </a:prstGeom>
        </p:spPr>
      </p:pic>
      <p:sp>
        <p:nvSpPr>
          <p:cNvPr id="11" name="Rectangle 10">
            <a:extLst>
              <a:ext uri="{FF2B5EF4-FFF2-40B4-BE49-F238E27FC236}">
                <a16:creationId xmlns:a16="http://schemas.microsoft.com/office/drawing/2014/main" id="{BE6233DA-EA31-450C-B889-A76EDD92D8B3}"/>
              </a:ext>
            </a:extLst>
          </p:cNvPr>
          <p:cNvSpPr/>
          <p:nvPr/>
        </p:nvSpPr>
        <p:spPr>
          <a:xfrm>
            <a:off x="329976" y="1135452"/>
            <a:ext cx="7497202" cy="1492716"/>
          </a:xfrm>
          <a:prstGeom prst="rect">
            <a:avLst/>
          </a:prstGeom>
        </p:spPr>
        <p:txBody>
          <a:bodyPr wrap="square">
            <a:spAutoFit/>
          </a:bodyPr>
          <a:lstStyle/>
          <a:p>
            <a:pPr marL="285750" indent="-285750" algn="just">
              <a:buFont typeface="Wingdings" panose="05000000000000000000" pitchFamily="2" charset="2"/>
              <a:buChar char="Ø"/>
            </a:pPr>
            <a:r>
              <a:rPr lang="fr-FR" sz="1600" dirty="0">
                <a:cs typeface="Arial"/>
              </a:rPr>
              <a:t>56 projets sélectionnés</a:t>
            </a:r>
          </a:p>
          <a:p>
            <a:pPr marL="285750" indent="-285750" algn="just">
              <a:buFont typeface="Wingdings" panose="05000000000000000000" pitchFamily="2" charset="2"/>
              <a:buChar char="Ø"/>
            </a:pPr>
            <a:r>
              <a:rPr lang="fr-FR" sz="1600" dirty="0">
                <a:cs typeface="Arial"/>
              </a:rPr>
              <a:t>3,238 M€ de FEDER programmés (2 M€ de dotation prévue)</a:t>
            </a:r>
          </a:p>
          <a:p>
            <a:pPr marL="285750" indent="-285750" algn="just">
              <a:buFont typeface="Wingdings" panose="05000000000000000000" pitchFamily="2" charset="2"/>
              <a:buChar char="Ø"/>
            </a:pPr>
            <a:r>
              <a:rPr lang="fr-FR" sz="1600" dirty="0">
                <a:cs typeface="Arial"/>
              </a:rPr>
              <a:t>138 bénéficiaires</a:t>
            </a:r>
          </a:p>
          <a:p>
            <a:pPr marL="285750" indent="-285750" algn="just">
              <a:buFont typeface="Wingdings" panose="05000000000000000000" pitchFamily="2" charset="2"/>
              <a:buChar char="Ø"/>
            </a:pPr>
            <a:r>
              <a:rPr lang="fr-FR" sz="1600" dirty="0">
                <a:cs typeface="Arial"/>
              </a:rPr>
              <a:t>67% de partenaires privés </a:t>
            </a:r>
          </a:p>
          <a:p>
            <a:pPr marL="285750" indent="-285750" algn="just">
              <a:buFont typeface="Wingdings" panose="05000000000000000000" pitchFamily="2" charset="2"/>
              <a:buChar char="Ø"/>
            </a:pPr>
            <a:r>
              <a:rPr lang="fr-FR" sz="1600" dirty="0">
                <a:cs typeface="Arial"/>
              </a:rPr>
              <a:t>80% des bénéficiaires participent pour la 1</a:t>
            </a:r>
            <a:r>
              <a:rPr lang="fr-FR" sz="1600" baseline="30000" dirty="0">
                <a:cs typeface="Arial"/>
              </a:rPr>
              <a:t>ère</a:t>
            </a:r>
            <a:r>
              <a:rPr lang="fr-FR" sz="1600" dirty="0">
                <a:cs typeface="Arial"/>
              </a:rPr>
              <a:t> fois au Programme ALCOTRA</a:t>
            </a:r>
          </a:p>
          <a:p>
            <a:pPr algn="just"/>
            <a:endParaRPr lang="fr-FR" sz="1100" dirty="0">
              <a:latin typeface="Georgia" panose="02040502050405020303" pitchFamily="18" charset="0"/>
            </a:endParaRPr>
          </a:p>
        </p:txBody>
      </p:sp>
      <p:pic>
        <p:nvPicPr>
          <p:cNvPr id="2" name="Image 1">
            <a:extLst>
              <a:ext uri="{FF2B5EF4-FFF2-40B4-BE49-F238E27FC236}">
                <a16:creationId xmlns:a16="http://schemas.microsoft.com/office/drawing/2014/main" id="{74A25A6E-7C70-8271-9F52-A904E0823280}"/>
              </a:ext>
            </a:extLst>
          </p:cNvPr>
          <p:cNvPicPr>
            <a:picLocks noChangeAspect="1"/>
          </p:cNvPicPr>
          <p:nvPr/>
        </p:nvPicPr>
        <p:blipFill>
          <a:blip r:embed="rId4"/>
          <a:srcRect/>
          <a:stretch/>
        </p:blipFill>
        <p:spPr>
          <a:xfrm>
            <a:off x="9139696" y="5658700"/>
            <a:ext cx="2258789" cy="516294"/>
          </a:xfrm>
          <a:prstGeom prst="rect">
            <a:avLst/>
          </a:prstGeom>
        </p:spPr>
      </p:pic>
      <p:sp>
        <p:nvSpPr>
          <p:cNvPr id="12" name="ZoneTexte 11">
            <a:extLst>
              <a:ext uri="{FF2B5EF4-FFF2-40B4-BE49-F238E27FC236}">
                <a16:creationId xmlns:a16="http://schemas.microsoft.com/office/drawing/2014/main" id="{4D677F9B-C1B0-3A16-390F-DDE3E92CD777}"/>
              </a:ext>
            </a:extLst>
          </p:cNvPr>
          <p:cNvSpPr txBox="1"/>
          <p:nvPr/>
        </p:nvSpPr>
        <p:spPr>
          <a:xfrm>
            <a:off x="8821271" y="1416636"/>
            <a:ext cx="2623705" cy="3077766"/>
          </a:xfrm>
          <a:custGeom>
            <a:avLst/>
            <a:gdLst>
              <a:gd name="csX0" fmla="*/ 0 w 2623705"/>
              <a:gd name="csY0" fmla="*/ 0 h 3077766"/>
              <a:gd name="csX1" fmla="*/ 498504 w 2623705"/>
              <a:gd name="csY1" fmla="*/ 0 h 3077766"/>
              <a:gd name="csX2" fmla="*/ 997008 w 2623705"/>
              <a:gd name="csY2" fmla="*/ 0 h 3077766"/>
              <a:gd name="csX3" fmla="*/ 1469275 w 2623705"/>
              <a:gd name="csY3" fmla="*/ 0 h 3077766"/>
              <a:gd name="csX4" fmla="*/ 1941542 w 2623705"/>
              <a:gd name="csY4" fmla="*/ 0 h 3077766"/>
              <a:gd name="csX5" fmla="*/ 2623705 w 2623705"/>
              <a:gd name="csY5" fmla="*/ 0 h 3077766"/>
              <a:gd name="csX6" fmla="*/ 2623705 w 2623705"/>
              <a:gd name="csY6" fmla="*/ 451406 h 3077766"/>
              <a:gd name="csX7" fmla="*/ 2623705 w 2623705"/>
              <a:gd name="csY7" fmla="*/ 995144 h 3077766"/>
              <a:gd name="csX8" fmla="*/ 2623705 w 2623705"/>
              <a:gd name="csY8" fmla="*/ 1415772 h 3077766"/>
              <a:gd name="csX9" fmla="*/ 2623705 w 2623705"/>
              <a:gd name="csY9" fmla="*/ 1928733 h 3077766"/>
              <a:gd name="csX10" fmla="*/ 2623705 w 2623705"/>
              <a:gd name="csY10" fmla="*/ 2349361 h 3077766"/>
              <a:gd name="csX11" fmla="*/ 2623705 w 2623705"/>
              <a:gd name="csY11" fmla="*/ 3077766 h 3077766"/>
              <a:gd name="csX12" fmla="*/ 2177675 w 2623705"/>
              <a:gd name="csY12" fmla="*/ 3077766 h 3077766"/>
              <a:gd name="csX13" fmla="*/ 1705408 w 2623705"/>
              <a:gd name="csY13" fmla="*/ 3077766 h 3077766"/>
              <a:gd name="csX14" fmla="*/ 1154430 w 2623705"/>
              <a:gd name="csY14" fmla="*/ 3077766 h 3077766"/>
              <a:gd name="csX15" fmla="*/ 603452 w 2623705"/>
              <a:gd name="csY15" fmla="*/ 3077766 h 3077766"/>
              <a:gd name="csX16" fmla="*/ 0 w 2623705"/>
              <a:gd name="csY16" fmla="*/ 3077766 h 3077766"/>
              <a:gd name="csX17" fmla="*/ 0 w 2623705"/>
              <a:gd name="csY17" fmla="*/ 2657138 h 3077766"/>
              <a:gd name="csX18" fmla="*/ 0 w 2623705"/>
              <a:gd name="csY18" fmla="*/ 2174955 h 3077766"/>
              <a:gd name="csX19" fmla="*/ 0 w 2623705"/>
              <a:gd name="csY19" fmla="*/ 1631216 h 3077766"/>
              <a:gd name="csX20" fmla="*/ 0 w 2623705"/>
              <a:gd name="csY20" fmla="*/ 1087477 h 3077766"/>
              <a:gd name="csX21" fmla="*/ 0 w 2623705"/>
              <a:gd name="csY21" fmla="*/ 605294 h 3077766"/>
              <a:gd name="csX22" fmla="*/ 0 w 2623705"/>
              <a:gd name="csY22" fmla="*/ 0 h 30777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2623705" h="3077766" fill="none" extrusionOk="0">
                <a:moveTo>
                  <a:pt x="0" y="0"/>
                </a:moveTo>
                <a:cubicBezTo>
                  <a:pt x="188708" y="-53918"/>
                  <a:pt x="251338" y="30657"/>
                  <a:pt x="498504" y="0"/>
                </a:cubicBezTo>
                <a:cubicBezTo>
                  <a:pt x="745670" y="-30657"/>
                  <a:pt x="810576" y="9599"/>
                  <a:pt x="997008" y="0"/>
                </a:cubicBezTo>
                <a:cubicBezTo>
                  <a:pt x="1183440" y="-9599"/>
                  <a:pt x="1286833" y="27168"/>
                  <a:pt x="1469275" y="0"/>
                </a:cubicBezTo>
                <a:cubicBezTo>
                  <a:pt x="1651717" y="-27168"/>
                  <a:pt x="1740024" y="32083"/>
                  <a:pt x="1941542" y="0"/>
                </a:cubicBezTo>
                <a:cubicBezTo>
                  <a:pt x="2143060" y="-32083"/>
                  <a:pt x="2363146" y="50038"/>
                  <a:pt x="2623705" y="0"/>
                </a:cubicBezTo>
                <a:cubicBezTo>
                  <a:pt x="2654548" y="223736"/>
                  <a:pt x="2597196" y="236812"/>
                  <a:pt x="2623705" y="451406"/>
                </a:cubicBezTo>
                <a:cubicBezTo>
                  <a:pt x="2650214" y="666000"/>
                  <a:pt x="2613769" y="784110"/>
                  <a:pt x="2623705" y="995144"/>
                </a:cubicBezTo>
                <a:cubicBezTo>
                  <a:pt x="2633641" y="1206178"/>
                  <a:pt x="2578010" y="1233085"/>
                  <a:pt x="2623705" y="1415772"/>
                </a:cubicBezTo>
                <a:cubicBezTo>
                  <a:pt x="2669400" y="1598459"/>
                  <a:pt x="2570472" y="1790367"/>
                  <a:pt x="2623705" y="1928733"/>
                </a:cubicBezTo>
                <a:cubicBezTo>
                  <a:pt x="2676938" y="2067099"/>
                  <a:pt x="2586408" y="2262192"/>
                  <a:pt x="2623705" y="2349361"/>
                </a:cubicBezTo>
                <a:cubicBezTo>
                  <a:pt x="2661002" y="2436530"/>
                  <a:pt x="2563861" y="2755887"/>
                  <a:pt x="2623705" y="3077766"/>
                </a:cubicBezTo>
                <a:cubicBezTo>
                  <a:pt x="2449640" y="3116944"/>
                  <a:pt x="2289705" y="3027737"/>
                  <a:pt x="2177675" y="3077766"/>
                </a:cubicBezTo>
                <a:cubicBezTo>
                  <a:pt x="2065645" y="3127795"/>
                  <a:pt x="1847215" y="3055984"/>
                  <a:pt x="1705408" y="3077766"/>
                </a:cubicBezTo>
                <a:cubicBezTo>
                  <a:pt x="1563601" y="3099548"/>
                  <a:pt x="1386420" y="3077032"/>
                  <a:pt x="1154430" y="3077766"/>
                </a:cubicBezTo>
                <a:cubicBezTo>
                  <a:pt x="922440" y="3078500"/>
                  <a:pt x="829741" y="3051316"/>
                  <a:pt x="603452" y="3077766"/>
                </a:cubicBezTo>
                <a:cubicBezTo>
                  <a:pt x="377163" y="3104216"/>
                  <a:pt x="283371" y="3010045"/>
                  <a:pt x="0" y="3077766"/>
                </a:cubicBezTo>
                <a:cubicBezTo>
                  <a:pt x="-41153" y="2891379"/>
                  <a:pt x="29956" y="2849155"/>
                  <a:pt x="0" y="2657138"/>
                </a:cubicBezTo>
                <a:cubicBezTo>
                  <a:pt x="-29956" y="2465121"/>
                  <a:pt x="57623" y="2295534"/>
                  <a:pt x="0" y="2174955"/>
                </a:cubicBezTo>
                <a:cubicBezTo>
                  <a:pt x="-57623" y="2054376"/>
                  <a:pt x="64397" y="1767331"/>
                  <a:pt x="0" y="1631216"/>
                </a:cubicBezTo>
                <a:cubicBezTo>
                  <a:pt x="-64397" y="1495101"/>
                  <a:pt x="49575" y="1229489"/>
                  <a:pt x="0" y="1087477"/>
                </a:cubicBezTo>
                <a:cubicBezTo>
                  <a:pt x="-49575" y="945465"/>
                  <a:pt x="368" y="710896"/>
                  <a:pt x="0" y="605294"/>
                </a:cubicBezTo>
                <a:cubicBezTo>
                  <a:pt x="-368" y="499692"/>
                  <a:pt x="796" y="141583"/>
                  <a:pt x="0" y="0"/>
                </a:cubicBezTo>
                <a:close/>
              </a:path>
              <a:path w="2623705" h="3077766" stroke="0" extrusionOk="0">
                <a:moveTo>
                  <a:pt x="0" y="0"/>
                </a:moveTo>
                <a:cubicBezTo>
                  <a:pt x="113669" y="-442"/>
                  <a:pt x="407043" y="58950"/>
                  <a:pt x="550978" y="0"/>
                </a:cubicBezTo>
                <a:cubicBezTo>
                  <a:pt x="694913" y="-58950"/>
                  <a:pt x="865272" y="32337"/>
                  <a:pt x="1128193" y="0"/>
                </a:cubicBezTo>
                <a:cubicBezTo>
                  <a:pt x="1391114" y="-32337"/>
                  <a:pt x="1510136" y="25415"/>
                  <a:pt x="1626697" y="0"/>
                </a:cubicBezTo>
                <a:cubicBezTo>
                  <a:pt x="1743258" y="-25415"/>
                  <a:pt x="2009731" y="7226"/>
                  <a:pt x="2125201" y="0"/>
                </a:cubicBezTo>
                <a:cubicBezTo>
                  <a:pt x="2240671" y="-7226"/>
                  <a:pt x="2434354" y="2949"/>
                  <a:pt x="2623705" y="0"/>
                </a:cubicBezTo>
                <a:cubicBezTo>
                  <a:pt x="2647772" y="162159"/>
                  <a:pt x="2594278" y="331970"/>
                  <a:pt x="2623705" y="543739"/>
                </a:cubicBezTo>
                <a:cubicBezTo>
                  <a:pt x="2653132" y="755508"/>
                  <a:pt x="2583253" y="874527"/>
                  <a:pt x="2623705" y="1118255"/>
                </a:cubicBezTo>
                <a:cubicBezTo>
                  <a:pt x="2664157" y="1361983"/>
                  <a:pt x="2565896" y="1423135"/>
                  <a:pt x="2623705" y="1661994"/>
                </a:cubicBezTo>
                <a:cubicBezTo>
                  <a:pt x="2681514" y="1900853"/>
                  <a:pt x="2580769" y="1999669"/>
                  <a:pt x="2623705" y="2144177"/>
                </a:cubicBezTo>
                <a:cubicBezTo>
                  <a:pt x="2666641" y="2288685"/>
                  <a:pt x="2612092" y="2399433"/>
                  <a:pt x="2623705" y="2564805"/>
                </a:cubicBezTo>
                <a:cubicBezTo>
                  <a:pt x="2635318" y="2730177"/>
                  <a:pt x="2602370" y="2903790"/>
                  <a:pt x="2623705" y="3077766"/>
                </a:cubicBezTo>
                <a:cubicBezTo>
                  <a:pt x="2392217" y="3119594"/>
                  <a:pt x="2247671" y="3047146"/>
                  <a:pt x="2151438" y="3077766"/>
                </a:cubicBezTo>
                <a:cubicBezTo>
                  <a:pt x="2055205" y="3108386"/>
                  <a:pt x="1840841" y="3066843"/>
                  <a:pt x="1679171" y="3077766"/>
                </a:cubicBezTo>
                <a:cubicBezTo>
                  <a:pt x="1517501" y="3088689"/>
                  <a:pt x="1416741" y="3029643"/>
                  <a:pt x="1233141" y="3077766"/>
                </a:cubicBezTo>
                <a:cubicBezTo>
                  <a:pt x="1049541" y="3125889"/>
                  <a:pt x="929676" y="3069195"/>
                  <a:pt x="734637" y="3077766"/>
                </a:cubicBezTo>
                <a:cubicBezTo>
                  <a:pt x="539598" y="3086337"/>
                  <a:pt x="340721" y="3052083"/>
                  <a:pt x="0" y="3077766"/>
                </a:cubicBezTo>
                <a:cubicBezTo>
                  <a:pt x="-55011" y="2872696"/>
                  <a:pt x="3270" y="2661239"/>
                  <a:pt x="0" y="2534027"/>
                </a:cubicBezTo>
                <a:cubicBezTo>
                  <a:pt x="-3270" y="2406815"/>
                  <a:pt x="43265" y="2156441"/>
                  <a:pt x="0" y="2021066"/>
                </a:cubicBezTo>
                <a:cubicBezTo>
                  <a:pt x="-43265" y="1885691"/>
                  <a:pt x="43735" y="1647220"/>
                  <a:pt x="0" y="1508105"/>
                </a:cubicBezTo>
                <a:cubicBezTo>
                  <a:pt x="-43735" y="1368990"/>
                  <a:pt x="41156" y="1228217"/>
                  <a:pt x="0" y="1087477"/>
                </a:cubicBezTo>
                <a:cubicBezTo>
                  <a:pt x="-41156" y="946737"/>
                  <a:pt x="8594" y="762010"/>
                  <a:pt x="0" y="636072"/>
                </a:cubicBezTo>
                <a:cubicBezTo>
                  <a:pt x="-8594" y="510134"/>
                  <a:pt x="11022" y="315423"/>
                  <a:pt x="0" y="0"/>
                </a:cubicBezTo>
                <a:close/>
              </a:path>
            </a:pathLst>
          </a:custGeom>
          <a:ln w="28575">
            <a:solidFill>
              <a:srgbClr val="13478B"/>
            </a:solidFill>
            <a:extLst>
              <a:ext uri="{C807C97D-BFC1-408E-A445-0C87EB9F89A2}">
                <ask:lineSketchStyleProps xmlns:ask="http://schemas.microsoft.com/office/drawing/2018/sketchyshapes" sd="3325308363">
                  <a:prstGeom prst="rect">
                    <a:avLst/>
                  </a:prstGeom>
                  <ask:type>
                    <ask:lineSketchScribble/>
                  </ask:type>
                </ask:lineSketchStyleProps>
              </a:ext>
            </a:extLst>
          </a:ln>
        </p:spPr>
        <p:txBody>
          <a:bodyPr wrap="square" lIns="0" tIns="0" rIns="0" bIns="0" anchor="ctr">
            <a:spAutoFit/>
          </a:bodyPr>
          <a:lstStyle>
            <a:defPPr>
              <a:defRPr lang="fr-FR"/>
            </a:defPPr>
            <a:lvl1pPr algn="ctr">
              <a:lnSpc>
                <a:spcPts val="2044"/>
              </a:lnSpc>
              <a:defRPr sz="1600" b="1">
                <a:solidFill>
                  <a:srgbClr val="003399"/>
                </a:solidFill>
                <a:latin typeface="+mj-lt"/>
              </a:defRPr>
            </a:lvl1pPr>
          </a:lstStyle>
          <a:p>
            <a:endParaRPr lang="fr-FR" sz="1800" dirty="0"/>
          </a:p>
          <a:p>
            <a:r>
              <a:rPr lang="fr-FR" sz="1800" dirty="0"/>
              <a:t>Une véritable réussite pour cette première expérience du Programme</a:t>
            </a:r>
          </a:p>
          <a:p>
            <a:endParaRPr lang="fr-FR" sz="1800" dirty="0"/>
          </a:p>
          <a:p>
            <a:r>
              <a:rPr lang="fr-FR" sz="1800" dirty="0"/>
              <a:t>Un appel à projets ouvert aux communes</a:t>
            </a:r>
          </a:p>
          <a:p>
            <a:endParaRPr lang="fr-FR" sz="1800" dirty="0"/>
          </a:p>
          <a:p>
            <a:r>
              <a:rPr lang="fr-FR" sz="1800" dirty="0"/>
              <a:t>Un appel clos pour 2021-27</a:t>
            </a:r>
          </a:p>
          <a:p>
            <a:endParaRPr lang="fr-FR" sz="1800" dirty="0"/>
          </a:p>
        </p:txBody>
      </p:sp>
      <p:graphicFrame>
        <p:nvGraphicFramePr>
          <p:cNvPr id="3" name="Tableau 2">
            <a:extLst>
              <a:ext uri="{FF2B5EF4-FFF2-40B4-BE49-F238E27FC236}">
                <a16:creationId xmlns:a16="http://schemas.microsoft.com/office/drawing/2014/main" id="{1243DB4B-E4C0-2395-C643-45A336CD3392}"/>
              </a:ext>
            </a:extLst>
          </p:cNvPr>
          <p:cNvGraphicFramePr>
            <a:graphicFrameLocks noGrp="1"/>
          </p:cNvGraphicFramePr>
          <p:nvPr>
            <p:extLst>
              <p:ext uri="{D42A27DB-BD31-4B8C-83A1-F6EECF244321}">
                <p14:modId xmlns:p14="http://schemas.microsoft.com/office/powerpoint/2010/main" val="2514496963"/>
              </p:ext>
            </p:extLst>
          </p:nvPr>
        </p:nvGraphicFramePr>
        <p:xfrm>
          <a:off x="329976" y="2509714"/>
          <a:ext cx="7917553" cy="2809323"/>
        </p:xfrm>
        <a:graphic>
          <a:graphicData uri="http://schemas.openxmlformats.org/drawingml/2006/table">
            <a:tbl>
              <a:tblPr firstRow="1" firstCol="1" bandRow="1">
                <a:tableStyleId>{5C22544A-7EE6-4342-B048-85BDC9FD1C3A}</a:tableStyleId>
              </a:tblPr>
              <a:tblGrid>
                <a:gridCol w="2117389">
                  <a:extLst>
                    <a:ext uri="{9D8B030D-6E8A-4147-A177-3AD203B41FA5}">
                      <a16:colId xmlns:a16="http://schemas.microsoft.com/office/drawing/2014/main" val="3691609170"/>
                    </a:ext>
                  </a:extLst>
                </a:gridCol>
                <a:gridCol w="5800164">
                  <a:extLst>
                    <a:ext uri="{9D8B030D-6E8A-4147-A177-3AD203B41FA5}">
                      <a16:colId xmlns:a16="http://schemas.microsoft.com/office/drawing/2014/main" val="2050859495"/>
                    </a:ext>
                  </a:extLst>
                </a:gridCol>
              </a:tblGrid>
              <a:tr h="492843">
                <a:tc>
                  <a:txBody>
                    <a:bodyPr/>
                    <a:lstStyle/>
                    <a:p>
                      <a:pPr algn="ctr">
                        <a:spcAft>
                          <a:spcPts val="600"/>
                        </a:spcAft>
                        <a:buNone/>
                      </a:pPr>
                      <a:r>
                        <a:rPr lang="fr-FR" sz="1000" spc="-30">
                          <a:effectLst/>
                        </a:rPr>
                        <a:t>Appels à projets</a:t>
                      </a:r>
                      <a:endParaRPr lang="fr-FR" sz="1100">
                        <a:solidFill>
                          <a:srgbClr val="2E74B5"/>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600"/>
                        </a:spcAft>
                        <a:buNone/>
                      </a:pPr>
                      <a:r>
                        <a:rPr lang="fr-FR" sz="1000" spc="-30" dirty="0">
                          <a:effectLst/>
                        </a:rPr>
                        <a:t>Nombre de microprojets sélectionnés et montants alloués</a:t>
                      </a:r>
                      <a:endParaRPr lang="fr-FR" sz="1100" dirty="0">
                        <a:solidFill>
                          <a:srgbClr val="2E74B5"/>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08884979"/>
                  </a:ext>
                </a:extLst>
              </a:tr>
              <a:tr h="551253">
                <a:tc>
                  <a:txBody>
                    <a:bodyPr/>
                    <a:lstStyle/>
                    <a:p>
                      <a:pPr algn="just">
                        <a:spcAft>
                          <a:spcPts val="600"/>
                        </a:spcAft>
                        <a:buNone/>
                      </a:pPr>
                      <a:r>
                        <a:rPr lang="fr-FR" sz="1000" spc="-30" dirty="0">
                          <a:effectLst/>
                        </a:rPr>
                        <a:t>1</a:t>
                      </a:r>
                      <a:r>
                        <a:rPr lang="fr-FR" sz="1000" spc="-30" baseline="30000" dirty="0">
                          <a:effectLst/>
                        </a:rPr>
                        <a:t>er</a:t>
                      </a:r>
                      <a:r>
                        <a:rPr lang="fr-FR" sz="1000" spc="-30" dirty="0">
                          <a:effectLst/>
                        </a:rPr>
                        <a:t> appel à projets (2023)</a:t>
                      </a:r>
                      <a:endParaRPr lang="fr-FR" sz="1100" dirty="0">
                        <a:solidFill>
                          <a:srgbClr val="2E74B5"/>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fr-FR" sz="1000" spc="-30" dirty="0">
                          <a:effectLst/>
                        </a:rPr>
                        <a:t>23 dossiers déposés / 17 microprojets sélectionnés le 7/11/24</a:t>
                      </a:r>
                      <a:endParaRPr lang="fr-FR" sz="1100" dirty="0">
                        <a:effectLst/>
                      </a:endParaRPr>
                    </a:p>
                    <a:p>
                      <a:pPr algn="l">
                        <a:spcAft>
                          <a:spcPts val="600"/>
                        </a:spcAft>
                        <a:buNone/>
                      </a:pPr>
                      <a:r>
                        <a:rPr lang="fr-FR" sz="1000" b="1" spc="-30" dirty="0">
                          <a:effectLst/>
                        </a:rPr>
                        <a:t>Numérique (OS 1.ii) : 7 microprojets </a:t>
                      </a:r>
                      <a:r>
                        <a:rPr lang="fr-FR" sz="1000" spc="-30" dirty="0">
                          <a:effectLst/>
                          <a:sym typeface="Wingdings" panose="05000000000000000000" pitchFamily="2" charset="2"/>
                        </a:rPr>
                        <a:t></a:t>
                      </a:r>
                      <a:r>
                        <a:rPr lang="fr-FR" sz="1000" spc="-30" dirty="0">
                          <a:effectLst/>
                        </a:rPr>
                        <a:t>  416 491 € de FEDER programmés</a:t>
                      </a:r>
                      <a:endParaRPr lang="fr-FR" sz="1100" dirty="0">
                        <a:effectLst/>
                      </a:endParaRPr>
                    </a:p>
                    <a:p>
                      <a:pPr algn="l">
                        <a:spcAft>
                          <a:spcPts val="600"/>
                        </a:spcAft>
                        <a:buNone/>
                      </a:pPr>
                      <a:r>
                        <a:rPr lang="fr-FR" sz="1000" b="1" spc="-30" dirty="0">
                          <a:effectLst/>
                        </a:rPr>
                        <a:t>Environnement (OS 2.ii / 2.iv / 2.vii) : 10 microprojets </a:t>
                      </a:r>
                      <a:r>
                        <a:rPr lang="fr-FR" sz="1000" spc="-30" dirty="0">
                          <a:effectLst/>
                          <a:sym typeface="Wingdings" panose="05000000000000000000" pitchFamily="2" charset="2"/>
                        </a:rPr>
                        <a:t></a:t>
                      </a:r>
                      <a:r>
                        <a:rPr lang="fr-FR" sz="1000" spc="-30" dirty="0">
                          <a:effectLst/>
                        </a:rPr>
                        <a:t>  593 447 € de FEDER programmés </a:t>
                      </a:r>
                      <a:endParaRPr lang="fr-FR" sz="1100" dirty="0">
                        <a:solidFill>
                          <a:srgbClr val="2E74B5"/>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12868762"/>
                  </a:ext>
                </a:extLst>
              </a:tr>
              <a:tr h="672353">
                <a:tc>
                  <a:txBody>
                    <a:bodyPr/>
                    <a:lstStyle/>
                    <a:p>
                      <a:pPr algn="just">
                        <a:spcAft>
                          <a:spcPts val="600"/>
                        </a:spcAft>
                        <a:buNone/>
                      </a:pPr>
                      <a:r>
                        <a:rPr lang="fr-FR" sz="1000" spc="-30" dirty="0">
                          <a:effectLst/>
                        </a:rPr>
                        <a:t>2</a:t>
                      </a:r>
                      <a:r>
                        <a:rPr lang="fr-FR" sz="1000" spc="-30" baseline="30000" dirty="0">
                          <a:effectLst/>
                        </a:rPr>
                        <a:t>ème</a:t>
                      </a:r>
                      <a:r>
                        <a:rPr lang="fr-FR" sz="1000" spc="-30" dirty="0">
                          <a:effectLst/>
                        </a:rPr>
                        <a:t> appel à projets (2024)</a:t>
                      </a:r>
                      <a:endParaRPr lang="fr-FR" sz="1100" dirty="0">
                        <a:solidFill>
                          <a:srgbClr val="2E74B5"/>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600"/>
                        </a:spcAft>
                        <a:buNone/>
                      </a:pPr>
                      <a:endParaRPr lang="fr-FR" sz="1000" spc="-30" dirty="0">
                        <a:effectLst/>
                      </a:endParaRPr>
                    </a:p>
                    <a:p>
                      <a:pPr algn="l">
                        <a:spcAft>
                          <a:spcPts val="600"/>
                        </a:spcAft>
                        <a:buNone/>
                      </a:pPr>
                      <a:r>
                        <a:rPr lang="fr-FR" sz="1000" spc="-30" dirty="0">
                          <a:effectLst/>
                        </a:rPr>
                        <a:t>54 dossiers déposés / 39 microprojets sélectionnés les 13/11/2025 (OS 4.ii) et 06/02/2025 (OS 4.vi)</a:t>
                      </a:r>
                      <a:endParaRPr lang="fr-FR" sz="1100" dirty="0">
                        <a:effectLst/>
                      </a:endParaRPr>
                    </a:p>
                    <a:p>
                      <a:pPr algn="l">
                        <a:spcAft>
                          <a:spcPts val="600"/>
                        </a:spcAft>
                        <a:buNone/>
                      </a:pPr>
                      <a:r>
                        <a:rPr lang="fr-FR" sz="1000" b="1" spc="-30" dirty="0">
                          <a:effectLst/>
                        </a:rPr>
                        <a:t>Education, formation et bilinguisme (OS 4.ii) : 16 microprojets  </a:t>
                      </a:r>
                      <a:r>
                        <a:rPr lang="fr-FR" sz="1000" spc="-30" dirty="0">
                          <a:effectLst/>
                          <a:sym typeface="Wingdings" panose="05000000000000000000" pitchFamily="2" charset="2"/>
                        </a:rPr>
                        <a:t></a:t>
                      </a:r>
                      <a:r>
                        <a:rPr lang="fr-FR" sz="1000" spc="-30" dirty="0">
                          <a:effectLst/>
                        </a:rPr>
                        <a:t> 921 137 € de FEDER programmés</a:t>
                      </a:r>
                      <a:endParaRPr lang="fr-FR" sz="1100" b="0" spc="0" dirty="0">
                        <a:effectLst/>
                      </a:endParaRPr>
                    </a:p>
                    <a:p>
                      <a:pPr algn="l">
                        <a:spcAft>
                          <a:spcPts val="600"/>
                        </a:spcAft>
                        <a:buNone/>
                      </a:pPr>
                      <a:r>
                        <a:rPr lang="fr-FR" sz="1000" b="1" spc="-30" dirty="0">
                          <a:effectLst/>
                        </a:rPr>
                        <a:t>Tourisme et culture (OS 4.vi) : 23 microprojets  </a:t>
                      </a:r>
                      <a:r>
                        <a:rPr lang="fr-FR" sz="1000" spc="-30" dirty="0">
                          <a:effectLst/>
                          <a:sym typeface="Wingdings" panose="05000000000000000000" pitchFamily="2" charset="2"/>
                        </a:rPr>
                        <a:t></a:t>
                      </a:r>
                      <a:r>
                        <a:rPr lang="fr-FR" sz="1000" spc="-30" dirty="0">
                          <a:effectLst/>
                        </a:rPr>
                        <a:t>  1,307 M€ de FEDER programmés</a:t>
                      </a:r>
                      <a:endParaRPr lang="fr-FR" sz="1100" dirty="0">
                        <a:solidFill>
                          <a:srgbClr val="2E74B5"/>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06165862"/>
                  </a:ext>
                </a:extLst>
              </a:tr>
              <a:tr h="826879">
                <a:tc>
                  <a:txBody>
                    <a:bodyPr/>
                    <a:lstStyle/>
                    <a:p>
                      <a:pPr algn="just">
                        <a:spcAft>
                          <a:spcPts val="600"/>
                        </a:spcAft>
                        <a:buNone/>
                      </a:pPr>
                      <a:r>
                        <a:rPr lang="fr-FR" sz="11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Total </a:t>
                      </a:r>
                    </a:p>
                  </a:txBody>
                  <a:tcPr marL="68580" marR="68580" marT="0" marB="0"/>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fr-FR" sz="1000" spc="-30" dirty="0">
                        <a:effectLst/>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fr-FR" sz="1000" spc="-30" dirty="0">
                          <a:effectLst/>
                        </a:rPr>
                        <a:t>77 dossiers déposés / 56 microprojets sélectionnés</a:t>
                      </a:r>
                      <a:endParaRPr lang="fr-FR" sz="1000" dirty="0">
                        <a:effectLst/>
                      </a:endParaRPr>
                    </a:p>
                    <a:p>
                      <a:pPr algn="l">
                        <a:spcAft>
                          <a:spcPts val="600"/>
                        </a:spcAft>
                        <a:buNone/>
                      </a:pPr>
                      <a:r>
                        <a:rPr lang="fr-FR" sz="11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Coût total: 4,048 M€</a:t>
                      </a:r>
                    </a:p>
                    <a:p>
                      <a:pPr algn="l">
                        <a:spcAft>
                          <a:spcPts val="600"/>
                        </a:spcAft>
                        <a:buNone/>
                      </a:pPr>
                      <a:r>
                        <a:rPr lang="fr-FR" sz="11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Montant FEDER total: 3, 238 M€</a:t>
                      </a:r>
                    </a:p>
                  </a:txBody>
                  <a:tcPr marL="68580" marR="68580" marT="0" marB="0"/>
                </a:tc>
                <a:extLst>
                  <a:ext uri="{0D108BD9-81ED-4DB2-BD59-A6C34878D82A}">
                    <a16:rowId xmlns:a16="http://schemas.microsoft.com/office/drawing/2014/main" val="1490176331"/>
                  </a:ext>
                </a:extLst>
              </a:tr>
            </a:tbl>
          </a:graphicData>
        </a:graphic>
      </p:graphicFrame>
    </p:spTree>
    <p:extLst>
      <p:ext uri="{BB962C8B-B14F-4D97-AF65-F5344CB8AC3E}">
        <p14:creationId xmlns:p14="http://schemas.microsoft.com/office/powerpoint/2010/main" val="15591119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8573C-BF58-23CF-673B-51C966CEBB01}"/>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1E207108-A270-81D6-DAF5-55B4B2456DFA}"/>
              </a:ext>
            </a:extLst>
          </p:cNvPr>
          <p:cNvPicPr>
            <a:picLocks noChangeAspect="1"/>
          </p:cNvPicPr>
          <p:nvPr/>
        </p:nvPicPr>
        <p:blipFill>
          <a:blip r:embed="rId2"/>
          <a:srcRect/>
          <a:stretch/>
        </p:blipFill>
        <p:spPr>
          <a:xfrm>
            <a:off x="519192" y="5379739"/>
            <a:ext cx="5215181" cy="1566841"/>
          </a:xfrm>
          <a:prstGeom prst="rect">
            <a:avLst/>
          </a:prstGeom>
        </p:spPr>
      </p:pic>
      <p:pic>
        <p:nvPicPr>
          <p:cNvPr id="3" name="Image 2">
            <a:extLst>
              <a:ext uri="{FF2B5EF4-FFF2-40B4-BE49-F238E27FC236}">
                <a16:creationId xmlns:a16="http://schemas.microsoft.com/office/drawing/2014/main" id="{CF4A2C0E-5BF0-D973-28E8-C22955942AAA}"/>
              </a:ext>
            </a:extLst>
          </p:cNvPr>
          <p:cNvPicPr>
            <a:picLocks noChangeAspect="1"/>
          </p:cNvPicPr>
          <p:nvPr/>
        </p:nvPicPr>
        <p:blipFill>
          <a:blip r:embed="rId3"/>
          <a:srcRect/>
          <a:stretch/>
        </p:blipFill>
        <p:spPr>
          <a:xfrm>
            <a:off x="9186192" y="6437463"/>
            <a:ext cx="2258784" cy="260628"/>
          </a:xfrm>
          <a:prstGeom prst="rect">
            <a:avLst/>
          </a:prstGeom>
        </p:spPr>
      </p:pic>
      <p:pic>
        <p:nvPicPr>
          <p:cNvPr id="4" name="Image 3">
            <a:extLst>
              <a:ext uri="{FF2B5EF4-FFF2-40B4-BE49-F238E27FC236}">
                <a16:creationId xmlns:a16="http://schemas.microsoft.com/office/drawing/2014/main" id="{5B0D2E43-57DE-97D5-8B07-DFD072F53BEF}"/>
              </a:ext>
            </a:extLst>
          </p:cNvPr>
          <p:cNvPicPr>
            <a:picLocks noChangeAspect="1"/>
          </p:cNvPicPr>
          <p:nvPr/>
        </p:nvPicPr>
        <p:blipFill>
          <a:blip r:embed="rId4"/>
          <a:srcRect/>
          <a:stretch/>
        </p:blipFill>
        <p:spPr>
          <a:xfrm>
            <a:off x="9139696" y="5658700"/>
            <a:ext cx="2258789" cy="516294"/>
          </a:xfrm>
          <a:prstGeom prst="rect">
            <a:avLst/>
          </a:prstGeom>
        </p:spPr>
      </p:pic>
      <p:cxnSp>
        <p:nvCxnSpPr>
          <p:cNvPr id="5" name="Connecteur droit 4">
            <a:extLst>
              <a:ext uri="{FF2B5EF4-FFF2-40B4-BE49-F238E27FC236}">
                <a16:creationId xmlns:a16="http://schemas.microsoft.com/office/drawing/2014/main" id="{73434CF7-337A-C3D5-6341-572B495AC92F}"/>
              </a:ext>
            </a:extLst>
          </p:cNvPr>
          <p:cNvCxnSpPr>
            <a:cxnSpLocks/>
          </p:cNvCxnSpPr>
          <p:nvPr/>
        </p:nvCxnSpPr>
        <p:spPr>
          <a:xfrm>
            <a:off x="643163" y="1181382"/>
            <a:ext cx="282123" cy="0"/>
          </a:xfrm>
          <a:prstGeom prst="line">
            <a:avLst/>
          </a:prstGeom>
          <a:ln w="57150">
            <a:solidFill>
              <a:srgbClr val="FFED00"/>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48CBBC21-8B24-EE76-3AE6-3926A44F6DE2}"/>
              </a:ext>
            </a:extLst>
          </p:cNvPr>
          <p:cNvSpPr txBox="1">
            <a:spLocks/>
          </p:cNvSpPr>
          <p:nvPr/>
        </p:nvSpPr>
        <p:spPr>
          <a:xfrm>
            <a:off x="548870" y="410369"/>
            <a:ext cx="8676906" cy="7310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rgbClr val="13478B"/>
                </a:solidFill>
                <a:latin typeface="Georgia" panose="02040502050405020303" pitchFamily="18" charset="0"/>
              </a:rPr>
              <a:t>ALCOTRA 2021-2027</a:t>
            </a:r>
          </a:p>
          <a:p>
            <a:r>
              <a:rPr lang="fr-FR" sz="2000" b="1" dirty="0">
                <a:solidFill>
                  <a:srgbClr val="13478B"/>
                </a:solidFill>
                <a:latin typeface="Georgia" panose="02040502050405020303" pitchFamily="18" charset="0"/>
              </a:rPr>
              <a:t>Projets simples</a:t>
            </a:r>
          </a:p>
        </p:txBody>
      </p:sp>
      <p:sp>
        <p:nvSpPr>
          <p:cNvPr id="8" name="Title 1">
            <a:extLst>
              <a:ext uri="{FF2B5EF4-FFF2-40B4-BE49-F238E27FC236}">
                <a16:creationId xmlns:a16="http://schemas.microsoft.com/office/drawing/2014/main" id="{1C92EF79-2F68-7ABD-A335-91A1F856BD0B}"/>
              </a:ext>
            </a:extLst>
          </p:cNvPr>
          <p:cNvSpPr txBox="1">
            <a:spLocks/>
          </p:cNvSpPr>
          <p:nvPr/>
        </p:nvSpPr>
        <p:spPr>
          <a:xfrm>
            <a:off x="701270" y="1764039"/>
            <a:ext cx="8676906" cy="7310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000" b="1" dirty="0">
              <a:solidFill>
                <a:srgbClr val="13478B"/>
              </a:solidFill>
              <a:latin typeface="Georgia" panose="02040502050405020303" pitchFamily="18" charset="0"/>
            </a:endParaRPr>
          </a:p>
        </p:txBody>
      </p:sp>
      <p:sp>
        <p:nvSpPr>
          <p:cNvPr id="11" name="ZoneTexte 10">
            <a:extLst>
              <a:ext uri="{FF2B5EF4-FFF2-40B4-BE49-F238E27FC236}">
                <a16:creationId xmlns:a16="http://schemas.microsoft.com/office/drawing/2014/main" id="{7AC3A054-9696-63C8-A9F6-83EC0843A6AB}"/>
              </a:ext>
            </a:extLst>
          </p:cNvPr>
          <p:cNvSpPr txBox="1"/>
          <p:nvPr/>
        </p:nvSpPr>
        <p:spPr>
          <a:xfrm>
            <a:off x="548870" y="1437837"/>
            <a:ext cx="10215262" cy="3693319"/>
          </a:xfrm>
          <a:prstGeom prst="rect">
            <a:avLst/>
          </a:prstGeom>
          <a:noFill/>
        </p:spPr>
        <p:txBody>
          <a:bodyPr wrap="square">
            <a:spAutoFit/>
          </a:bodyPr>
          <a:lstStyle/>
          <a:p>
            <a:pPr algn="l">
              <a:buNone/>
            </a:pPr>
            <a:r>
              <a:rPr lang="fr-FR" b="1" i="0" dirty="0">
                <a:solidFill>
                  <a:srgbClr val="000000"/>
                </a:solidFill>
                <a:effectLst/>
                <a:latin typeface="Open Sans" panose="020B0606030504020204" pitchFamily="34" charset="0"/>
              </a:rPr>
              <a:t>Communes et Intercommunalités françaises chefs de file (CF) ou bénéficiaires:</a:t>
            </a:r>
          </a:p>
          <a:p>
            <a:pPr algn="l">
              <a:buNone/>
            </a:pPr>
            <a:endParaRPr lang="fr-FR" b="0" i="0" dirty="0">
              <a:solidFill>
                <a:srgbClr val="000000"/>
              </a:solidFill>
              <a:effectLst/>
              <a:latin typeface="Open Sans" panose="020B0606030504020204" pitchFamily="34" charset="0"/>
            </a:endParaRPr>
          </a:p>
          <a:p>
            <a:pPr marL="285750" indent="-285750">
              <a:buFont typeface="Arial" panose="020B0604020202020204" pitchFamily="34" charset="0"/>
              <a:buChar char="•"/>
            </a:pPr>
            <a:r>
              <a:rPr lang="fr-FR" dirty="0"/>
              <a:t>DIGI Villages :Communauté de Communes de Haute Tarentaise</a:t>
            </a:r>
          </a:p>
          <a:p>
            <a:pPr marL="285750" indent="-285750">
              <a:buFont typeface="Arial" panose="020B0604020202020204" pitchFamily="34" charset="0"/>
              <a:buChar char="•"/>
            </a:pPr>
            <a:r>
              <a:rPr lang="fr-FR" dirty="0"/>
              <a:t>RE-VERD : Conseil d’Architecture d’Urbanisme et d’Environnement des Hautes-Alpes</a:t>
            </a:r>
          </a:p>
          <a:p>
            <a:pPr marL="285750" indent="-285750">
              <a:buFont typeface="Arial" panose="020B0604020202020204" pitchFamily="34" charset="0"/>
              <a:buChar char="•"/>
            </a:pPr>
            <a:r>
              <a:rPr lang="fr-FR" dirty="0"/>
              <a:t>ART.HE : Syndicat mixte Villages et cités de caractère</a:t>
            </a:r>
          </a:p>
          <a:p>
            <a:pPr marL="285750" indent="-285750">
              <a:buFont typeface="Arial" panose="020B0604020202020204" pitchFamily="34" charset="0"/>
              <a:buChar char="•"/>
            </a:pPr>
            <a:r>
              <a:rPr lang="fr-FR" dirty="0"/>
              <a:t>MONT.LAB : Mairie d'Isola</a:t>
            </a:r>
          </a:p>
          <a:p>
            <a:pPr marL="285750" indent="-285750">
              <a:buFont typeface="Arial" panose="020B0604020202020204" pitchFamily="34" charset="0"/>
              <a:buChar char="•"/>
            </a:pPr>
            <a:r>
              <a:rPr lang="fr-FR" dirty="0" err="1"/>
              <a:t>Triobriga</a:t>
            </a:r>
            <a:r>
              <a:rPr lang="fr-FR" dirty="0"/>
              <a:t> : Commune de La Brigue</a:t>
            </a:r>
          </a:p>
          <a:p>
            <a:pPr marL="285750" indent="-285750">
              <a:buFont typeface="Arial" panose="020B0604020202020204" pitchFamily="34" charset="0"/>
              <a:buChar char="•"/>
            </a:pPr>
            <a:r>
              <a:rPr lang="fr-FR" dirty="0"/>
              <a:t>ALP’RESPECT : Communauté de Communes des Vallées de Thônes</a:t>
            </a:r>
          </a:p>
          <a:p>
            <a:pPr marL="285750" indent="-285750">
              <a:buFont typeface="Arial" panose="020B0604020202020204" pitchFamily="34" charset="0"/>
              <a:buChar char="•"/>
            </a:pPr>
            <a:r>
              <a:rPr lang="fr-FR" dirty="0" err="1"/>
              <a:t>P@tois</a:t>
            </a:r>
            <a:r>
              <a:rPr lang="fr-FR" dirty="0"/>
              <a:t>: LA FORCLAZ</a:t>
            </a:r>
          </a:p>
          <a:p>
            <a:pPr marL="285750" indent="-285750">
              <a:buFont typeface="Arial" panose="020B0604020202020204" pitchFamily="34" charset="0"/>
              <a:buChar char="•"/>
            </a:pPr>
            <a:r>
              <a:rPr lang="fr-FR" dirty="0"/>
              <a:t>ITA.C : Communauté de communes Serre-Ponçon</a:t>
            </a:r>
          </a:p>
          <a:p>
            <a:pPr marL="285750" indent="-285750">
              <a:buFont typeface="Arial" panose="020B0604020202020204" pitchFamily="34" charset="0"/>
              <a:buChar char="•"/>
            </a:pPr>
            <a:r>
              <a:rPr lang="fr-FR" dirty="0"/>
              <a:t>PONT : Commune d'Embrun</a:t>
            </a:r>
          </a:p>
          <a:p>
            <a:pPr marL="285750" indent="-285750">
              <a:buFont typeface="Arial" panose="020B0604020202020204" pitchFamily="34" charset="0"/>
              <a:buChar char="•"/>
            </a:pPr>
            <a:r>
              <a:rPr lang="fr-FR" dirty="0"/>
              <a:t>Rhizome – </a:t>
            </a:r>
            <a:r>
              <a:rPr lang="fr-FR" dirty="0" err="1"/>
              <a:t>ProTeNuoGe</a:t>
            </a:r>
            <a:r>
              <a:rPr lang="fr-FR" dirty="0"/>
              <a:t> : Commune de Chambéry</a:t>
            </a:r>
          </a:p>
          <a:p>
            <a:pPr marL="285750" indent="-285750">
              <a:buFont typeface="Arial" panose="020B0604020202020204" pitchFamily="34" charset="0"/>
              <a:buChar char="•"/>
            </a:pPr>
            <a:r>
              <a:rPr lang="fr-FR" dirty="0" err="1"/>
              <a:t>Habitour</a:t>
            </a:r>
            <a:r>
              <a:rPr lang="fr-FR" dirty="0"/>
              <a:t> : Commune de Taninges</a:t>
            </a:r>
          </a:p>
        </p:txBody>
      </p:sp>
    </p:spTree>
    <p:extLst>
      <p:ext uri="{BB962C8B-B14F-4D97-AF65-F5344CB8AC3E}">
        <p14:creationId xmlns:p14="http://schemas.microsoft.com/office/powerpoint/2010/main" val="1416783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EF2AADA0-FD92-E892-695D-A5698F02A031}"/>
              </a:ext>
            </a:extLst>
          </p:cNvPr>
          <p:cNvSpPr txBox="1"/>
          <p:nvPr/>
        </p:nvSpPr>
        <p:spPr bwMode="auto">
          <a:xfrm>
            <a:off x="1520343" y="1739127"/>
            <a:ext cx="4575657" cy="1014317"/>
          </a:xfrm>
          <a:prstGeom prst="rect">
            <a:avLst/>
          </a:prstGeom>
          <a:ln>
            <a:noFill/>
          </a:ln>
        </p:spPr>
        <p:txBody>
          <a:bodyPr wrap="square" lIns="0" tIns="0" rIns="0" bIns="0">
            <a:spAutoFit/>
          </a:bodyPr>
          <a:lstStyle/>
          <a:p>
            <a:pPr algn="ctr">
              <a:lnSpc>
                <a:spcPts val="2044"/>
              </a:lnSpc>
              <a:defRPr/>
            </a:pPr>
            <a:r>
              <a:rPr lang="fr-FR" sz="1600" dirty="0">
                <a:solidFill>
                  <a:srgbClr val="003399"/>
                </a:solidFill>
                <a:latin typeface="+mj-lt"/>
              </a:rPr>
              <a:t>ALCOTRA, Alpes Latines </a:t>
            </a:r>
            <a:r>
              <a:rPr lang="fr-FR" sz="1600" dirty="0" err="1">
                <a:solidFill>
                  <a:srgbClr val="003399"/>
                </a:solidFill>
                <a:latin typeface="+mj-lt"/>
              </a:rPr>
              <a:t>COopération</a:t>
            </a:r>
            <a:r>
              <a:rPr lang="fr-FR" sz="1600" dirty="0">
                <a:solidFill>
                  <a:srgbClr val="003399"/>
                </a:solidFill>
                <a:latin typeface="+mj-lt"/>
              </a:rPr>
              <a:t> </a:t>
            </a:r>
            <a:r>
              <a:rPr lang="fr-FR" sz="1600" dirty="0" err="1">
                <a:solidFill>
                  <a:srgbClr val="003399"/>
                </a:solidFill>
                <a:latin typeface="+mj-lt"/>
              </a:rPr>
              <a:t>TRAnsfrontalière</a:t>
            </a:r>
            <a:r>
              <a:rPr lang="fr-FR" sz="1600" dirty="0">
                <a:solidFill>
                  <a:srgbClr val="003399"/>
                </a:solidFill>
                <a:latin typeface="+mj-lt"/>
              </a:rPr>
              <a:t> </a:t>
            </a:r>
            <a:r>
              <a:rPr lang="fr-FR" sz="1600" dirty="0">
                <a:solidFill>
                  <a:srgbClr val="000000"/>
                </a:solidFill>
                <a:latin typeface="+mj-lt"/>
              </a:rPr>
              <a:t>est un des programmes de coopération transfrontalière européenne. Il couvre le territoire alpin entre la France et l’Italie. </a:t>
            </a:r>
            <a:endParaRPr lang="en-US" sz="1254" dirty="0">
              <a:solidFill>
                <a:srgbClr val="000000"/>
              </a:solidFill>
              <a:latin typeface="Glacial Indifference"/>
            </a:endParaRPr>
          </a:p>
        </p:txBody>
      </p:sp>
      <p:sp>
        <p:nvSpPr>
          <p:cNvPr id="8" name="TextBox 8">
            <a:extLst>
              <a:ext uri="{FF2B5EF4-FFF2-40B4-BE49-F238E27FC236}">
                <a16:creationId xmlns:a16="http://schemas.microsoft.com/office/drawing/2014/main" id="{119725E7-A37E-A097-BEC5-B5709DAAEE84}"/>
              </a:ext>
            </a:extLst>
          </p:cNvPr>
          <p:cNvSpPr txBox="1"/>
          <p:nvPr/>
        </p:nvSpPr>
        <p:spPr bwMode="auto">
          <a:xfrm>
            <a:off x="2912325" y="5867609"/>
            <a:ext cx="791532" cy="124714"/>
          </a:xfrm>
          <a:prstGeom prst="rect">
            <a:avLst/>
          </a:prstGeom>
          <a:ln>
            <a:noFill/>
          </a:ln>
        </p:spPr>
        <p:txBody>
          <a:bodyPr lIns="0" tIns="0" rIns="0" bIns="0">
            <a:spAutoFit/>
          </a:bodyPr>
          <a:lstStyle/>
          <a:p>
            <a:pPr algn="ctr">
              <a:lnSpc>
                <a:spcPts val="816"/>
              </a:lnSpc>
              <a:defRPr/>
            </a:pPr>
            <a:r>
              <a:rPr lang="en-US" sz="583">
                <a:solidFill>
                  <a:srgbClr val="FFFFFF"/>
                </a:solidFill>
                <a:latin typeface="Glacial Indifference"/>
              </a:rPr>
              <a:t>PITER PARCOURS</a:t>
            </a:r>
          </a:p>
        </p:txBody>
      </p:sp>
      <p:pic>
        <p:nvPicPr>
          <p:cNvPr id="2" name="Image 1">
            <a:extLst>
              <a:ext uri="{FF2B5EF4-FFF2-40B4-BE49-F238E27FC236}">
                <a16:creationId xmlns:a16="http://schemas.microsoft.com/office/drawing/2014/main" id="{13A6513C-4505-AFA8-719C-A26BC85D2552}"/>
              </a:ext>
            </a:extLst>
          </p:cNvPr>
          <p:cNvPicPr>
            <a:picLocks noChangeAspect="1"/>
          </p:cNvPicPr>
          <p:nvPr/>
        </p:nvPicPr>
        <p:blipFill>
          <a:blip r:embed="rId2"/>
          <a:srcRect/>
          <a:stretch/>
        </p:blipFill>
        <p:spPr>
          <a:xfrm>
            <a:off x="519192" y="5379739"/>
            <a:ext cx="5215181" cy="1566841"/>
          </a:xfrm>
          <a:prstGeom prst="rect">
            <a:avLst/>
          </a:prstGeom>
        </p:spPr>
      </p:pic>
      <p:pic>
        <p:nvPicPr>
          <p:cNvPr id="3" name="Image 2">
            <a:extLst>
              <a:ext uri="{FF2B5EF4-FFF2-40B4-BE49-F238E27FC236}">
                <a16:creationId xmlns:a16="http://schemas.microsoft.com/office/drawing/2014/main" id="{0DC51C42-F188-23F0-E635-AE26480CBD8D}"/>
              </a:ext>
            </a:extLst>
          </p:cNvPr>
          <p:cNvPicPr>
            <a:picLocks noChangeAspect="1"/>
          </p:cNvPicPr>
          <p:nvPr/>
        </p:nvPicPr>
        <p:blipFill>
          <a:blip r:embed="rId3"/>
          <a:srcRect/>
          <a:stretch/>
        </p:blipFill>
        <p:spPr>
          <a:xfrm>
            <a:off x="9186192" y="6437463"/>
            <a:ext cx="2258784" cy="260628"/>
          </a:xfrm>
          <a:prstGeom prst="rect">
            <a:avLst/>
          </a:prstGeom>
        </p:spPr>
      </p:pic>
      <p:sp>
        <p:nvSpPr>
          <p:cNvPr id="4" name="Title 1">
            <a:extLst>
              <a:ext uri="{FF2B5EF4-FFF2-40B4-BE49-F238E27FC236}">
                <a16:creationId xmlns:a16="http://schemas.microsoft.com/office/drawing/2014/main" id="{DEED821C-5165-A9CC-B3AC-70C0B57CAC97}"/>
              </a:ext>
            </a:extLst>
          </p:cNvPr>
          <p:cNvSpPr txBox="1">
            <a:spLocks/>
          </p:cNvSpPr>
          <p:nvPr/>
        </p:nvSpPr>
        <p:spPr>
          <a:xfrm>
            <a:off x="548870" y="410369"/>
            <a:ext cx="11056976" cy="7310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rgbClr val="13478B"/>
                </a:solidFill>
                <a:latin typeface="Georgia" panose="02040502050405020303" pitchFamily="18" charset="0"/>
              </a:rPr>
              <a:t>ALCOTRA : COOPÉRATION TRANSFRONTALIERE </a:t>
            </a:r>
          </a:p>
          <a:p>
            <a:r>
              <a:rPr lang="fr-FR" altLang="fr-FR" sz="2000" b="1" dirty="0">
                <a:solidFill>
                  <a:srgbClr val="13478B"/>
                </a:solidFill>
                <a:latin typeface="Georgia" panose="02040502050405020303" pitchFamily="18" charset="0"/>
                <a:ea typeface="+mj-ea"/>
                <a:cs typeface="+mj-cs"/>
                <a:sym typeface="Arial Narrow" charset="0"/>
              </a:rPr>
              <a:t>Pour un développement durable, économique et social entre la France et l’Italie</a:t>
            </a:r>
          </a:p>
          <a:p>
            <a:endParaRPr lang="en-US" sz="2000" b="1" dirty="0">
              <a:solidFill>
                <a:srgbClr val="13478B"/>
              </a:solidFill>
              <a:latin typeface="Georgia" panose="02040502050405020303" pitchFamily="18" charset="0"/>
            </a:endParaRPr>
          </a:p>
        </p:txBody>
      </p:sp>
      <p:cxnSp>
        <p:nvCxnSpPr>
          <p:cNvPr id="10" name="Connecteur droit 9">
            <a:extLst>
              <a:ext uri="{FF2B5EF4-FFF2-40B4-BE49-F238E27FC236}">
                <a16:creationId xmlns:a16="http://schemas.microsoft.com/office/drawing/2014/main" id="{8E2E675D-EB73-C198-8DF8-A227318ED2F7}"/>
              </a:ext>
            </a:extLst>
          </p:cNvPr>
          <p:cNvCxnSpPr>
            <a:cxnSpLocks/>
          </p:cNvCxnSpPr>
          <p:nvPr/>
        </p:nvCxnSpPr>
        <p:spPr>
          <a:xfrm>
            <a:off x="643163" y="1181382"/>
            <a:ext cx="282123" cy="0"/>
          </a:xfrm>
          <a:prstGeom prst="line">
            <a:avLst/>
          </a:prstGeom>
          <a:ln w="57150">
            <a:solidFill>
              <a:srgbClr val="FFED00"/>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CDC715DE-D61E-8347-96C5-6CDE1D9A51E0}"/>
              </a:ext>
            </a:extLst>
          </p:cNvPr>
          <p:cNvPicPr>
            <a:picLocks noChangeAspect="1"/>
          </p:cNvPicPr>
          <p:nvPr/>
        </p:nvPicPr>
        <p:blipFill>
          <a:blip r:embed="rId4"/>
          <a:srcRect/>
          <a:stretch/>
        </p:blipFill>
        <p:spPr>
          <a:xfrm>
            <a:off x="9139696" y="5658700"/>
            <a:ext cx="2258789" cy="516294"/>
          </a:xfrm>
          <a:prstGeom prst="rect">
            <a:avLst/>
          </a:prstGeom>
        </p:spPr>
      </p:pic>
      <p:sp>
        <p:nvSpPr>
          <p:cNvPr id="7" name="TextBox 6">
            <a:extLst>
              <a:ext uri="{FF2B5EF4-FFF2-40B4-BE49-F238E27FC236}">
                <a16:creationId xmlns:a16="http://schemas.microsoft.com/office/drawing/2014/main" id="{65D23FDD-BE04-38A6-958E-EAA98DF5E668}"/>
              </a:ext>
            </a:extLst>
          </p:cNvPr>
          <p:cNvSpPr txBox="1"/>
          <p:nvPr/>
        </p:nvSpPr>
        <p:spPr bwMode="auto">
          <a:xfrm>
            <a:off x="1245404" y="3330779"/>
            <a:ext cx="5295409" cy="1521442"/>
          </a:xfrm>
          <a:prstGeom prst="rect">
            <a:avLst/>
          </a:prstGeom>
          <a:ln>
            <a:noFill/>
          </a:ln>
        </p:spPr>
        <p:txBody>
          <a:bodyPr wrap="square" lIns="0" tIns="0" rIns="0" bIns="0">
            <a:spAutoFit/>
          </a:bodyPr>
          <a:lstStyle/>
          <a:p>
            <a:pPr algn="ctr">
              <a:lnSpc>
                <a:spcPts val="2044"/>
              </a:lnSpc>
              <a:defRPr/>
            </a:pPr>
            <a:r>
              <a:rPr lang="fr-FR" sz="1600" dirty="0">
                <a:solidFill>
                  <a:srgbClr val="000000"/>
                </a:solidFill>
                <a:latin typeface="+mj-lt"/>
              </a:rPr>
              <a:t>L'objectif général du programme est d'améliorer la qualité de vie des populations et de favoriser le développement durable des territoires et des systèmes économiques et sociaux transfrontaliers, grâce à une coopération incluant l'économie, l'environnement, les services aux citoyens. </a:t>
            </a:r>
          </a:p>
          <a:p>
            <a:pPr algn="ctr">
              <a:lnSpc>
                <a:spcPts val="2044"/>
              </a:lnSpc>
              <a:defRPr/>
            </a:pPr>
            <a:endParaRPr lang="fr-FR" sz="1600" dirty="0">
              <a:solidFill>
                <a:srgbClr val="000000"/>
              </a:solidFill>
              <a:latin typeface="+mj-lt"/>
            </a:endParaRPr>
          </a:p>
        </p:txBody>
      </p:sp>
      <p:pic>
        <p:nvPicPr>
          <p:cNvPr id="5" name="Image 4">
            <a:extLst>
              <a:ext uri="{FF2B5EF4-FFF2-40B4-BE49-F238E27FC236}">
                <a16:creationId xmlns:a16="http://schemas.microsoft.com/office/drawing/2014/main" id="{9CE4E2C1-EB88-5F0F-A34C-414507DC9E6D}"/>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860931" y="1141467"/>
            <a:ext cx="3927859" cy="3927859"/>
          </a:xfrm>
          <a:prstGeom prst="ellipse">
            <a:avLst/>
          </a:prstGeom>
        </p:spPr>
      </p:pic>
    </p:spTree>
    <p:extLst>
      <p:ext uri="{BB962C8B-B14F-4D97-AF65-F5344CB8AC3E}">
        <p14:creationId xmlns:p14="http://schemas.microsoft.com/office/powerpoint/2010/main" val="4303590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DCA8E-2404-4E28-2AFF-810FFD255AFD}"/>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B9EB5150-EE24-3ADF-3BED-262B3DDE2FE4}"/>
              </a:ext>
            </a:extLst>
          </p:cNvPr>
          <p:cNvPicPr>
            <a:picLocks noChangeAspect="1"/>
          </p:cNvPicPr>
          <p:nvPr/>
        </p:nvPicPr>
        <p:blipFill>
          <a:blip r:embed="rId2"/>
          <a:srcRect/>
          <a:stretch/>
        </p:blipFill>
        <p:spPr>
          <a:xfrm>
            <a:off x="9186192" y="6437463"/>
            <a:ext cx="2258784" cy="260628"/>
          </a:xfrm>
          <a:prstGeom prst="rect">
            <a:avLst/>
          </a:prstGeom>
        </p:spPr>
      </p:pic>
      <p:pic>
        <p:nvPicPr>
          <p:cNvPr id="4" name="Image 3">
            <a:extLst>
              <a:ext uri="{FF2B5EF4-FFF2-40B4-BE49-F238E27FC236}">
                <a16:creationId xmlns:a16="http://schemas.microsoft.com/office/drawing/2014/main" id="{727A0B5D-C9F5-B999-20EA-625A2D48C475}"/>
              </a:ext>
            </a:extLst>
          </p:cNvPr>
          <p:cNvPicPr>
            <a:picLocks noChangeAspect="1"/>
          </p:cNvPicPr>
          <p:nvPr/>
        </p:nvPicPr>
        <p:blipFill>
          <a:blip r:embed="rId3"/>
          <a:srcRect/>
          <a:stretch/>
        </p:blipFill>
        <p:spPr>
          <a:xfrm>
            <a:off x="9139696" y="5658700"/>
            <a:ext cx="2258789" cy="516294"/>
          </a:xfrm>
          <a:prstGeom prst="rect">
            <a:avLst/>
          </a:prstGeom>
        </p:spPr>
      </p:pic>
      <p:cxnSp>
        <p:nvCxnSpPr>
          <p:cNvPr id="5" name="Connecteur droit 4">
            <a:extLst>
              <a:ext uri="{FF2B5EF4-FFF2-40B4-BE49-F238E27FC236}">
                <a16:creationId xmlns:a16="http://schemas.microsoft.com/office/drawing/2014/main" id="{608D90B5-743C-D8CF-2C17-7FDAFF6574C7}"/>
              </a:ext>
            </a:extLst>
          </p:cNvPr>
          <p:cNvCxnSpPr>
            <a:cxnSpLocks/>
          </p:cNvCxnSpPr>
          <p:nvPr/>
        </p:nvCxnSpPr>
        <p:spPr>
          <a:xfrm>
            <a:off x="643163" y="1181382"/>
            <a:ext cx="282123" cy="0"/>
          </a:xfrm>
          <a:prstGeom prst="line">
            <a:avLst/>
          </a:prstGeom>
          <a:ln w="57150">
            <a:solidFill>
              <a:srgbClr val="FFED00"/>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B14B33BD-22B5-A06E-B9E7-1CE393EB948C}"/>
              </a:ext>
            </a:extLst>
          </p:cNvPr>
          <p:cNvSpPr txBox="1">
            <a:spLocks/>
          </p:cNvSpPr>
          <p:nvPr/>
        </p:nvSpPr>
        <p:spPr>
          <a:xfrm>
            <a:off x="548870" y="410369"/>
            <a:ext cx="9980310" cy="7310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err="1">
                <a:solidFill>
                  <a:srgbClr val="13478B"/>
                </a:solidFill>
                <a:latin typeface="Georgia" panose="02040502050405020303" pitchFamily="18" charset="0"/>
              </a:rPr>
              <a:t>P@tois</a:t>
            </a:r>
            <a:r>
              <a:rPr lang="fr-FR" sz="2000" b="1" dirty="0">
                <a:solidFill>
                  <a:srgbClr val="13478B"/>
                </a:solidFill>
                <a:latin typeface="Georgia" panose="02040502050405020303" pitchFamily="18" charset="0"/>
              </a:rPr>
              <a:t>, Le francoprovençal au service d’une culture commune</a:t>
            </a:r>
          </a:p>
        </p:txBody>
      </p:sp>
      <p:sp>
        <p:nvSpPr>
          <p:cNvPr id="16" name="ZoneTexte 15">
            <a:extLst>
              <a:ext uri="{FF2B5EF4-FFF2-40B4-BE49-F238E27FC236}">
                <a16:creationId xmlns:a16="http://schemas.microsoft.com/office/drawing/2014/main" id="{9D65CC7A-CD7B-C579-62DB-DDDB652075D1}"/>
              </a:ext>
            </a:extLst>
          </p:cNvPr>
          <p:cNvSpPr txBox="1"/>
          <p:nvPr/>
        </p:nvSpPr>
        <p:spPr>
          <a:xfrm>
            <a:off x="222301" y="3785447"/>
            <a:ext cx="8471485" cy="1384995"/>
          </a:xfrm>
          <a:prstGeom prst="rect">
            <a:avLst/>
          </a:prstGeom>
          <a:noFill/>
        </p:spPr>
        <p:txBody>
          <a:bodyPr wrap="square">
            <a:spAutoFit/>
          </a:bodyPr>
          <a:lstStyle/>
          <a:p>
            <a:pPr algn="just"/>
            <a:r>
              <a:rPr lang="fr-FR" sz="1400" dirty="0">
                <a:solidFill>
                  <a:srgbClr val="000000"/>
                </a:solidFill>
              </a:rPr>
              <a:t>Le microprojet </a:t>
            </a:r>
            <a:r>
              <a:rPr lang="fr-FR" sz="1400" dirty="0" err="1">
                <a:solidFill>
                  <a:srgbClr val="000000"/>
                </a:solidFill>
              </a:rPr>
              <a:t>P@tois</a:t>
            </a:r>
            <a:r>
              <a:rPr lang="fr-FR" sz="1400" dirty="0">
                <a:solidFill>
                  <a:srgbClr val="000000"/>
                </a:solidFill>
              </a:rPr>
              <a:t> vise à préserver et revitaliser le francoprovençal, une langue en voie de disparition, à travers une coopération entre les communes d’</a:t>
            </a:r>
            <a:r>
              <a:rPr lang="fr-FR" sz="1400" dirty="0" err="1">
                <a:solidFill>
                  <a:srgbClr val="000000"/>
                </a:solidFill>
              </a:rPr>
              <a:t>Oyace</a:t>
            </a:r>
            <a:r>
              <a:rPr lang="fr-FR" sz="1400" dirty="0">
                <a:solidFill>
                  <a:srgbClr val="000000"/>
                </a:solidFill>
              </a:rPr>
              <a:t> et de La Forclaz.</a:t>
            </a:r>
          </a:p>
          <a:p>
            <a:pPr algn="just"/>
            <a:r>
              <a:rPr lang="fr-FR" sz="1400" dirty="0">
                <a:solidFill>
                  <a:srgbClr val="000000"/>
                </a:solidFill>
              </a:rPr>
              <a:t>Il s’appuie sur des échanges scolaires, des activités pédagogiques et des rencontres entre habitants pour encourager la transmission du patois aux jeunes générations. En combinant interactions humaines et outils numériques, le projet cherche à renforcer l’usage quotidien du dialecte et à valoriser une identité culturelle commune de part et d’autre de la frontière.</a:t>
            </a:r>
            <a:endParaRPr lang="fr-FR" sz="1400" dirty="0"/>
          </a:p>
        </p:txBody>
      </p:sp>
      <p:pic>
        <p:nvPicPr>
          <p:cNvPr id="8" name="Image 7">
            <a:extLst>
              <a:ext uri="{FF2B5EF4-FFF2-40B4-BE49-F238E27FC236}">
                <a16:creationId xmlns:a16="http://schemas.microsoft.com/office/drawing/2014/main" id="{A478AAEB-6D06-31B2-8B02-79111A8B306E}"/>
              </a:ext>
            </a:extLst>
          </p:cNvPr>
          <p:cNvPicPr>
            <a:picLocks noChangeAspect="1"/>
          </p:cNvPicPr>
          <p:nvPr/>
        </p:nvPicPr>
        <p:blipFill>
          <a:blip r:embed="rId4"/>
          <a:stretch>
            <a:fillRect/>
          </a:stretch>
        </p:blipFill>
        <p:spPr>
          <a:xfrm>
            <a:off x="380147" y="1265447"/>
            <a:ext cx="5023163" cy="2520000"/>
          </a:xfrm>
          <a:prstGeom prst="rect">
            <a:avLst/>
          </a:prstGeom>
        </p:spPr>
      </p:pic>
      <p:pic>
        <p:nvPicPr>
          <p:cNvPr id="11" name="Image 10">
            <a:extLst>
              <a:ext uri="{FF2B5EF4-FFF2-40B4-BE49-F238E27FC236}">
                <a16:creationId xmlns:a16="http://schemas.microsoft.com/office/drawing/2014/main" id="{C8C8082E-18D1-5156-8D0C-8253F1BDA5FD}"/>
              </a:ext>
            </a:extLst>
          </p:cNvPr>
          <p:cNvPicPr>
            <a:picLocks noChangeAspect="1"/>
          </p:cNvPicPr>
          <p:nvPr/>
        </p:nvPicPr>
        <p:blipFill>
          <a:blip r:embed="rId5"/>
          <a:stretch>
            <a:fillRect/>
          </a:stretch>
        </p:blipFill>
        <p:spPr>
          <a:xfrm>
            <a:off x="5403310" y="2219521"/>
            <a:ext cx="6785314" cy="1469060"/>
          </a:xfrm>
          <a:prstGeom prst="rect">
            <a:avLst/>
          </a:prstGeom>
        </p:spPr>
      </p:pic>
      <p:pic>
        <p:nvPicPr>
          <p:cNvPr id="13" name="Image 12">
            <a:extLst>
              <a:ext uri="{FF2B5EF4-FFF2-40B4-BE49-F238E27FC236}">
                <a16:creationId xmlns:a16="http://schemas.microsoft.com/office/drawing/2014/main" id="{42962C8F-F53E-328E-17BB-38D449416FD8}"/>
              </a:ext>
            </a:extLst>
          </p:cNvPr>
          <p:cNvPicPr>
            <a:picLocks noChangeAspect="1"/>
          </p:cNvPicPr>
          <p:nvPr/>
        </p:nvPicPr>
        <p:blipFill>
          <a:blip r:embed="rId6"/>
          <a:stretch>
            <a:fillRect/>
          </a:stretch>
        </p:blipFill>
        <p:spPr>
          <a:xfrm>
            <a:off x="8886117" y="4062896"/>
            <a:ext cx="3286125" cy="1000125"/>
          </a:xfrm>
          <a:prstGeom prst="rect">
            <a:avLst/>
          </a:prstGeom>
        </p:spPr>
      </p:pic>
    </p:spTree>
    <p:extLst>
      <p:ext uri="{BB962C8B-B14F-4D97-AF65-F5344CB8AC3E}">
        <p14:creationId xmlns:p14="http://schemas.microsoft.com/office/powerpoint/2010/main" val="16844968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4AFFE-B4CF-DB21-F22C-429E9E6A46B7}"/>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BE53676C-E380-6B3B-892E-AF2387D32FCB}"/>
              </a:ext>
            </a:extLst>
          </p:cNvPr>
          <p:cNvPicPr>
            <a:picLocks noChangeAspect="1"/>
          </p:cNvPicPr>
          <p:nvPr/>
        </p:nvPicPr>
        <p:blipFill>
          <a:blip r:embed="rId2"/>
          <a:srcRect/>
          <a:stretch/>
        </p:blipFill>
        <p:spPr>
          <a:xfrm>
            <a:off x="9186192" y="6437463"/>
            <a:ext cx="2258784" cy="260628"/>
          </a:xfrm>
          <a:prstGeom prst="rect">
            <a:avLst/>
          </a:prstGeom>
        </p:spPr>
      </p:pic>
      <p:pic>
        <p:nvPicPr>
          <p:cNvPr id="4" name="Image 3">
            <a:extLst>
              <a:ext uri="{FF2B5EF4-FFF2-40B4-BE49-F238E27FC236}">
                <a16:creationId xmlns:a16="http://schemas.microsoft.com/office/drawing/2014/main" id="{4B131AAD-6996-5875-40E5-0659F1802DAF}"/>
              </a:ext>
            </a:extLst>
          </p:cNvPr>
          <p:cNvPicPr>
            <a:picLocks noChangeAspect="1"/>
          </p:cNvPicPr>
          <p:nvPr/>
        </p:nvPicPr>
        <p:blipFill>
          <a:blip r:embed="rId3"/>
          <a:srcRect/>
          <a:stretch/>
        </p:blipFill>
        <p:spPr>
          <a:xfrm>
            <a:off x="9139696" y="5658700"/>
            <a:ext cx="2258789" cy="516294"/>
          </a:xfrm>
          <a:prstGeom prst="rect">
            <a:avLst/>
          </a:prstGeom>
        </p:spPr>
      </p:pic>
      <p:cxnSp>
        <p:nvCxnSpPr>
          <p:cNvPr id="5" name="Connecteur droit 4">
            <a:extLst>
              <a:ext uri="{FF2B5EF4-FFF2-40B4-BE49-F238E27FC236}">
                <a16:creationId xmlns:a16="http://schemas.microsoft.com/office/drawing/2014/main" id="{2C8EF698-860F-89C4-70F6-9BE8ED08752F}"/>
              </a:ext>
            </a:extLst>
          </p:cNvPr>
          <p:cNvCxnSpPr>
            <a:cxnSpLocks/>
          </p:cNvCxnSpPr>
          <p:nvPr/>
        </p:nvCxnSpPr>
        <p:spPr>
          <a:xfrm>
            <a:off x="643163" y="1181382"/>
            <a:ext cx="282123" cy="0"/>
          </a:xfrm>
          <a:prstGeom prst="line">
            <a:avLst/>
          </a:prstGeom>
          <a:ln w="57150">
            <a:solidFill>
              <a:srgbClr val="FFED00"/>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FDA4E34A-32CB-E963-A4A3-4495E3578603}"/>
              </a:ext>
            </a:extLst>
          </p:cNvPr>
          <p:cNvSpPr txBox="1">
            <a:spLocks/>
          </p:cNvSpPr>
          <p:nvPr/>
        </p:nvSpPr>
        <p:spPr>
          <a:xfrm>
            <a:off x="548870" y="410369"/>
            <a:ext cx="9980310" cy="7310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rgbClr val="13478B"/>
                </a:solidFill>
                <a:latin typeface="Georgia" panose="02040502050405020303" pitchFamily="18" charset="0"/>
              </a:rPr>
              <a:t>PONT, Le patrimoine médiéval : un PONT entre les cultures et les traditions européennes</a:t>
            </a:r>
          </a:p>
          <a:p>
            <a:endParaRPr lang="fr-FR" sz="2000" b="1" dirty="0">
              <a:solidFill>
                <a:srgbClr val="13478B"/>
              </a:solidFill>
              <a:latin typeface="Georgia" panose="02040502050405020303" pitchFamily="18" charset="0"/>
            </a:endParaRPr>
          </a:p>
        </p:txBody>
      </p:sp>
      <p:sp>
        <p:nvSpPr>
          <p:cNvPr id="16" name="ZoneTexte 15">
            <a:extLst>
              <a:ext uri="{FF2B5EF4-FFF2-40B4-BE49-F238E27FC236}">
                <a16:creationId xmlns:a16="http://schemas.microsoft.com/office/drawing/2014/main" id="{2E07E79D-E3C2-65D6-7AF2-6F62FC851EA9}"/>
              </a:ext>
            </a:extLst>
          </p:cNvPr>
          <p:cNvSpPr txBox="1"/>
          <p:nvPr/>
        </p:nvSpPr>
        <p:spPr>
          <a:xfrm>
            <a:off x="320623" y="3825363"/>
            <a:ext cx="8471485" cy="1384995"/>
          </a:xfrm>
          <a:prstGeom prst="rect">
            <a:avLst/>
          </a:prstGeom>
          <a:noFill/>
        </p:spPr>
        <p:txBody>
          <a:bodyPr wrap="square">
            <a:spAutoFit/>
          </a:bodyPr>
          <a:lstStyle/>
          <a:p>
            <a:pPr algn="just"/>
            <a:r>
              <a:rPr lang="fr-FR" sz="1400" dirty="0">
                <a:solidFill>
                  <a:srgbClr val="000000"/>
                </a:solidFill>
              </a:rPr>
              <a:t>Le microprojet PONT vise à valoriser le patrimoine médiéval commun entre Embrun et Saluzzo en renforçant la coopération entre deux événements culturels majeurs.</a:t>
            </a:r>
          </a:p>
          <a:p>
            <a:pPr algn="just"/>
            <a:r>
              <a:rPr lang="fr-FR" sz="1400" dirty="0">
                <a:solidFill>
                  <a:srgbClr val="000000"/>
                </a:solidFill>
              </a:rPr>
              <a:t>Il cherche à créer une offre culturelle transfrontalière plus riche et complémentaire, mêlant animation populaire et contenu historique et scientifique. À travers ces échanges, le projet contribue à renforcer l’attractivité touristique, à structurer un réseau d’acteurs culturels et à impliquer les populations locales, notamment les jeunes, autour d’une identité historique partagée.</a:t>
            </a:r>
            <a:endParaRPr lang="fr-FR" sz="1400" dirty="0"/>
          </a:p>
        </p:txBody>
      </p:sp>
      <p:pic>
        <p:nvPicPr>
          <p:cNvPr id="13" name="Image 12">
            <a:extLst>
              <a:ext uri="{FF2B5EF4-FFF2-40B4-BE49-F238E27FC236}">
                <a16:creationId xmlns:a16="http://schemas.microsoft.com/office/drawing/2014/main" id="{B398313E-8BEC-4619-ED3D-DAD6B779C281}"/>
              </a:ext>
            </a:extLst>
          </p:cNvPr>
          <p:cNvPicPr>
            <a:picLocks noChangeAspect="1"/>
          </p:cNvPicPr>
          <p:nvPr/>
        </p:nvPicPr>
        <p:blipFill>
          <a:blip r:embed="rId4"/>
          <a:stretch>
            <a:fillRect/>
          </a:stretch>
        </p:blipFill>
        <p:spPr>
          <a:xfrm>
            <a:off x="8886117" y="4062896"/>
            <a:ext cx="3286125" cy="1000125"/>
          </a:xfrm>
          <a:prstGeom prst="rect">
            <a:avLst/>
          </a:prstGeom>
        </p:spPr>
      </p:pic>
      <p:pic>
        <p:nvPicPr>
          <p:cNvPr id="6" name="Image 5">
            <a:extLst>
              <a:ext uri="{FF2B5EF4-FFF2-40B4-BE49-F238E27FC236}">
                <a16:creationId xmlns:a16="http://schemas.microsoft.com/office/drawing/2014/main" id="{E17C8742-8EDD-D592-7003-096EC7666E2E}"/>
              </a:ext>
            </a:extLst>
          </p:cNvPr>
          <p:cNvPicPr>
            <a:picLocks noChangeAspect="1"/>
          </p:cNvPicPr>
          <p:nvPr/>
        </p:nvPicPr>
        <p:blipFill>
          <a:blip r:embed="rId5"/>
          <a:stretch>
            <a:fillRect/>
          </a:stretch>
        </p:blipFill>
        <p:spPr>
          <a:xfrm>
            <a:off x="320623" y="1305363"/>
            <a:ext cx="5001231" cy="2520000"/>
          </a:xfrm>
          <a:prstGeom prst="rect">
            <a:avLst/>
          </a:prstGeom>
        </p:spPr>
      </p:pic>
      <p:pic>
        <p:nvPicPr>
          <p:cNvPr id="10" name="Image 9">
            <a:extLst>
              <a:ext uri="{FF2B5EF4-FFF2-40B4-BE49-F238E27FC236}">
                <a16:creationId xmlns:a16="http://schemas.microsoft.com/office/drawing/2014/main" id="{4AB2A20E-9EDE-734F-3821-71F745245D72}"/>
              </a:ext>
            </a:extLst>
          </p:cNvPr>
          <p:cNvPicPr>
            <a:picLocks noChangeAspect="1"/>
          </p:cNvPicPr>
          <p:nvPr/>
        </p:nvPicPr>
        <p:blipFill>
          <a:blip r:embed="rId6"/>
          <a:stretch>
            <a:fillRect/>
          </a:stretch>
        </p:blipFill>
        <p:spPr>
          <a:xfrm>
            <a:off x="5321854" y="2052363"/>
            <a:ext cx="6306319" cy="1773000"/>
          </a:xfrm>
          <a:prstGeom prst="rect">
            <a:avLst/>
          </a:prstGeom>
        </p:spPr>
      </p:pic>
    </p:spTree>
    <p:extLst>
      <p:ext uri="{BB962C8B-B14F-4D97-AF65-F5344CB8AC3E}">
        <p14:creationId xmlns:p14="http://schemas.microsoft.com/office/powerpoint/2010/main" val="15865129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2">
            <a:extLst>
              <a:ext uri="{FF2B5EF4-FFF2-40B4-BE49-F238E27FC236}">
                <a16:creationId xmlns:a16="http://schemas.microsoft.com/office/drawing/2014/main" id="{8C38CD87-2728-3C0E-8AF2-637EED1232DC}"/>
              </a:ext>
            </a:extLst>
          </p:cNvPr>
          <p:cNvSpPr txBox="1">
            <a:spLocks noChangeArrowheads="1"/>
          </p:cNvSpPr>
          <p:nvPr/>
        </p:nvSpPr>
        <p:spPr bwMode="auto">
          <a:xfrm>
            <a:off x="2165689" y="2351782"/>
            <a:ext cx="786062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Geneva" pitchFamily="-107"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Geneva" pitchFamily="-107" charset="-128"/>
                <a:cs typeface="Geneva" pitchFamily="-107"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Geneva" pitchFamily="-107" charset="-128"/>
                <a:cs typeface="Geneva" pitchFamily="-107"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9pPr>
          </a:lstStyle>
          <a:p>
            <a:pPr algn="ctr">
              <a:lnSpc>
                <a:spcPts val="4188"/>
              </a:lnSpc>
              <a:spcBef>
                <a:spcPct val="0"/>
              </a:spcBef>
              <a:buNone/>
            </a:pPr>
            <a:r>
              <a:rPr lang="en-US" altLang="fr-FR" sz="3600" b="1" dirty="0">
                <a:solidFill>
                  <a:srgbClr val="13478B"/>
                </a:solidFill>
                <a:latin typeface="Georgia" panose="02040502050405020303" pitchFamily="18" charset="0"/>
              </a:rPr>
              <a:t>ALCOTRA 2021-2027</a:t>
            </a:r>
            <a:endParaRPr lang="fr-FR" altLang="fr-FR" sz="3600" b="1" dirty="0">
              <a:solidFill>
                <a:srgbClr val="13478B"/>
              </a:solidFill>
              <a:latin typeface="Georgia" panose="02040502050405020303" pitchFamily="18" charset="0"/>
              <a:ea typeface="+mj-ea"/>
              <a:cs typeface="+mj-cs"/>
            </a:endParaRPr>
          </a:p>
          <a:p>
            <a:pPr algn="ctr">
              <a:lnSpc>
                <a:spcPts val="4188"/>
              </a:lnSpc>
              <a:spcBef>
                <a:spcPct val="0"/>
              </a:spcBef>
              <a:buNone/>
            </a:pPr>
            <a:r>
              <a:rPr lang="fr-FR" altLang="fr-FR" sz="3600" b="1" dirty="0">
                <a:solidFill>
                  <a:srgbClr val="13478B"/>
                </a:solidFill>
                <a:latin typeface="Georgia" panose="02040502050405020303" pitchFamily="18" charset="0"/>
                <a:ea typeface="+mj-ea"/>
                <a:cs typeface="+mj-cs"/>
              </a:rPr>
              <a:t>Simplification et innovation</a:t>
            </a:r>
          </a:p>
        </p:txBody>
      </p:sp>
      <p:pic>
        <p:nvPicPr>
          <p:cNvPr id="2" name="Image 1">
            <a:extLst>
              <a:ext uri="{FF2B5EF4-FFF2-40B4-BE49-F238E27FC236}">
                <a16:creationId xmlns:a16="http://schemas.microsoft.com/office/drawing/2014/main" id="{C052EFA3-D154-D57F-0987-8F36479F1F25}"/>
              </a:ext>
            </a:extLst>
          </p:cNvPr>
          <p:cNvPicPr>
            <a:picLocks noChangeAspect="1"/>
          </p:cNvPicPr>
          <p:nvPr/>
        </p:nvPicPr>
        <p:blipFill>
          <a:blip r:embed="rId2"/>
          <a:srcRect/>
          <a:stretch/>
        </p:blipFill>
        <p:spPr>
          <a:xfrm>
            <a:off x="519192" y="5379739"/>
            <a:ext cx="5215181" cy="1566841"/>
          </a:xfrm>
          <a:prstGeom prst="rect">
            <a:avLst/>
          </a:prstGeom>
        </p:spPr>
      </p:pic>
      <p:pic>
        <p:nvPicPr>
          <p:cNvPr id="3" name="Image 2">
            <a:extLst>
              <a:ext uri="{FF2B5EF4-FFF2-40B4-BE49-F238E27FC236}">
                <a16:creationId xmlns:a16="http://schemas.microsoft.com/office/drawing/2014/main" id="{E6023C0D-43B1-79DC-ECCE-934310E11E1F}"/>
              </a:ext>
            </a:extLst>
          </p:cNvPr>
          <p:cNvPicPr>
            <a:picLocks noChangeAspect="1"/>
          </p:cNvPicPr>
          <p:nvPr/>
        </p:nvPicPr>
        <p:blipFill>
          <a:blip r:embed="rId3"/>
          <a:srcRect/>
          <a:stretch/>
        </p:blipFill>
        <p:spPr>
          <a:xfrm>
            <a:off x="9186192" y="6437463"/>
            <a:ext cx="2258784" cy="260628"/>
          </a:xfrm>
          <a:prstGeom prst="rect">
            <a:avLst/>
          </a:prstGeom>
        </p:spPr>
      </p:pic>
      <p:pic>
        <p:nvPicPr>
          <p:cNvPr id="4" name="Image 3">
            <a:extLst>
              <a:ext uri="{FF2B5EF4-FFF2-40B4-BE49-F238E27FC236}">
                <a16:creationId xmlns:a16="http://schemas.microsoft.com/office/drawing/2014/main" id="{A8372CDD-87BF-9D14-D877-514334038474}"/>
              </a:ext>
            </a:extLst>
          </p:cNvPr>
          <p:cNvPicPr>
            <a:picLocks noChangeAspect="1"/>
          </p:cNvPicPr>
          <p:nvPr/>
        </p:nvPicPr>
        <p:blipFill>
          <a:blip r:embed="rId4"/>
          <a:srcRect/>
          <a:stretch/>
        </p:blipFill>
        <p:spPr>
          <a:xfrm>
            <a:off x="9139696" y="5658700"/>
            <a:ext cx="2258789" cy="516294"/>
          </a:xfrm>
          <a:prstGeom prst="rect">
            <a:avLst/>
          </a:prstGeom>
        </p:spPr>
      </p:pic>
    </p:spTree>
    <p:extLst>
      <p:ext uri="{BB962C8B-B14F-4D97-AF65-F5344CB8AC3E}">
        <p14:creationId xmlns:p14="http://schemas.microsoft.com/office/powerpoint/2010/main" val="24538521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AE4181C-9A7B-CD45-AB29-A86C32B4E6E2}"/>
              </a:ext>
            </a:extLst>
          </p:cNvPr>
          <p:cNvSpPr txBox="1">
            <a:spLocks/>
          </p:cNvSpPr>
          <p:nvPr/>
        </p:nvSpPr>
        <p:spPr>
          <a:xfrm>
            <a:off x="548870" y="410369"/>
            <a:ext cx="9980310" cy="7310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rgbClr val="13478B"/>
                </a:solidFill>
                <a:latin typeface="Georgia" panose="02040502050405020303" pitchFamily="18" charset="0"/>
              </a:rPr>
              <a:t>SIMPLIFICATION et INNOVATION</a:t>
            </a:r>
            <a:endParaRPr lang="en-US" sz="2000" b="1" dirty="0">
              <a:solidFill>
                <a:srgbClr val="13478B"/>
              </a:solidFill>
              <a:latin typeface="Georgia" panose="02040502050405020303" pitchFamily="18" charset="0"/>
            </a:endParaRPr>
          </a:p>
        </p:txBody>
      </p:sp>
      <p:cxnSp>
        <p:nvCxnSpPr>
          <p:cNvPr id="6" name="Connecteur droit 5">
            <a:extLst>
              <a:ext uri="{FF2B5EF4-FFF2-40B4-BE49-F238E27FC236}">
                <a16:creationId xmlns:a16="http://schemas.microsoft.com/office/drawing/2014/main" id="{F2A525D1-30A7-E24F-83BD-F0DAE93E6606}"/>
              </a:ext>
            </a:extLst>
          </p:cNvPr>
          <p:cNvCxnSpPr>
            <a:cxnSpLocks/>
          </p:cNvCxnSpPr>
          <p:nvPr/>
        </p:nvCxnSpPr>
        <p:spPr>
          <a:xfrm>
            <a:off x="643163" y="1181382"/>
            <a:ext cx="282123" cy="0"/>
          </a:xfrm>
          <a:prstGeom prst="line">
            <a:avLst/>
          </a:prstGeom>
          <a:ln w="57150">
            <a:solidFill>
              <a:srgbClr val="FFED00"/>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E134C266-5C5E-CD1D-5EDB-2C84BCB647AC}"/>
              </a:ext>
            </a:extLst>
          </p:cNvPr>
          <p:cNvPicPr>
            <a:picLocks noChangeAspect="1"/>
          </p:cNvPicPr>
          <p:nvPr/>
        </p:nvPicPr>
        <p:blipFill>
          <a:blip r:embed="rId2"/>
          <a:srcRect/>
          <a:stretch/>
        </p:blipFill>
        <p:spPr>
          <a:xfrm>
            <a:off x="519192" y="5379739"/>
            <a:ext cx="5215181" cy="1566841"/>
          </a:xfrm>
          <a:prstGeom prst="rect">
            <a:avLst/>
          </a:prstGeom>
        </p:spPr>
      </p:pic>
      <p:pic>
        <p:nvPicPr>
          <p:cNvPr id="9" name="Image 8">
            <a:extLst>
              <a:ext uri="{FF2B5EF4-FFF2-40B4-BE49-F238E27FC236}">
                <a16:creationId xmlns:a16="http://schemas.microsoft.com/office/drawing/2014/main" id="{550D10C4-47C0-D518-6F74-91CBB655983A}"/>
              </a:ext>
            </a:extLst>
          </p:cNvPr>
          <p:cNvPicPr>
            <a:picLocks noChangeAspect="1"/>
          </p:cNvPicPr>
          <p:nvPr/>
        </p:nvPicPr>
        <p:blipFill>
          <a:blip r:embed="rId3"/>
          <a:srcRect/>
          <a:stretch/>
        </p:blipFill>
        <p:spPr>
          <a:xfrm>
            <a:off x="9186192" y="6437463"/>
            <a:ext cx="2258784" cy="260628"/>
          </a:xfrm>
          <a:prstGeom prst="rect">
            <a:avLst/>
          </a:prstGeom>
        </p:spPr>
      </p:pic>
      <p:sp>
        <p:nvSpPr>
          <p:cNvPr id="10" name="Espace réservé du texte 9">
            <a:extLst>
              <a:ext uri="{FF2B5EF4-FFF2-40B4-BE49-F238E27FC236}">
                <a16:creationId xmlns:a16="http://schemas.microsoft.com/office/drawing/2014/main" id="{15CD565F-1E3C-40C9-A655-3C86C1DF7543}"/>
              </a:ext>
            </a:extLst>
          </p:cNvPr>
          <p:cNvSpPr txBox="1">
            <a:spLocks/>
          </p:cNvSpPr>
          <p:nvPr/>
        </p:nvSpPr>
        <p:spPr>
          <a:xfrm>
            <a:off x="608817" y="2294912"/>
            <a:ext cx="10309662" cy="2670514"/>
          </a:xfr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Graphik" panose="020B050303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b="1" dirty="0">
                <a:latin typeface="+mn-lt"/>
                <a:cs typeface="Arial"/>
              </a:rPr>
              <a:t>Simplification administrative</a:t>
            </a:r>
          </a:p>
          <a:p>
            <a:pPr marL="285750" indent="-285750">
              <a:buFont typeface="Arial" panose="020B0604020202020204" pitchFamily="34" charset="0"/>
              <a:buChar char="•"/>
            </a:pPr>
            <a:r>
              <a:rPr lang="fr-FR" sz="1600" dirty="0">
                <a:latin typeface="+mn-lt"/>
                <a:cs typeface="Arial"/>
              </a:rPr>
              <a:t>Utilisation des taux forfaitaires établis par les règlements</a:t>
            </a:r>
          </a:p>
          <a:p>
            <a:pPr marL="285750" indent="-285750">
              <a:buFont typeface="Arial" panose="020B0604020202020204" pitchFamily="34" charset="0"/>
              <a:buChar char="•"/>
            </a:pPr>
            <a:r>
              <a:rPr lang="fr-FR" sz="1600" dirty="0">
                <a:latin typeface="+mn-lt"/>
                <a:cs typeface="Arial"/>
              </a:rPr>
              <a:t>Réduction du poids administratif soutenu par les bénéficiaires</a:t>
            </a:r>
          </a:p>
          <a:p>
            <a:pPr marL="285750" indent="-285750">
              <a:buFont typeface="Arial" panose="020B0604020202020204" pitchFamily="34" charset="0"/>
              <a:buChar char="•"/>
            </a:pPr>
            <a:r>
              <a:rPr lang="fr-FR" sz="1600" dirty="0">
                <a:latin typeface="+mn-lt"/>
                <a:cs typeface="Arial"/>
              </a:rPr>
              <a:t>Animation territoriale en proximité: accompagnement du Programme</a:t>
            </a:r>
          </a:p>
          <a:p>
            <a:pPr>
              <a:buClr>
                <a:schemeClr val="accent1"/>
              </a:buClr>
            </a:pPr>
            <a:endParaRPr lang="fr-FR" sz="1600" dirty="0">
              <a:latin typeface="+mn-lt"/>
              <a:cs typeface="Arial"/>
            </a:endParaRPr>
          </a:p>
          <a:p>
            <a:pPr>
              <a:buClr>
                <a:schemeClr val="accent1"/>
              </a:buClr>
            </a:pPr>
            <a:r>
              <a:rPr lang="fr-FR" sz="1600" b="1" dirty="0">
                <a:latin typeface="+mn-lt"/>
                <a:cs typeface="Arial"/>
              </a:rPr>
              <a:t>Dématérialisation</a:t>
            </a:r>
          </a:p>
          <a:p>
            <a:pPr marL="285750" indent="-285750">
              <a:buFont typeface="Arial" panose="020B0604020202020204" pitchFamily="34" charset="0"/>
              <a:buChar char="•"/>
            </a:pPr>
            <a:r>
              <a:rPr lang="fr-FR" sz="1600" dirty="0">
                <a:latin typeface="+mn-lt"/>
                <a:cs typeface="Arial"/>
              </a:rPr>
              <a:t>100% de dématérialisation, à travers de Synergie CTE</a:t>
            </a:r>
          </a:p>
          <a:p>
            <a:pPr marL="285750" indent="-285750">
              <a:buFont typeface="Arial" panose="020B0604020202020204" pitchFamily="34" charset="0"/>
              <a:buChar char="•"/>
            </a:pPr>
            <a:r>
              <a:rPr lang="fr-FR" sz="1600" dirty="0">
                <a:latin typeface="+mn-lt"/>
                <a:cs typeface="Arial"/>
              </a:rPr>
              <a:t>Continuité avec 2014-2020 et facilité dans les échanges avec les bénéficiaires et les administrations partenaires</a:t>
            </a:r>
          </a:p>
          <a:p>
            <a:pPr>
              <a:buClr>
                <a:schemeClr val="accent1"/>
              </a:buClr>
            </a:pPr>
            <a:endParaRPr lang="fr-FR" sz="1600" dirty="0">
              <a:latin typeface="+mn-lt"/>
              <a:cs typeface="Arial"/>
            </a:endParaRPr>
          </a:p>
          <a:p>
            <a:pPr>
              <a:buClr>
                <a:schemeClr val="accent1"/>
              </a:buClr>
            </a:pPr>
            <a:endParaRPr lang="fr-FR" sz="1600" dirty="0">
              <a:latin typeface="+mn-lt"/>
              <a:cs typeface="Arial"/>
            </a:endParaRPr>
          </a:p>
          <a:p>
            <a:endParaRPr lang="fr-FR" sz="1600" dirty="0">
              <a:latin typeface="+mj-lt"/>
            </a:endParaRPr>
          </a:p>
        </p:txBody>
      </p:sp>
      <p:sp>
        <p:nvSpPr>
          <p:cNvPr id="11" name="Espace réservé du contenu 7">
            <a:extLst>
              <a:ext uri="{FF2B5EF4-FFF2-40B4-BE49-F238E27FC236}">
                <a16:creationId xmlns:a16="http://schemas.microsoft.com/office/drawing/2014/main" id="{B114F7B9-6271-4643-8F33-FCB09D9A5C0E}"/>
              </a:ext>
            </a:extLst>
          </p:cNvPr>
          <p:cNvSpPr txBox="1">
            <a:spLocks/>
          </p:cNvSpPr>
          <p:nvPr/>
        </p:nvSpPr>
        <p:spPr>
          <a:xfrm>
            <a:off x="643163" y="1384365"/>
            <a:ext cx="4627813"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marL="285750" indent="-285750">
              <a:spcBef>
                <a:spcPct val="20000"/>
              </a:spcBef>
              <a:buFont typeface="Wingdings" panose="05000000000000000000" pitchFamily="2" charset="2"/>
              <a:buChar char="Ø"/>
              <a:defRPr sz="1400" b="1">
                <a:solidFill>
                  <a:srgbClr val="0F4496"/>
                </a:solidFill>
                <a:ea typeface="MS PGothic" panose="020B0600070205080204" pitchFamily="34" charset="-128"/>
                <a:cs typeface="Geneva" pitchFamily="-107" charset="-128"/>
              </a:defRPr>
            </a:lvl1pPr>
            <a:lvl2pPr marL="742950" indent="-285750">
              <a:spcBef>
                <a:spcPct val="20000"/>
              </a:spcBef>
              <a:buFont typeface="Arial" panose="020B0604020202020204" pitchFamily="34" charset="0"/>
              <a:buChar char="–"/>
              <a:defRPr sz="2800">
                <a:latin typeface="Calibri" panose="020F0502020204030204" pitchFamily="34" charset="0"/>
                <a:ea typeface="Geneva" pitchFamily="-107" charset="-128"/>
                <a:cs typeface="Geneva" pitchFamily="-107" charset="-128"/>
              </a:defRPr>
            </a:lvl2pPr>
            <a:lvl3pPr marL="1143000" indent="-228600">
              <a:spcBef>
                <a:spcPct val="20000"/>
              </a:spcBef>
              <a:buFont typeface="Arial" panose="020B0604020202020204" pitchFamily="34" charset="0"/>
              <a:buChar char="•"/>
              <a:defRPr sz="2400">
                <a:latin typeface="Calibri" panose="020F0502020204030204" pitchFamily="34" charset="0"/>
                <a:ea typeface="Geneva" pitchFamily="-107" charset="-128"/>
                <a:cs typeface="Geneva" pitchFamily="-107" charset="-128"/>
              </a:defRPr>
            </a:lvl3pPr>
            <a:lvl4pPr marL="1600200" indent="-228600">
              <a:spcBef>
                <a:spcPct val="20000"/>
              </a:spcBef>
              <a:buFont typeface="Arial" panose="020B0604020202020204" pitchFamily="34" charset="0"/>
              <a:buChar char="–"/>
              <a:defRPr sz="2000">
                <a:latin typeface="Calibri" panose="020F0502020204030204" pitchFamily="34" charset="0"/>
                <a:ea typeface="Geneva" pitchFamily="-107" charset="-128"/>
                <a:cs typeface="Geneva" pitchFamily="-107" charset="-128"/>
              </a:defRPr>
            </a:lvl4pPr>
            <a:lvl5pPr marL="2057400" indent="-228600">
              <a:spcBef>
                <a:spcPct val="20000"/>
              </a:spcBef>
              <a:buFont typeface="Arial" panose="020B0604020202020204" pitchFamily="34" charset="0"/>
              <a:buChar char="»"/>
              <a:defRPr sz="2000">
                <a:latin typeface="Calibri" panose="020F0502020204030204" pitchFamily="34" charset="0"/>
                <a:ea typeface="Geneva" pitchFamily="-107" charset="-128"/>
                <a:cs typeface="Geneva" pitchFamily="-107" charset="-128"/>
              </a:defRPr>
            </a:lvl5pPr>
            <a:lvl6pPr marL="25146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Geneva" pitchFamily="-107" charset="-128"/>
                <a:cs typeface="Geneva" pitchFamily="-107" charset="-128"/>
              </a:defRPr>
            </a:lvl6pPr>
            <a:lvl7pPr marL="29718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Geneva" pitchFamily="-107" charset="-128"/>
                <a:cs typeface="Geneva" pitchFamily="-107" charset="-128"/>
              </a:defRPr>
            </a:lvl7pPr>
            <a:lvl8pPr marL="34290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Geneva" pitchFamily="-107" charset="-128"/>
                <a:cs typeface="Geneva" pitchFamily="-107" charset="-128"/>
              </a:defRPr>
            </a:lvl8pPr>
            <a:lvl9pPr marL="38862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Geneva" pitchFamily="-107" charset="-128"/>
                <a:cs typeface="Geneva" pitchFamily="-107" charset="-128"/>
              </a:defRPr>
            </a:lvl9pPr>
          </a:lstStyle>
          <a:p>
            <a:r>
              <a:rPr lang="fr-FR" dirty="0"/>
              <a:t>Simplification administrative</a:t>
            </a:r>
          </a:p>
          <a:p>
            <a:r>
              <a:rPr lang="fr-FR" dirty="0"/>
              <a:t>Dématérialisation </a:t>
            </a:r>
          </a:p>
        </p:txBody>
      </p:sp>
      <p:pic>
        <p:nvPicPr>
          <p:cNvPr id="2" name="Image 1">
            <a:extLst>
              <a:ext uri="{FF2B5EF4-FFF2-40B4-BE49-F238E27FC236}">
                <a16:creationId xmlns:a16="http://schemas.microsoft.com/office/drawing/2014/main" id="{338DD797-3C6C-93AB-A9DA-8737AE78E8B3}"/>
              </a:ext>
            </a:extLst>
          </p:cNvPr>
          <p:cNvPicPr>
            <a:picLocks noChangeAspect="1"/>
          </p:cNvPicPr>
          <p:nvPr/>
        </p:nvPicPr>
        <p:blipFill>
          <a:blip r:embed="rId4"/>
          <a:srcRect/>
          <a:stretch/>
        </p:blipFill>
        <p:spPr>
          <a:xfrm>
            <a:off x="9139696" y="5658700"/>
            <a:ext cx="2258789" cy="516294"/>
          </a:xfrm>
          <a:prstGeom prst="rect">
            <a:avLst/>
          </a:prstGeom>
        </p:spPr>
      </p:pic>
      <p:pic>
        <p:nvPicPr>
          <p:cNvPr id="3" name="Picture 6" descr="Linea connessa disordinata complessa nell'icona della testa come concetto di risoluzione del caos. processo di semplificazione del problema in mente. illustrazione vettoriale di confusione per chiarezza passo dopo passo, percorso di psicoterapia.">
            <a:extLst>
              <a:ext uri="{FF2B5EF4-FFF2-40B4-BE49-F238E27FC236}">
                <a16:creationId xmlns:a16="http://schemas.microsoft.com/office/drawing/2014/main" id="{2710505A-664C-CF31-41B5-4EDA38BA1C24}"/>
              </a:ext>
            </a:extLst>
          </p:cNvPr>
          <p:cNvPicPr>
            <a:picLocks noChangeAspect="1" noChangeArrowheads="1"/>
          </p:cNvPicPr>
          <p:nvPr/>
        </p:nvPicPr>
        <p:blipFill rotWithShape="1">
          <a:blip r:embed="rId5">
            <a:duotone>
              <a:schemeClr val="accent1">
                <a:shade val="45000"/>
                <a:satMod val="135000"/>
              </a:schemeClr>
              <a:prstClr val="white"/>
            </a:duotone>
            <a:extLst>
              <a:ext uri="{28A0092B-C50C-407E-A947-70E740481C1C}">
                <a14:useLocalDpi xmlns:a14="http://schemas.microsoft.com/office/drawing/2010/main" val="0"/>
              </a:ext>
            </a:extLst>
          </a:blip>
          <a:srcRect l="3693" t="21633" r="4746" b="22083"/>
          <a:stretch/>
        </p:blipFill>
        <p:spPr bwMode="auto">
          <a:xfrm>
            <a:off x="5270976" y="1261508"/>
            <a:ext cx="5613157" cy="1146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0664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F2A525D1-30A7-E24F-83BD-F0DAE93E6606}"/>
              </a:ext>
            </a:extLst>
          </p:cNvPr>
          <p:cNvCxnSpPr>
            <a:cxnSpLocks/>
          </p:cNvCxnSpPr>
          <p:nvPr/>
        </p:nvCxnSpPr>
        <p:spPr>
          <a:xfrm>
            <a:off x="643163" y="1181382"/>
            <a:ext cx="282123" cy="0"/>
          </a:xfrm>
          <a:prstGeom prst="line">
            <a:avLst/>
          </a:prstGeom>
          <a:ln w="57150">
            <a:solidFill>
              <a:srgbClr val="FFED00"/>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E134C266-5C5E-CD1D-5EDB-2C84BCB647AC}"/>
              </a:ext>
            </a:extLst>
          </p:cNvPr>
          <p:cNvPicPr>
            <a:picLocks noChangeAspect="1"/>
          </p:cNvPicPr>
          <p:nvPr/>
        </p:nvPicPr>
        <p:blipFill>
          <a:blip r:embed="rId2"/>
          <a:srcRect/>
          <a:stretch/>
        </p:blipFill>
        <p:spPr>
          <a:xfrm>
            <a:off x="519192" y="5379739"/>
            <a:ext cx="5215181" cy="1566841"/>
          </a:xfrm>
          <a:prstGeom prst="rect">
            <a:avLst/>
          </a:prstGeom>
        </p:spPr>
      </p:pic>
      <p:pic>
        <p:nvPicPr>
          <p:cNvPr id="9" name="Image 8">
            <a:extLst>
              <a:ext uri="{FF2B5EF4-FFF2-40B4-BE49-F238E27FC236}">
                <a16:creationId xmlns:a16="http://schemas.microsoft.com/office/drawing/2014/main" id="{550D10C4-47C0-D518-6F74-91CBB655983A}"/>
              </a:ext>
            </a:extLst>
          </p:cNvPr>
          <p:cNvPicPr>
            <a:picLocks noChangeAspect="1"/>
          </p:cNvPicPr>
          <p:nvPr/>
        </p:nvPicPr>
        <p:blipFill>
          <a:blip r:embed="rId3"/>
          <a:srcRect/>
          <a:stretch/>
        </p:blipFill>
        <p:spPr>
          <a:xfrm>
            <a:off x="9186192" y="6437463"/>
            <a:ext cx="2258784" cy="260628"/>
          </a:xfrm>
          <a:prstGeom prst="rect">
            <a:avLst/>
          </a:prstGeom>
        </p:spPr>
      </p:pic>
      <p:pic>
        <p:nvPicPr>
          <p:cNvPr id="2" name="Image 1">
            <a:extLst>
              <a:ext uri="{FF2B5EF4-FFF2-40B4-BE49-F238E27FC236}">
                <a16:creationId xmlns:a16="http://schemas.microsoft.com/office/drawing/2014/main" id="{338DD797-3C6C-93AB-A9DA-8737AE78E8B3}"/>
              </a:ext>
            </a:extLst>
          </p:cNvPr>
          <p:cNvPicPr>
            <a:picLocks noChangeAspect="1"/>
          </p:cNvPicPr>
          <p:nvPr/>
        </p:nvPicPr>
        <p:blipFill>
          <a:blip r:embed="rId4"/>
          <a:srcRect/>
          <a:stretch/>
        </p:blipFill>
        <p:spPr>
          <a:xfrm>
            <a:off x="9139696" y="5658700"/>
            <a:ext cx="2258789" cy="516294"/>
          </a:xfrm>
          <a:prstGeom prst="rect">
            <a:avLst/>
          </a:prstGeom>
        </p:spPr>
      </p:pic>
      <p:sp>
        <p:nvSpPr>
          <p:cNvPr id="3" name="Title 1">
            <a:extLst>
              <a:ext uri="{FF2B5EF4-FFF2-40B4-BE49-F238E27FC236}">
                <a16:creationId xmlns:a16="http://schemas.microsoft.com/office/drawing/2014/main" id="{AA7E86EE-92D3-0C47-1539-BB17DA57FF94}"/>
              </a:ext>
            </a:extLst>
          </p:cNvPr>
          <p:cNvSpPr txBox="1">
            <a:spLocks/>
          </p:cNvSpPr>
          <p:nvPr/>
        </p:nvSpPr>
        <p:spPr>
          <a:xfrm>
            <a:off x="548870" y="410369"/>
            <a:ext cx="9980310" cy="7310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rgbClr val="13478B"/>
                </a:solidFill>
                <a:latin typeface="Georgia" panose="02040502050405020303" pitchFamily="18" charset="0"/>
              </a:rPr>
              <a:t>SIMPLIFICATION et INNOVATION – Bibliothèque des livrables</a:t>
            </a:r>
            <a:endParaRPr lang="en-US" sz="2000" b="1" dirty="0">
              <a:solidFill>
                <a:srgbClr val="13478B"/>
              </a:solidFill>
              <a:latin typeface="Georgia" panose="02040502050405020303" pitchFamily="18" charset="0"/>
            </a:endParaRPr>
          </a:p>
        </p:txBody>
      </p:sp>
      <p:sp>
        <p:nvSpPr>
          <p:cNvPr id="12" name="ZoneTexte 11">
            <a:extLst>
              <a:ext uri="{FF2B5EF4-FFF2-40B4-BE49-F238E27FC236}">
                <a16:creationId xmlns:a16="http://schemas.microsoft.com/office/drawing/2014/main" id="{0618C7DB-418C-03C4-F290-764F24307E46}"/>
              </a:ext>
            </a:extLst>
          </p:cNvPr>
          <p:cNvSpPr txBox="1"/>
          <p:nvPr/>
        </p:nvSpPr>
        <p:spPr>
          <a:xfrm>
            <a:off x="111056" y="1290135"/>
            <a:ext cx="8758896" cy="4031873"/>
          </a:xfrm>
          <a:prstGeom prst="rect">
            <a:avLst/>
          </a:prstGeom>
          <a:noFill/>
        </p:spPr>
        <p:txBody>
          <a:bodyPr wrap="square">
            <a:spAutoFit/>
          </a:bodyPr>
          <a:lstStyle/>
          <a:p>
            <a:pPr marL="285750" indent="-285750" algn="l">
              <a:buFont typeface="Wingdings" panose="05000000000000000000" pitchFamily="2" charset="2"/>
              <a:buChar char="v"/>
            </a:pPr>
            <a:r>
              <a:rPr lang="fr-FR" sz="1600" b="0" i="0" dirty="0">
                <a:solidFill>
                  <a:srgbClr val="000000"/>
                </a:solidFill>
                <a:effectLst/>
              </a:rPr>
              <a:t>Une </a:t>
            </a:r>
            <a:r>
              <a:rPr lang="fr-FR" sz="1600" b="1" i="0" dirty="0">
                <a:solidFill>
                  <a:srgbClr val="000000"/>
                </a:solidFill>
                <a:effectLst/>
              </a:rPr>
              <a:t>base de données</a:t>
            </a:r>
            <a:r>
              <a:rPr lang="fr-FR" sz="1600" b="0" i="0" dirty="0">
                <a:solidFill>
                  <a:srgbClr val="000000"/>
                </a:solidFill>
                <a:effectLst/>
              </a:rPr>
              <a:t> qui permet de conserver et organiser les différents livrables / </a:t>
            </a:r>
            <a:r>
              <a:rPr lang="fr-FR" sz="1600" b="1" i="0" dirty="0">
                <a:solidFill>
                  <a:srgbClr val="000000"/>
                </a:solidFill>
                <a:effectLst/>
              </a:rPr>
              <a:t>résultats produits par les projets</a:t>
            </a:r>
            <a:r>
              <a:rPr lang="fr-FR" sz="1600" b="0" i="0" dirty="0">
                <a:solidFill>
                  <a:srgbClr val="000000"/>
                </a:solidFill>
                <a:effectLst/>
              </a:rPr>
              <a:t> au fil des ans. </a:t>
            </a:r>
          </a:p>
          <a:p>
            <a:pPr marL="285750" indent="-285750" algn="l">
              <a:buFont typeface="Wingdings" panose="05000000000000000000" pitchFamily="2" charset="2"/>
              <a:buChar char="v"/>
            </a:pPr>
            <a:endParaRPr lang="fr-FR" sz="1600" b="0" i="0" dirty="0">
              <a:solidFill>
                <a:srgbClr val="000000"/>
              </a:solidFill>
              <a:effectLst/>
            </a:endParaRPr>
          </a:p>
          <a:p>
            <a:pPr marL="285750" indent="-285750" algn="l">
              <a:buFont typeface="Wingdings" panose="05000000000000000000" pitchFamily="2" charset="2"/>
              <a:buChar char="v"/>
            </a:pPr>
            <a:r>
              <a:rPr lang="fr-FR" sz="1600" b="0" i="0" dirty="0">
                <a:solidFill>
                  <a:srgbClr val="000000"/>
                </a:solidFill>
                <a:effectLst/>
              </a:rPr>
              <a:t>Élément essentiel pour promouvoir la transparence, la gestion efficace des résultats des projets, tout en favorisant le partage des connaissances et la capitalisation.</a:t>
            </a:r>
          </a:p>
          <a:p>
            <a:pPr marL="285750" indent="-285750" algn="l">
              <a:buFont typeface="Wingdings" panose="05000000000000000000" pitchFamily="2" charset="2"/>
              <a:buChar char="v"/>
            </a:pPr>
            <a:endParaRPr lang="fr-FR" sz="1600" b="0" i="0" dirty="0">
              <a:solidFill>
                <a:srgbClr val="000000"/>
              </a:solidFill>
              <a:effectLst/>
            </a:endParaRPr>
          </a:p>
          <a:p>
            <a:pPr marL="285750" indent="-285750" algn="l">
              <a:buFont typeface="Wingdings" panose="05000000000000000000" pitchFamily="2" charset="2"/>
              <a:buChar char="v"/>
            </a:pPr>
            <a:r>
              <a:rPr lang="fr-FR" sz="1600" b="0" i="0" dirty="0">
                <a:solidFill>
                  <a:srgbClr val="000000"/>
                </a:solidFill>
                <a:effectLst/>
              </a:rPr>
              <a:t>Plus de </a:t>
            </a:r>
            <a:r>
              <a:rPr lang="fr-FR" sz="1600" b="1" i="0" dirty="0">
                <a:solidFill>
                  <a:srgbClr val="000000"/>
                </a:solidFill>
                <a:effectLst/>
              </a:rPr>
              <a:t>500 livrables</a:t>
            </a:r>
            <a:r>
              <a:rPr lang="fr-FR" sz="1600" b="0" i="0" dirty="0">
                <a:solidFill>
                  <a:srgbClr val="000000"/>
                </a:solidFill>
                <a:effectLst/>
              </a:rPr>
              <a:t> accessibles pour le grand public, les porteurs de projets, les acteurs clés du territoire.</a:t>
            </a:r>
          </a:p>
          <a:p>
            <a:pPr marL="285750" indent="-285750" algn="l">
              <a:buFont typeface="Wingdings" panose="05000000000000000000" pitchFamily="2" charset="2"/>
              <a:buChar char="v"/>
            </a:pPr>
            <a:endParaRPr lang="fr-FR" sz="1600" b="0" i="0" dirty="0">
              <a:solidFill>
                <a:srgbClr val="000000"/>
              </a:solidFill>
              <a:effectLst/>
            </a:endParaRPr>
          </a:p>
          <a:p>
            <a:pPr marL="285750" indent="-285750" algn="l">
              <a:buFont typeface="Wingdings" panose="05000000000000000000" pitchFamily="2" charset="2"/>
              <a:buChar char="v"/>
            </a:pPr>
            <a:r>
              <a:rPr lang="fr-FR" sz="1600" b="0" i="0" dirty="0">
                <a:solidFill>
                  <a:srgbClr val="000000"/>
                </a:solidFill>
                <a:effectLst/>
              </a:rPr>
              <a:t>Intuitive et performante, la base de données ALCOTRA offre une </a:t>
            </a:r>
            <a:r>
              <a:rPr lang="fr-FR" sz="1600" b="1" i="0" dirty="0">
                <a:solidFill>
                  <a:srgbClr val="000000"/>
                </a:solidFill>
                <a:effectLst/>
              </a:rPr>
              <a:t>interface simple</a:t>
            </a:r>
            <a:r>
              <a:rPr lang="fr-FR" sz="1600" b="0" i="0" dirty="0">
                <a:solidFill>
                  <a:srgbClr val="000000"/>
                </a:solidFill>
                <a:effectLst/>
              </a:rPr>
              <a:t> à la portée de tous. </a:t>
            </a:r>
          </a:p>
          <a:p>
            <a:pPr marL="273050" algn="l"/>
            <a:r>
              <a:rPr lang="fr-FR" sz="1600" b="0" i="0" dirty="0">
                <a:solidFill>
                  <a:srgbClr val="000000"/>
                </a:solidFill>
                <a:effectLst/>
              </a:rPr>
              <a:t>Avec un menu constitué de 4 composantes (groupe cible, typologie, thématique, projet), une navigation fluide et un graphisme cohérent avec la charte graphique du programme : tout a été pensé pour que l'accès à l'</a:t>
            </a:r>
            <a:r>
              <a:rPr lang="fr-FR" sz="1600" b="1" i="0" dirty="0">
                <a:solidFill>
                  <a:srgbClr val="000000"/>
                </a:solidFill>
                <a:effectLst/>
              </a:rPr>
              <a:t>information</a:t>
            </a:r>
            <a:r>
              <a:rPr lang="fr-FR" sz="1600" b="0" i="0" dirty="0">
                <a:solidFill>
                  <a:srgbClr val="000000"/>
                </a:solidFill>
                <a:effectLst/>
              </a:rPr>
              <a:t> soit </a:t>
            </a:r>
            <a:r>
              <a:rPr lang="fr-FR" sz="1600" b="1" i="0" dirty="0">
                <a:solidFill>
                  <a:srgbClr val="000000"/>
                </a:solidFill>
                <a:effectLst/>
              </a:rPr>
              <a:t>rapide et facile</a:t>
            </a:r>
            <a:r>
              <a:rPr lang="fr-FR" sz="1600" b="0" i="0" dirty="0">
                <a:solidFill>
                  <a:srgbClr val="000000"/>
                </a:solidFill>
                <a:effectLst/>
              </a:rPr>
              <a:t>.</a:t>
            </a:r>
          </a:p>
          <a:p>
            <a:pPr marL="728663" lvl="1" indent="-285750" algn="just" defTabSz="631825">
              <a:buFont typeface="Wingdings" panose="05000000000000000000" pitchFamily="2" charset="2"/>
              <a:buChar char="v"/>
            </a:pPr>
            <a:endParaRPr lang="fr-FR" sz="1600" dirty="0">
              <a:solidFill>
                <a:srgbClr val="000000"/>
              </a:solidFill>
            </a:endParaRPr>
          </a:p>
          <a:p>
            <a:pPr marL="728663" lvl="1" indent="-285750" algn="just" defTabSz="631825">
              <a:buFont typeface="Wingdings" panose="05000000000000000000" pitchFamily="2" charset="2"/>
              <a:buChar char="v"/>
            </a:pPr>
            <a:r>
              <a:rPr lang="fr-FR" sz="1600" dirty="0">
                <a:solidFill>
                  <a:srgbClr val="000000"/>
                </a:solidFill>
              </a:rPr>
              <a:t>Vidéo: </a:t>
            </a:r>
            <a:r>
              <a:rPr lang="fr-FR" sz="1600" dirty="0" err="1">
                <a:hlinkClick r:id="rId5"/>
              </a:rPr>
              <a:t>Video</a:t>
            </a:r>
            <a:r>
              <a:rPr lang="fr-FR" sz="1600" dirty="0">
                <a:hlinkClick r:id="rId5"/>
              </a:rPr>
              <a:t> | Facebook</a:t>
            </a:r>
            <a:endParaRPr lang="fr-FR" sz="1600" dirty="0"/>
          </a:p>
        </p:txBody>
      </p:sp>
      <p:pic>
        <p:nvPicPr>
          <p:cNvPr id="10242" name="Picture 2" descr="Bibliothèque - Icônes gens gratuites">
            <a:extLst>
              <a:ext uri="{FF2B5EF4-FFF2-40B4-BE49-F238E27FC236}">
                <a16:creationId xmlns:a16="http://schemas.microsoft.com/office/drawing/2014/main" id="{BB422A6A-2CF4-3502-56A0-FF7C951D73CD}"/>
              </a:ext>
            </a:extLst>
          </p:cNvPr>
          <p:cNvPicPr>
            <a:picLocks noChangeAspect="1" noChangeArrowheads="1"/>
          </p:cNvPicPr>
          <p:nvPr/>
        </p:nvPicPr>
        <p:blipFill>
          <a:blip r:embed="rId6">
            <a:duotone>
              <a:schemeClr val="accent1">
                <a:shade val="45000"/>
                <a:satMod val="135000"/>
              </a:schemeClr>
              <a:prstClr val="white"/>
            </a:duotone>
            <a:alphaModFix amt="50000"/>
            <a:extLst>
              <a:ext uri="{28A0092B-C50C-407E-A947-70E740481C1C}">
                <a14:useLocalDpi xmlns:a14="http://schemas.microsoft.com/office/drawing/2010/main" val="0"/>
              </a:ext>
            </a:extLst>
          </a:blip>
          <a:srcRect/>
          <a:stretch>
            <a:fillRect/>
          </a:stretch>
        </p:blipFill>
        <p:spPr bwMode="auto">
          <a:xfrm>
            <a:off x="8869952" y="1854300"/>
            <a:ext cx="2891263" cy="2891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451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F2A525D1-30A7-E24F-83BD-F0DAE93E6606}"/>
              </a:ext>
            </a:extLst>
          </p:cNvPr>
          <p:cNvCxnSpPr>
            <a:cxnSpLocks/>
          </p:cNvCxnSpPr>
          <p:nvPr/>
        </p:nvCxnSpPr>
        <p:spPr>
          <a:xfrm>
            <a:off x="643163" y="822794"/>
            <a:ext cx="282123" cy="0"/>
          </a:xfrm>
          <a:prstGeom prst="line">
            <a:avLst/>
          </a:prstGeom>
          <a:ln w="57150">
            <a:solidFill>
              <a:srgbClr val="FFED00"/>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E134C266-5C5E-CD1D-5EDB-2C84BCB647AC}"/>
              </a:ext>
            </a:extLst>
          </p:cNvPr>
          <p:cNvPicPr>
            <a:picLocks noChangeAspect="1"/>
          </p:cNvPicPr>
          <p:nvPr/>
        </p:nvPicPr>
        <p:blipFill>
          <a:blip r:embed="rId2"/>
          <a:srcRect/>
          <a:stretch/>
        </p:blipFill>
        <p:spPr>
          <a:xfrm>
            <a:off x="519192" y="5379739"/>
            <a:ext cx="5215181" cy="1566841"/>
          </a:xfrm>
          <a:prstGeom prst="rect">
            <a:avLst/>
          </a:prstGeom>
        </p:spPr>
      </p:pic>
      <p:pic>
        <p:nvPicPr>
          <p:cNvPr id="9" name="Image 8">
            <a:extLst>
              <a:ext uri="{FF2B5EF4-FFF2-40B4-BE49-F238E27FC236}">
                <a16:creationId xmlns:a16="http://schemas.microsoft.com/office/drawing/2014/main" id="{550D10C4-47C0-D518-6F74-91CBB655983A}"/>
              </a:ext>
            </a:extLst>
          </p:cNvPr>
          <p:cNvPicPr>
            <a:picLocks noChangeAspect="1"/>
          </p:cNvPicPr>
          <p:nvPr/>
        </p:nvPicPr>
        <p:blipFill>
          <a:blip r:embed="rId3"/>
          <a:srcRect/>
          <a:stretch/>
        </p:blipFill>
        <p:spPr>
          <a:xfrm>
            <a:off x="9186192" y="6437463"/>
            <a:ext cx="2258784" cy="260628"/>
          </a:xfrm>
          <a:prstGeom prst="rect">
            <a:avLst/>
          </a:prstGeom>
        </p:spPr>
      </p:pic>
      <p:pic>
        <p:nvPicPr>
          <p:cNvPr id="2" name="Image 1">
            <a:extLst>
              <a:ext uri="{FF2B5EF4-FFF2-40B4-BE49-F238E27FC236}">
                <a16:creationId xmlns:a16="http://schemas.microsoft.com/office/drawing/2014/main" id="{338DD797-3C6C-93AB-A9DA-8737AE78E8B3}"/>
              </a:ext>
            </a:extLst>
          </p:cNvPr>
          <p:cNvPicPr>
            <a:picLocks noChangeAspect="1"/>
          </p:cNvPicPr>
          <p:nvPr/>
        </p:nvPicPr>
        <p:blipFill>
          <a:blip r:embed="rId4"/>
          <a:srcRect/>
          <a:stretch/>
        </p:blipFill>
        <p:spPr>
          <a:xfrm>
            <a:off x="9139696" y="5658700"/>
            <a:ext cx="2258789" cy="516294"/>
          </a:xfrm>
          <a:prstGeom prst="rect">
            <a:avLst/>
          </a:prstGeom>
        </p:spPr>
      </p:pic>
      <p:sp>
        <p:nvSpPr>
          <p:cNvPr id="12" name="ZoneTexte 11">
            <a:extLst>
              <a:ext uri="{FF2B5EF4-FFF2-40B4-BE49-F238E27FC236}">
                <a16:creationId xmlns:a16="http://schemas.microsoft.com/office/drawing/2014/main" id="{0618C7DB-418C-03C4-F290-764F24307E46}"/>
              </a:ext>
            </a:extLst>
          </p:cNvPr>
          <p:cNvSpPr txBox="1"/>
          <p:nvPr/>
        </p:nvSpPr>
        <p:spPr>
          <a:xfrm>
            <a:off x="180290" y="917632"/>
            <a:ext cx="7710982" cy="1661993"/>
          </a:xfrm>
          <a:prstGeom prst="rect">
            <a:avLst/>
          </a:prstGeom>
          <a:noFill/>
        </p:spPr>
        <p:txBody>
          <a:bodyPr wrap="square">
            <a:spAutoFit/>
          </a:bodyPr>
          <a:lstStyle/>
          <a:p>
            <a:r>
              <a:rPr lang="fr-FR" sz="1600" b="1" dirty="0">
                <a:solidFill>
                  <a:srgbClr val="13478B"/>
                </a:solidFill>
              </a:rPr>
              <a:t>Mardi de l’information – Accompagnement du territoire:</a:t>
            </a:r>
          </a:p>
          <a:p>
            <a:endParaRPr lang="fr-FR" sz="1400" b="1" dirty="0"/>
          </a:p>
          <a:p>
            <a:pPr marL="442913" lvl="1" indent="242888" algn="just" defTabSz="631825">
              <a:buFont typeface="Wingdings" panose="05000000000000000000" pitchFamily="2" charset="2"/>
              <a:buChar char="Ø"/>
            </a:pPr>
            <a:r>
              <a:rPr lang="fr-FR" sz="1400" dirty="0"/>
              <a:t>Webinaires de </a:t>
            </a:r>
            <a:r>
              <a:rPr lang="fr-FR" sz="1400" b="1" dirty="0"/>
              <a:t>présentation des appels à projets</a:t>
            </a:r>
          </a:p>
          <a:p>
            <a:pPr marL="442913" lvl="1" indent="242888" algn="just" defTabSz="631825">
              <a:buFont typeface="Wingdings" panose="05000000000000000000" pitchFamily="2" charset="2"/>
              <a:buChar char="Ø"/>
            </a:pPr>
            <a:r>
              <a:rPr lang="fr-FR" sz="1400" dirty="0"/>
              <a:t>Webinaires d’</a:t>
            </a:r>
            <a:r>
              <a:rPr lang="fr-FR" sz="1400" b="1" dirty="0"/>
              <a:t>accompagnement </a:t>
            </a:r>
            <a:r>
              <a:rPr lang="fr-FR" sz="1400" dirty="0"/>
              <a:t>dédiées aux </a:t>
            </a:r>
            <a:r>
              <a:rPr lang="fr-FR" sz="1400" b="1" dirty="0"/>
              <a:t>microprojets</a:t>
            </a:r>
          </a:p>
          <a:p>
            <a:pPr marL="442913" lvl="1" indent="242888" algn="just" defTabSz="631825">
              <a:buFont typeface="Wingdings" panose="05000000000000000000" pitchFamily="2" charset="2"/>
              <a:buChar char="Ø"/>
            </a:pPr>
            <a:r>
              <a:rPr lang="fr-FR" sz="1400" dirty="0"/>
              <a:t>Webinaires de </a:t>
            </a:r>
            <a:r>
              <a:rPr lang="fr-FR" sz="1400" b="1" dirty="0"/>
              <a:t>formation des porteurs des projets</a:t>
            </a:r>
          </a:p>
          <a:p>
            <a:pPr marL="442913" lvl="1" indent="242888" algn="just" defTabSz="631825">
              <a:buFont typeface="Wingdings" panose="05000000000000000000" pitchFamily="2" charset="2"/>
              <a:buChar char="Ø"/>
            </a:pPr>
            <a:r>
              <a:rPr lang="fr-FR" sz="1400" dirty="0"/>
              <a:t>Webinaires </a:t>
            </a:r>
            <a:r>
              <a:rPr lang="fr-FR" sz="1400" b="1" dirty="0"/>
              <a:t>thématiques</a:t>
            </a:r>
            <a:r>
              <a:rPr lang="fr-FR" sz="1400" dirty="0"/>
              <a:t>: principes horizontaux, bibliothèque des projets</a:t>
            </a:r>
          </a:p>
          <a:p>
            <a:endParaRPr lang="fr-FR" sz="1600" b="1" dirty="0"/>
          </a:p>
        </p:txBody>
      </p:sp>
      <p:sp>
        <p:nvSpPr>
          <p:cNvPr id="5" name="Title 1">
            <a:extLst>
              <a:ext uri="{FF2B5EF4-FFF2-40B4-BE49-F238E27FC236}">
                <a16:creationId xmlns:a16="http://schemas.microsoft.com/office/drawing/2014/main" id="{4D711280-8185-4315-01BC-36014A43FD0A}"/>
              </a:ext>
            </a:extLst>
          </p:cNvPr>
          <p:cNvSpPr txBox="1">
            <a:spLocks/>
          </p:cNvSpPr>
          <p:nvPr/>
        </p:nvSpPr>
        <p:spPr>
          <a:xfrm>
            <a:off x="548870" y="410369"/>
            <a:ext cx="9980310" cy="7310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rgbClr val="13478B"/>
                </a:solidFill>
                <a:latin typeface="Georgia" panose="02040502050405020303" pitchFamily="18" charset="0"/>
              </a:rPr>
              <a:t>SIMPLIFICATION et INNOVATION – Mardi de l’information</a:t>
            </a:r>
            <a:endParaRPr lang="en-US" sz="2000" b="1" dirty="0">
              <a:solidFill>
                <a:srgbClr val="13478B"/>
              </a:solidFill>
              <a:latin typeface="Georgia" panose="02040502050405020303" pitchFamily="18" charset="0"/>
            </a:endParaRPr>
          </a:p>
        </p:txBody>
      </p:sp>
      <p:pic>
        <p:nvPicPr>
          <p:cNvPr id="9218" name="Picture 2" descr="Icone Communication Png - Bouche À Oreille Icone - Free Transparent PNG  Download - PNGkey">
            <a:extLst>
              <a:ext uri="{FF2B5EF4-FFF2-40B4-BE49-F238E27FC236}">
                <a16:creationId xmlns:a16="http://schemas.microsoft.com/office/drawing/2014/main" id="{B6E57B1B-1AB5-F35A-3D3F-754539918FAB}"/>
              </a:ext>
            </a:extLst>
          </p:cNvPr>
          <p:cNvPicPr>
            <a:picLocks noChangeAspect="1" noChangeArrowheads="1"/>
          </p:cNvPicPr>
          <p:nvPr/>
        </p:nvPicPr>
        <p:blipFill rotWithShape="1">
          <a:blip r:embed="rId5">
            <a:duotone>
              <a:schemeClr val="accent1">
                <a:shade val="45000"/>
                <a:satMod val="135000"/>
              </a:schemeClr>
              <a:prstClr val="white"/>
            </a:duotone>
            <a:alphaModFix amt="70000"/>
            <a:extLst>
              <a:ext uri="{28A0092B-C50C-407E-A947-70E740481C1C}">
                <a14:useLocalDpi xmlns:a14="http://schemas.microsoft.com/office/drawing/2010/main" val="0"/>
              </a:ext>
            </a:extLst>
          </a:blip>
          <a:srcRect l="15441" r="16660" b="6918"/>
          <a:stretch/>
        </p:blipFill>
        <p:spPr bwMode="auto">
          <a:xfrm>
            <a:off x="9139696" y="602439"/>
            <a:ext cx="1988552" cy="1912308"/>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87E28D93-C820-74AF-972A-8B233F24CCF3}"/>
              </a:ext>
            </a:extLst>
          </p:cNvPr>
          <p:cNvSpPr txBox="1"/>
          <p:nvPr/>
        </p:nvSpPr>
        <p:spPr>
          <a:xfrm>
            <a:off x="164609" y="2459251"/>
            <a:ext cx="8412463" cy="2954655"/>
          </a:xfrm>
          <a:prstGeom prst="rect">
            <a:avLst/>
          </a:prstGeom>
          <a:noFill/>
        </p:spPr>
        <p:txBody>
          <a:bodyPr wrap="square" rtlCol="0">
            <a:spAutoFit/>
          </a:bodyPr>
          <a:lstStyle/>
          <a:p>
            <a:r>
              <a:rPr lang="fr-FR" sz="1600" b="1" dirty="0">
                <a:solidFill>
                  <a:srgbClr val="13478B"/>
                </a:solidFill>
              </a:rPr>
              <a:t>Ateliers thématiques et linguistiques</a:t>
            </a:r>
            <a:r>
              <a:rPr lang="fr-FR" sz="1600" dirty="0">
                <a:solidFill>
                  <a:srgbClr val="13478B"/>
                </a:solidFill>
              </a:rPr>
              <a:t>:</a:t>
            </a:r>
          </a:p>
          <a:p>
            <a:endParaRPr lang="fr-FR" sz="1600" dirty="0"/>
          </a:p>
          <a:p>
            <a:pPr marL="442913" lvl="1" indent="242888" algn="just" defTabSz="631825">
              <a:lnSpc>
                <a:spcPct val="100000"/>
              </a:lnSpc>
              <a:spcBef>
                <a:spcPts val="0"/>
              </a:spcBef>
              <a:buFont typeface="Wingdings" panose="05000000000000000000" pitchFamily="2" charset="2"/>
              <a:buChar char="Ø"/>
            </a:pPr>
            <a:r>
              <a:rPr lang="fr-FR" sz="1400" b="1" dirty="0">
                <a:solidFill>
                  <a:srgbClr val="0F4496"/>
                </a:solidFill>
                <a:ea typeface="MS PGothic" panose="020B0600070205080204" pitchFamily="34" charset="-128"/>
              </a:rPr>
              <a:t>Une innovation proposée par l’Autorité de gestion à l’ensemble des partenaires depuis septembre 2025</a:t>
            </a:r>
          </a:p>
          <a:p>
            <a:pPr marL="442913" lvl="1" indent="242888" algn="just" defTabSz="631825">
              <a:lnSpc>
                <a:spcPct val="100000"/>
              </a:lnSpc>
              <a:spcBef>
                <a:spcPts val="0"/>
              </a:spcBef>
              <a:buFont typeface="Wingdings" panose="05000000000000000000" pitchFamily="2" charset="2"/>
              <a:buChar char="Ø"/>
            </a:pPr>
            <a:r>
              <a:rPr lang="fr-FR" sz="1400" b="1" dirty="0">
                <a:solidFill>
                  <a:srgbClr val="0F4496"/>
                </a:solidFill>
                <a:ea typeface="MS PGothic" panose="020B0600070205080204" pitchFamily="34" charset="-128"/>
              </a:rPr>
              <a:t>Des ateliers bilingues pour construire ensemble une culture transfrontalière ALCOTRA</a:t>
            </a:r>
          </a:p>
          <a:p>
            <a:pPr marL="442913" lvl="1" indent="242888" algn="just" defTabSz="631825">
              <a:lnSpc>
                <a:spcPct val="100000"/>
              </a:lnSpc>
              <a:spcBef>
                <a:spcPts val="0"/>
              </a:spcBef>
              <a:buFont typeface="Wingdings" panose="05000000000000000000" pitchFamily="2" charset="2"/>
              <a:buChar char="Ø"/>
            </a:pPr>
            <a:r>
              <a:rPr lang="fr-FR" sz="1400" b="1" dirty="0">
                <a:solidFill>
                  <a:srgbClr val="0F4496"/>
                </a:solidFill>
                <a:ea typeface="MS PGothic" panose="020B0600070205080204" pitchFamily="34" charset="-128"/>
              </a:rPr>
              <a:t>Des ateliers gratuits et ouverts à tous</a:t>
            </a:r>
          </a:p>
          <a:p>
            <a:pPr marL="442913" lvl="1" indent="242888" algn="just" defTabSz="631825">
              <a:lnSpc>
                <a:spcPct val="100000"/>
              </a:lnSpc>
              <a:spcBef>
                <a:spcPts val="0"/>
              </a:spcBef>
              <a:buFont typeface="Wingdings" panose="05000000000000000000" pitchFamily="2" charset="2"/>
              <a:buChar char="Ø"/>
            </a:pPr>
            <a:r>
              <a:rPr lang="fr-FR" sz="1400" b="1" dirty="0">
                <a:solidFill>
                  <a:srgbClr val="0F4496"/>
                </a:solidFill>
                <a:ea typeface="MS PGothic" panose="020B0600070205080204" pitchFamily="34" charset="-128"/>
              </a:rPr>
              <a:t>Organisés en ligne et en visionnage sur le site ALCOTRA</a:t>
            </a:r>
          </a:p>
          <a:p>
            <a:pPr marL="442913" lvl="1" indent="242888" algn="just" defTabSz="631825">
              <a:lnSpc>
                <a:spcPct val="100000"/>
              </a:lnSpc>
              <a:spcBef>
                <a:spcPts val="0"/>
              </a:spcBef>
              <a:buFont typeface="Wingdings" panose="05000000000000000000" pitchFamily="2" charset="2"/>
              <a:buChar char="Ø"/>
            </a:pPr>
            <a:endParaRPr lang="fr-FR" sz="1400" b="1" dirty="0">
              <a:solidFill>
                <a:srgbClr val="0F4496"/>
              </a:solidFill>
              <a:ea typeface="MS PGothic" panose="020B0600070205080204" pitchFamily="34" charset="-128"/>
            </a:endParaRPr>
          </a:p>
          <a:p>
            <a:pPr marL="442913" lvl="1" indent="242888" algn="just" defTabSz="631825">
              <a:buFont typeface="Wingdings" panose="05000000000000000000" pitchFamily="2" charset="2"/>
              <a:buChar char="Ø"/>
            </a:pPr>
            <a:r>
              <a:rPr lang="fr-FR" sz="1400" b="1" dirty="0"/>
              <a:t>Des thématiques sur les enjeux du territoire: </a:t>
            </a:r>
            <a:r>
              <a:rPr lang="fr-FR" sz="1400" dirty="0"/>
              <a:t>effets du changement climatique, montagne durable, obstacles transfrontaliers, organisation administrative et politique (3 heures tous les 2 mois)</a:t>
            </a:r>
          </a:p>
          <a:p>
            <a:pPr marL="442913" lvl="1" indent="242888" algn="just" defTabSz="631825">
              <a:buFont typeface="Wingdings" panose="05000000000000000000" pitchFamily="2" charset="2"/>
              <a:buChar char="Ø"/>
            </a:pPr>
            <a:r>
              <a:rPr lang="fr-FR" sz="1400" b="1" dirty="0"/>
              <a:t>Des ateliers linguistiques pour pratiquer ensemble le bilinguisme FR-IT </a:t>
            </a:r>
            <a:r>
              <a:rPr lang="fr-FR" sz="1400" dirty="0"/>
              <a:t>(1h tous les 2 mois)</a:t>
            </a:r>
          </a:p>
        </p:txBody>
      </p:sp>
      <p:sp>
        <p:nvSpPr>
          <p:cNvPr id="10" name="ZoneTexte 9">
            <a:extLst>
              <a:ext uri="{FF2B5EF4-FFF2-40B4-BE49-F238E27FC236}">
                <a16:creationId xmlns:a16="http://schemas.microsoft.com/office/drawing/2014/main" id="{95B7E58A-DA61-C0D6-84FC-096CBFE1EB49}"/>
              </a:ext>
            </a:extLst>
          </p:cNvPr>
          <p:cNvSpPr txBox="1"/>
          <p:nvPr/>
        </p:nvSpPr>
        <p:spPr>
          <a:xfrm>
            <a:off x="8687994" y="2962570"/>
            <a:ext cx="3162191" cy="1938992"/>
          </a:xfrm>
          <a:prstGeom prst="rect">
            <a:avLst/>
          </a:prstGeom>
          <a:solidFill>
            <a:schemeClr val="accent2"/>
          </a:solidFill>
        </p:spPr>
        <p:txBody>
          <a:bodyPr wrap="square" rtlCol="0">
            <a:spAutoFit/>
          </a:bodyPr>
          <a:lstStyle/>
          <a:p>
            <a:pPr algn="ctr"/>
            <a:r>
              <a:rPr lang="fr-FR" b="1" dirty="0"/>
              <a:t>Prochains RDV:</a:t>
            </a:r>
          </a:p>
          <a:p>
            <a:pPr algn="ctr"/>
            <a:endParaRPr lang="fr-FR" b="1" dirty="0"/>
          </a:p>
          <a:p>
            <a:pPr algn="ctr"/>
            <a:r>
              <a:rPr lang="fr-FR" sz="1400" b="1" dirty="0"/>
              <a:t>Atelier linguistique</a:t>
            </a:r>
          </a:p>
          <a:p>
            <a:pPr algn="ctr"/>
            <a:r>
              <a:rPr lang="fr-FR" sz="1400" dirty="0"/>
              <a:t>Jeudi 7 mai 14h00-15h00</a:t>
            </a:r>
          </a:p>
          <a:p>
            <a:pPr algn="ctr"/>
            <a:endParaRPr lang="fr-FR" sz="1400" dirty="0"/>
          </a:p>
          <a:p>
            <a:pPr algn="ctr"/>
            <a:r>
              <a:rPr lang="fr-FR" sz="1400" b="1" dirty="0"/>
              <a:t>Atelier thématique « culture et tourisme durable transfrontaliers »</a:t>
            </a:r>
          </a:p>
          <a:p>
            <a:pPr algn="ctr"/>
            <a:r>
              <a:rPr lang="fr-FR" sz="1400" dirty="0"/>
              <a:t>Jeudi 4 juin 9h30 – 12h30 </a:t>
            </a:r>
          </a:p>
        </p:txBody>
      </p:sp>
    </p:spTree>
    <p:extLst>
      <p:ext uri="{BB962C8B-B14F-4D97-AF65-F5344CB8AC3E}">
        <p14:creationId xmlns:p14="http://schemas.microsoft.com/office/powerpoint/2010/main" val="17128675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1F08A-AD27-41EE-6DD2-818B2C915B8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684511E-54D6-B950-B1E9-31834B550717}"/>
              </a:ext>
            </a:extLst>
          </p:cNvPr>
          <p:cNvSpPr txBox="1">
            <a:spLocks/>
          </p:cNvSpPr>
          <p:nvPr/>
        </p:nvSpPr>
        <p:spPr>
          <a:xfrm>
            <a:off x="548870" y="410369"/>
            <a:ext cx="9980310" cy="7310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rgbClr val="13478B"/>
                </a:solidFill>
                <a:latin typeface="Georgia" panose="02040502050405020303" pitchFamily="18" charset="0"/>
              </a:rPr>
              <a:t>CONSEIL DES JEUNES</a:t>
            </a:r>
          </a:p>
          <a:p>
            <a:r>
              <a:rPr lang="fr-FR" sz="2000" b="1" dirty="0">
                <a:solidFill>
                  <a:srgbClr val="13478B"/>
                </a:solidFill>
                <a:latin typeface="Georgia" panose="02040502050405020303" pitchFamily="18" charset="0"/>
              </a:rPr>
              <a:t>Rôle et missions </a:t>
            </a:r>
            <a:endParaRPr lang="en-US" sz="2000" b="1" dirty="0">
              <a:solidFill>
                <a:srgbClr val="13478B"/>
              </a:solidFill>
              <a:latin typeface="Georgia" panose="02040502050405020303" pitchFamily="18" charset="0"/>
            </a:endParaRPr>
          </a:p>
        </p:txBody>
      </p:sp>
      <p:cxnSp>
        <p:nvCxnSpPr>
          <p:cNvPr id="6" name="Connecteur droit 5">
            <a:extLst>
              <a:ext uri="{FF2B5EF4-FFF2-40B4-BE49-F238E27FC236}">
                <a16:creationId xmlns:a16="http://schemas.microsoft.com/office/drawing/2014/main" id="{5C27044C-14F7-8B65-C6F3-BB319E828B11}"/>
              </a:ext>
            </a:extLst>
          </p:cNvPr>
          <p:cNvCxnSpPr>
            <a:cxnSpLocks/>
          </p:cNvCxnSpPr>
          <p:nvPr/>
        </p:nvCxnSpPr>
        <p:spPr>
          <a:xfrm>
            <a:off x="643163" y="984159"/>
            <a:ext cx="282123" cy="0"/>
          </a:xfrm>
          <a:prstGeom prst="line">
            <a:avLst/>
          </a:prstGeom>
          <a:ln w="57150">
            <a:solidFill>
              <a:srgbClr val="FFED00"/>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3F3AE8FA-B276-1FB7-7CAA-35D220038003}"/>
              </a:ext>
            </a:extLst>
          </p:cNvPr>
          <p:cNvPicPr>
            <a:picLocks noChangeAspect="1"/>
          </p:cNvPicPr>
          <p:nvPr/>
        </p:nvPicPr>
        <p:blipFill>
          <a:blip r:embed="rId2"/>
          <a:srcRect/>
          <a:stretch/>
        </p:blipFill>
        <p:spPr>
          <a:xfrm>
            <a:off x="519192" y="5379739"/>
            <a:ext cx="5215181" cy="1566841"/>
          </a:xfrm>
          <a:prstGeom prst="rect">
            <a:avLst/>
          </a:prstGeom>
        </p:spPr>
      </p:pic>
      <p:pic>
        <p:nvPicPr>
          <p:cNvPr id="9" name="Image 8">
            <a:extLst>
              <a:ext uri="{FF2B5EF4-FFF2-40B4-BE49-F238E27FC236}">
                <a16:creationId xmlns:a16="http://schemas.microsoft.com/office/drawing/2014/main" id="{D9908568-338E-CC71-A9E0-057B8BA8B645}"/>
              </a:ext>
            </a:extLst>
          </p:cNvPr>
          <p:cNvPicPr>
            <a:picLocks noChangeAspect="1"/>
          </p:cNvPicPr>
          <p:nvPr/>
        </p:nvPicPr>
        <p:blipFill>
          <a:blip r:embed="rId3"/>
          <a:srcRect/>
          <a:stretch/>
        </p:blipFill>
        <p:spPr>
          <a:xfrm>
            <a:off x="9186192" y="6437463"/>
            <a:ext cx="2258784" cy="260628"/>
          </a:xfrm>
          <a:prstGeom prst="rect">
            <a:avLst/>
          </a:prstGeom>
        </p:spPr>
      </p:pic>
      <p:sp>
        <p:nvSpPr>
          <p:cNvPr id="8" name="Espace réservé du contenu 7">
            <a:extLst>
              <a:ext uri="{FF2B5EF4-FFF2-40B4-BE49-F238E27FC236}">
                <a16:creationId xmlns:a16="http://schemas.microsoft.com/office/drawing/2014/main" id="{1C151B94-DA8D-A9A4-A381-45893F004512}"/>
              </a:ext>
            </a:extLst>
          </p:cNvPr>
          <p:cNvSpPr txBox="1">
            <a:spLocks/>
          </p:cNvSpPr>
          <p:nvPr/>
        </p:nvSpPr>
        <p:spPr>
          <a:xfrm>
            <a:off x="548870" y="1141467"/>
            <a:ext cx="11129311" cy="1027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marL="285750" indent="-285750">
              <a:spcBef>
                <a:spcPct val="20000"/>
              </a:spcBef>
              <a:buFont typeface="Wingdings" panose="05000000000000000000" pitchFamily="2" charset="2"/>
              <a:buChar char="Ø"/>
              <a:defRPr sz="1400" b="1">
                <a:solidFill>
                  <a:srgbClr val="0F4496"/>
                </a:solidFill>
                <a:ea typeface="MS PGothic" panose="020B0600070205080204" pitchFamily="34" charset="-128"/>
                <a:cs typeface="Geneva" pitchFamily="-107" charset="-128"/>
              </a:defRPr>
            </a:lvl1pPr>
            <a:lvl2pPr marL="742950" indent="-285750">
              <a:spcBef>
                <a:spcPct val="20000"/>
              </a:spcBef>
              <a:buFont typeface="Arial" panose="020B0604020202020204" pitchFamily="34" charset="0"/>
              <a:buChar char="–"/>
              <a:defRPr sz="2800">
                <a:latin typeface="Calibri" panose="020F0502020204030204" pitchFamily="34" charset="0"/>
                <a:ea typeface="Geneva" pitchFamily="-107" charset="-128"/>
                <a:cs typeface="Geneva" pitchFamily="-107" charset="-128"/>
              </a:defRPr>
            </a:lvl2pPr>
            <a:lvl3pPr marL="1143000" indent="-228600">
              <a:spcBef>
                <a:spcPct val="20000"/>
              </a:spcBef>
              <a:buFont typeface="Arial" panose="020B0604020202020204" pitchFamily="34" charset="0"/>
              <a:buChar char="•"/>
              <a:defRPr sz="2400">
                <a:latin typeface="Calibri" panose="020F0502020204030204" pitchFamily="34" charset="0"/>
                <a:ea typeface="Geneva" pitchFamily="-107" charset="-128"/>
                <a:cs typeface="Geneva" pitchFamily="-107" charset="-128"/>
              </a:defRPr>
            </a:lvl3pPr>
            <a:lvl4pPr marL="1600200" indent="-228600">
              <a:spcBef>
                <a:spcPct val="20000"/>
              </a:spcBef>
              <a:buFont typeface="Arial" panose="020B0604020202020204" pitchFamily="34" charset="0"/>
              <a:buChar char="–"/>
              <a:defRPr sz="2000">
                <a:latin typeface="Calibri" panose="020F0502020204030204" pitchFamily="34" charset="0"/>
                <a:ea typeface="Geneva" pitchFamily="-107" charset="-128"/>
                <a:cs typeface="Geneva" pitchFamily="-107" charset="-128"/>
              </a:defRPr>
            </a:lvl4pPr>
            <a:lvl5pPr marL="2057400" indent="-228600">
              <a:spcBef>
                <a:spcPct val="20000"/>
              </a:spcBef>
              <a:buFont typeface="Arial" panose="020B0604020202020204" pitchFamily="34" charset="0"/>
              <a:buChar char="»"/>
              <a:defRPr sz="2000">
                <a:latin typeface="Calibri" panose="020F0502020204030204" pitchFamily="34" charset="0"/>
                <a:ea typeface="Geneva" pitchFamily="-107" charset="-128"/>
                <a:cs typeface="Geneva" pitchFamily="-107" charset="-128"/>
              </a:defRPr>
            </a:lvl5pPr>
            <a:lvl6pPr marL="25146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Geneva" pitchFamily="-107" charset="-128"/>
                <a:cs typeface="Geneva" pitchFamily="-107" charset="-128"/>
              </a:defRPr>
            </a:lvl6pPr>
            <a:lvl7pPr marL="29718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Geneva" pitchFamily="-107" charset="-128"/>
                <a:cs typeface="Geneva" pitchFamily="-107" charset="-128"/>
              </a:defRPr>
            </a:lvl7pPr>
            <a:lvl8pPr marL="34290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Geneva" pitchFamily="-107" charset="-128"/>
                <a:cs typeface="Geneva" pitchFamily="-107" charset="-128"/>
              </a:defRPr>
            </a:lvl8pPr>
            <a:lvl9pPr marL="38862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Geneva" pitchFamily="-107" charset="-128"/>
                <a:cs typeface="Geneva" pitchFamily="-107" charset="-128"/>
              </a:defRPr>
            </a:lvl9pPr>
          </a:lstStyle>
          <a:p>
            <a:r>
              <a:rPr lang="fr-FR" dirty="0"/>
              <a:t>Une nouvelle gouvernance proposée par l’Autorité de gestion aux administrations partenaires du Programme</a:t>
            </a:r>
          </a:p>
          <a:p>
            <a:r>
              <a:rPr lang="fr-FR" dirty="0"/>
              <a:t>Rôle consultatif dans la gouvernance d’un programme européen de coopération transfrontalière</a:t>
            </a:r>
          </a:p>
          <a:p>
            <a:r>
              <a:rPr lang="fr-FR" dirty="0"/>
              <a:t>19 jeunes de 18 à 30 ans issus du territoire du Programme et engagés pour 1 an.  </a:t>
            </a:r>
            <a:r>
              <a:rPr lang="fr-FR" dirty="0">
                <a:solidFill>
                  <a:srgbClr val="FF0000"/>
                </a:solidFill>
              </a:rPr>
              <a:t>Renouvellement en préparation</a:t>
            </a:r>
            <a:endParaRPr lang="fr-FR" dirty="0"/>
          </a:p>
          <a:p>
            <a:r>
              <a:rPr lang="fr-FR" dirty="0"/>
              <a:t>4 Conseils des jeunes ALCOTRA depuis 2022</a:t>
            </a:r>
          </a:p>
        </p:txBody>
      </p:sp>
      <p:sp>
        <p:nvSpPr>
          <p:cNvPr id="12" name="Rectangle 11">
            <a:extLst>
              <a:ext uri="{FF2B5EF4-FFF2-40B4-BE49-F238E27FC236}">
                <a16:creationId xmlns:a16="http://schemas.microsoft.com/office/drawing/2014/main" id="{8C6B9DEB-48FD-D1B3-E525-C7BAE95F4784}"/>
              </a:ext>
            </a:extLst>
          </p:cNvPr>
          <p:cNvSpPr/>
          <p:nvPr/>
        </p:nvSpPr>
        <p:spPr>
          <a:xfrm>
            <a:off x="502023" y="2316211"/>
            <a:ext cx="6920223" cy="2062103"/>
          </a:xfrm>
          <a:prstGeom prst="rect">
            <a:avLst/>
          </a:prstGeom>
        </p:spPr>
        <p:txBody>
          <a:bodyPr wrap="square">
            <a:spAutoFit/>
          </a:bodyPr>
          <a:lstStyle/>
          <a:p>
            <a:pPr algn="just"/>
            <a:r>
              <a:rPr lang="fr-FR" sz="1600" dirty="0">
                <a:cs typeface="Arial"/>
              </a:rPr>
              <a:t>Les missions:</a:t>
            </a:r>
          </a:p>
          <a:p>
            <a:pPr algn="just"/>
            <a:endParaRPr lang="fr-FR" sz="1600" dirty="0">
              <a:cs typeface="Arial"/>
            </a:endParaRPr>
          </a:p>
          <a:p>
            <a:pPr marL="171450" indent="-171450" algn="just">
              <a:buFont typeface="Arial" panose="020B0604020202020204" pitchFamily="34" charset="0"/>
              <a:buChar char="•"/>
            </a:pPr>
            <a:r>
              <a:rPr lang="fr-FR" sz="1600" dirty="0">
                <a:cs typeface="Arial"/>
              </a:rPr>
              <a:t>Participer activement au Comité de suivi</a:t>
            </a:r>
          </a:p>
          <a:p>
            <a:pPr marL="171450" indent="-171450" algn="just">
              <a:buFont typeface="Arial" panose="020B0604020202020204" pitchFamily="34" charset="0"/>
              <a:buChar char="•"/>
            </a:pPr>
            <a:r>
              <a:rPr lang="fr-FR" sz="1600" dirty="0">
                <a:cs typeface="Arial"/>
              </a:rPr>
              <a:t>Avancer des propositions pour le développement du territoire</a:t>
            </a:r>
          </a:p>
          <a:p>
            <a:pPr marL="171450" indent="-171450" algn="just">
              <a:buFont typeface="Arial" panose="020B0604020202020204" pitchFamily="34" charset="0"/>
              <a:buChar char="•"/>
            </a:pPr>
            <a:r>
              <a:rPr lang="fr-FR" sz="1600" dirty="0">
                <a:cs typeface="Arial"/>
              </a:rPr>
              <a:t>Promouvoir et représenter le Programme ALCOTRA lors des événements auxquels le Conseil est invité</a:t>
            </a:r>
          </a:p>
          <a:p>
            <a:pPr marL="172800" indent="-172800" algn="just">
              <a:buFont typeface="Arial" panose="020B0604020202020204" pitchFamily="34" charset="0"/>
              <a:buChar char="•"/>
            </a:pPr>
            <a:r>
              <a:rPr lang="fr-FR" sz="1600" dirty="0">
                <a:cs typeface="Arial"/>
              </a:rPr>
              <a:t>Donner un label aux projets répondant aux défis des nouvelles générations</a:t>
            </a:r>
          </a:p>
        </p:txBody>
      </p:sp>
      <p:pic>
        <p:nvPicPr>
          <p:cNvPr id="2" name="Image 1">
            <a:extLst>
              <a:ext uri="{FF2B5EF4-FFF2-40B4-BE49-F238E27FC236}">
                <a16:creationId xmlns:a16="http://schemas.microsoft.com/office/drawing/2014/main" id="{8F793F07-E94D-9A19-1991-D0DC37968160}"/>
              </a:ext>
            </a:extLst>
          </p:cNvPr>
          <p:cNvPicPr>
            <a:picLocks noChangeAspect="1"/>
          </p:cNvPicPr>
          <p:nvPr/>
        </p:nvPicPr>
        <p:blipFill>
          <a:blip r:embed="rId4"/>
          <a:srcRect/>
          <a:stretch/>
        </p:blipFill>
        <p:spPr>
          <a:xfrm>
            <a:off x="9139696" y="5658700"/>
            <a:ext cx="2258789" cy="516294"/>
          </a:xfrm>
          <a:prstGeom prst="rect">
            <a:avLst/>
          </a:prstGeom>
        </p:spPr>
      </p:pic>
      <p:pic>
        <p:nvPicPr>
          <p:cNvPr id="1026" name="Picture 2" descr="cdj">
            <a:extLst>
              <a:ext uri="{FF2B5EF4-FFF2-40B4-BE49-F238E27FC236}">
                <a16:creationId xmlns:a16="http://schemas.microsoft.com/office/drawing/2014/main" id="{76309B90-80B2-1880-628A-C3E1CB8BEC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5977" y="2286000"/>
            <a:ext cx="4064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12AEC173-500D-AA51-C112-0909D96FE570}"/>
              </a:ext>
            </a:extLst>
          </p:cNvPr>
          <p:cNvPicPr>
            <a:picLocks noChangeAspect="1"/>
          </p:cNvPicPr>
          <p:nvPr/>
        </p:nvPicPr>
        <p:blipFill rotWithShape="1">
          <a:blip r:embed="rId6"/>
          <a:srcRect l="12053" t="36998" r="34197" b="6132"/>
          <a:stretch/>
        </p:blipFill>
        <p:spPr>
          <a:xfrm>
            <a:off x="5253317" y="4090359"/>
            <a:ext cx="1918447" cy="1141773"/>
          </a:xfrm>
          <a:prstGeom prst="rect">
            <a:avLst/>
          </a:prstGeom>
        </p:spPr>
      </p:pic>
      <p:sp>
        <p:nvSpPr>
          <p:cNvPr id="11" name="ZoneTexte 10">
            <a:extLst>
              <a:ext uri="{FF2B5EF4-FFF2-40B4-BE49-F238E27FC236}">
                <a16:creationId xmlns:a16="http://schemas.microsoft.com/office/drawing/2014/main" id="{4E397C02-1DDF-42EA-16CA-36B2732921EA}"/>
              </a:ext>
            </a:extLst>
          </p:cNvPr>
          <p:cNvSpPr txBox="1"/>
          <p:nvPr/>
        </p:nvSpPr>
        <p:spPr>
          <a:xfrm>
            <a:off x="519192" y="4363501"/>
            <a:ext cx="4808953" cy="830997"/>
          </a:xfrm>
          <a:prstGeom prst="rect">
            <a:avLst/>
          </a:prstGeom>
          <a:noFill/>
        </p:spPr>
        <p:txBody>
          <a:bodyPr wrap="square" rtlCol="0">
            <a:spAutoFit/>
          </a:bodyPr>
          <a:lstStyle/>
          <a:p>
            <a:pPr marL="172800" indent="-172800" algn="just">
              <a:buFont typeface="Arial" panose="020B0604020202020204" pitchFamily="34" charset="0"/>
              <a:buChar char="•"/>
            </a:pPr>
            <a:r>
              <a:rPr lang="fr-FR" sz="1600" dirty="0">
                <a:cs typeface="Arial"/>
              </a:rPr>
              <a:t>Echanger avec d’autres Conseils de jeunes et organisations de jeunesse</a:t>
            </a:r>
          </a:p>
          <a:p>
            <a:pPr marL="172800" indent="-172800" algn="just">
              <a:buFont typeface="Arial" panose="020B0604020202020204" pitchFamily="34" charset="0"/>
              <a:buChar char="•"/>
            </a:pPr>
            <a:r>
              <a:rPr lang="fr-FR" sz="1600" dirty="0">
                <a:cs typeface="Arial"/>
              </a:rPr>
              <a:t>Rencontrer les acteurs locaux</a:t>
            </a:r>
          </a:p>
        </p:txBody>
      </p:sp>
    </p:spTree>
    <p:extLst>
      <p:ext uri="{BB962C8B-B14F-4D97-AF65-F5344CB8AC3E}">
        <p14:creationId xmlns:p14="http://schemas.microsoft.com/office/powerpoint/2010/main" val="31496256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BEA35-2A7D-73E6-9F34-5075DD347269}"/>
            </a:ext>
          </a:extLst>
        </p:cNvPr>
        <p:cNvGrpSpPr/>
        <p:nvPr/>
      </p:nvGrpSpPr>
      <p:grpSpPr>
        <a:xfrm>
          <a:off x="0" y="0"/>
          <a:ext cx="0" cy="0"/>
          <a:chOff x="0" y="0"/>
          <a:chExt cx="0" cy="0"/>
        </a:xfrm>
      </p:grpSpPr>
      <p:pic>
        <p:nvPicPr>
          <p:cNvPr id="2050" name="Picture 2" descr="bd">
            <a:extLst>
              <a:ext uri="{FF2B5EF4-FFF2-40B4-BE49-F238E27FC236}">
                <a16:creationId xmlns:a16="http://schemas.microsoft.com/office/drawing/2014/main" id="{4BD9AD2E-69F7-7587-B137-D2A08CAD08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102" r="31115"/>
          <a:stretch>
            <a:fillRect/>
          </a:stretch>
        </p:blipFill>
        <p:spPr bwMode="auto">
          <a:xfrm>
            <a:off x="8949968" y="3232851"/>
            <a:ext cx="1475986" cy="214688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C4DEE2C2-32FA-93ED-54F3-2F2043FB03F1}"/>
              </a:ext>
            </a:extLst>
          </p:cNvPr>
          <p:cNvSpPr txBox="1">
            <a:spLocks/>
          </p:cNvSpPr>
          <p:nvPr/>
        </p:nvSpPr>
        <p:spPr>
          <a:xfrm>
            <a:off x="548870" y="410369"/>
            <a:ext cx="9980310" cy="7310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rgbClr val="13478B"/>
                </a:solidFill>
                <a:latin typeface="Georgia" panose="02040502050405020303" pitchFamily="18" charset="0"/>
              </a:rPr>
              <a:t>CONSEIL DES JEUNES</a:t>
            </a:r>
          </a:p>
          <a:p>
            <a:r>
              <a:rPr lang="fr-FR" sz="2000" b="1" dirty="0">
                <a:solidFill>
                  <a:srgbClr val="13478B"/>
                </a:solidFill>
                <a:latin typeface="Georgia" panose="02040502050405020303" pitchFamily="18" charset="0"/>
              </a:rPr>
              <a:t>Actions concrètes et communication </a:t>
            </a:r>
            <a:endParaRPr lang="en-US" sz="2000" b="1" dirty="0">
              <a:solidFill>
                <a:srgbClr val="13478B"/>
              </a:solidFill>
              <a:latin typeface="Georgia" panose="02040502050405020303" pitchFamily="18" charset="0"/>
            </a:endParaRPr>
          </a:p>
        </p:txBody>
      </p:sp>
      <p:cxnSp>
        <p:nvCxnSpPr>
          <p:cNvPr id="6" name="Connecteur droit 5">
            <a:extLst>
              <a:ext uri="{FF2B5EF4-FFF2-40B4-BE49-F238E27FC236}">
                <a16:creationId xmlns:a16="http://schemas.microsoft.com/office/drawing/2014/main" id="{C353D10A-65E1-D152-0F6E-39EFD346C6FA}"/>
              </a:ext>
            </a:extLst>
          </p:cNvPr>
          <p:cNvCxnSpPr>
            <a:cxnSpLocks/>
          </p:cNvCxnSpPr>
          <p:nvPr/>
        </p:nvCxnSpPr>
        <p:spPr>
          <a:xfrm>
            <a:off x="643163" y="984159"/>
            <a:ext cx="282123" cy="0"/>
          </a:xfrm>
          <a:prstGeom prst="line">
            <a:avLst/>
          </a:prstGeom>
          <a:ln w="57150">
            <a:solidFill>
              <a:srgbClr val="FFED00"/>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833FB4BA-8CED-9286-54F5-DC3C57480A49}"/>
              </a:ext>
            </a:extLst>
          </p:cNvPr>
          <p:cNvPicPr>
            <a:picLocks noChangeAspect="1"/>
          </p:cNvPicPr>
          <p:nvPr/>
        </p:nvPicPr>
        <p:blipFill>
          <a:blip r:embed="rId3"/>
          <a:srcRect/>
          <a:stretch/>
        </p:blipFill>
        <p:spPr>
          <a:xfrm>
            <a:off x="519192" y="5379739"/>
            <a:ext cx="5215181" cy="1566841"/>
          </a:xfrm>
          <a:prstGeom prst="rect">
            <a:avLst/>
          </a:prstGeom>
        </p:spPr>
      </p:pic>
      <p:pic>
        <p:nvPicPr>
          <p:cNvPr id="9" name="Image 8">
            <a:extLst>
              <a:ext uri="{FF2B5EF4-FFF2-40B4-BE49-F238E27FC236}">
                <a16:creationId xmlns:a16="http://schemas.microsoft.com/office/drawing/2014/main" id="{988E2472-FB07-0BED-AC21-552B0E94C621}"/>
              </a:ext>
            </a:extLst>
          </p:cNvPr>
          <p:cNvPicPr>
            <a:picLocks noChangeAspect="1"/>
          </p:cNvPicPr>
          <p:nvPr/>
        </p:nvPicPr>
        <p:blipFill>
          <a:blip r:embed="rId4"/>
          <a:srcRect/>
          <a:stretch/>
        </p:blipFill>
        <p:spPr>
          <a:xfrm>
            <a:off x="9186192" y="6437463"/>
            <a:ext cx="2258784" cy="260628"/>
          </a:xfrm>
          <a:prstGeom prst="rect">
            <a:avLst/>
          </a:prstGeom>
        </p:spPr>
      </p:pic>
      <p:pic>
        <p:nvPicPr>
          <p:cNvPr id="2" name="Image 1">
            <a:extLst>
              <a:ext uri="{FF2B5EF4-FFF2-40B4-BE49-F238E27FC236}">
                <a16:creationId xmlns:a16="http://schemas.microsoft.com/office/drawing/2014/main" id="{77B51875-0CD3-B473-E9FB-34CDC68032DB}"/>
              </a:ext>
            </a:extLst>
          </p:cNvPr>
          <p:cNvPicPr>
            <a:picLocks noChangeAspect="1"/>
          </p:cNvPicPr>
          <p:nvPr/>
        </p:nvPicPr>
        <p:blipFill>
          <a:blip r:embed="rId5"/>
          <a:srcRect/>
          <a:stretch/>
        </p:blipFill>
        <p:spPr>
          <a:xfrm>
            <a:off x="9139696" y="5658700"/>
            <a:ext cx="2258789" cy="516294"/>
          </a:xfrm>
          <a:prstGeom prst="rect">
            <a:avLst/>
          </a:prstGeom>
        </p:spPr>
      </p:pic>
      <p:sp>
        <p:nvSpPr>
          <p:cNvPr id="3" name="ZoneTexte 2">
            <a:extLst>
              <a:ext uri="{FF2B5EF4-FFF2-40B4-BE49-F238E27FC236}">
                <a16:creationId xmlns:a16="http://schemas.microsoft.com/office/drawing/2014/main" id="{77B4928E-1BC7-5697-F9BD-B48A6928E8A7}"/>
              </a:ext>
            </a:extLst>
          </p:cNvPr>
          <p:cNvSpPr txBox="1"/>
          <p:nvPr/>
        </p:nvSpPr>
        <p:spPr>
          <a:xfrm>
            <a:off x="165325" y="2214499"/>
            <a:ext cx="11346051" cy="1323439"/>
          </a:xfrm>
          <a:prstGeom prst="rect">
            <a:avLst/>
          </a:prstGeom>
          <a:noFill/>
        </p:spPr>
        <p:txBody>
          <a:bodyPr wrap="square">
            <a:spAutoFit/>
          </a:bodyPr>
          <a:lstStyle/>
          <a:p>
            <a:pPr marL="442913" lvl="1" algn="just" defTabSz="631825">
              <a:lnSpc>
                <a:spcPct val="100000"/>
              </a:lnSpc>
              <a:spcBef>
                <a:spcPts val="0"/>
              </a:spcBef>
            </a:pPr>
            <a:r>
              <a:rPr lang="fr-FR" sz="1400" b="1" dirty="0">
                <a:solidFill>
                  <a:srgbClr val="0F4496"/>
                </a:solidFill>
                <a:ea typeface="MS PGothic" panose="020B0600070205080204" pitchFamily="34" charset="-128"/>
              </a:rPr>
              <a:t>Mandat 2025-26</a:t>
            </a:r>
          </a:p>
          <a:p>
            <a:pPr marL="442913" lvl="1" indent="242888" algn="just" defTabSz="631825">
              <a:buFont typeface="Wingdings" panose="05000000000000000000" pitchFamily="2" charset="2"/>
              <a:buChar char="Ø"/>
            </a:pPr>
            <a:r>
              <a:rPr lang="fr-FR" sz="1600" b="1" dirty="0"/>
              <a:t>La Rubrique photographique mensuelle « Voyagez avec le Conseil des jeunes ALCOTRA: histoires et clichés depuis les territoires frontaliers » </a:t>
            </a:r>
            <a:r>
              <a:rPr lang="fr-FR" sz="1600" dirty="0"/>
              <a:t>(4 épisodes publiés, </a:t>
            </a:r>
            <a:r>
              <a:rPr lang="fr-FR" sz="1600" dirty="0">
                <a:solidFill>
                  <a:srgbClr val="FF0000"/>
                </a:solidFill>
              </a:rPr>
              <a:t>le prochain le 21 mai!</a:t>
            </a:r>
            <a:r>
              <a:rPr lang="fr-FR" sz="1600" dirty="0"/>
              <a:t>)</a:t>
            </a:r>
          </a:p>
          <a:p>
            <a:pPr marL="442913" lvl="1" indent="242888" algn="just" defTabSz="631825">
              <a:buFont typeface="Wingdings" panose="05000000000000000000" pitchFamily="2" charset="2"/>
              <a:buChar char="Ø"/>
            </a:pPr>
            <a:r>
              <a:rPr lang="fr-FR" sz="1600" b="1" dirty="0"/>
              <a:t>Vidéo « Une utopie positive pour 2034 »:</a:t>
            </a:r>
            <a:r>
              <a:rPr lang="fr-FR" b="1" dirty="0"/>
              <a:t> </a:t>
            </a:r>
            <a:r>
              <a:rPr lang="fr-FR" sz="1600" dirty="0"/>
              <a:t>une vidéo-consultation pour donner leur vision du territoire ALCOTRA de 2034 </a:t>
            </a:r>
          </a:p>
        </p:txBody>
      </p:sp>
      <p:sp>
        <p:nvSpPr>
          <p:cNvPr id="7" name="ZoneTexte 6">
            <a:extLst>
              <a:ext uri="{FF2B5EF4-FFF2-40B4-BE49-F238E27FC236}">
                <a16:creationId xmlns:a16="http://schemas.microsoft.com/office/drawing/2014/main" id="{ACFE8A4C-89D6-BFC0-613F-141A0FDF1532}"/>
              </a:ext>
            </a:extLst>
          </p:cNvPr>
          <p:cNvSpPr txBox="1"/>
          <p:nvPr/>
        </p:nvSpPr>
        <p:spPr>
          <a:xfrm>
            <a:off x="165571" y="3638911"/>
            <a:ext cx="8476282" cy="1538883"/>
          </a:xfrm>
          <a:prstGeom prst="rect">
            <a:avLst/>
          </a:prstGeom>
          <a:noFill/>
        </p:spPr>
        <p:txBody>
          <a:bodyPr wrap="square" rtlCol="0">
            <a:spAutoFit/>
          </a:bodyPr>
          <a:lstStyle/>
          <a:p>
            <a:pPr marL="442913" lvl="1" algn="just" defTabSz="631825"/>
            <a:r>
              <a:rPr lang="fr-FR" sz="1400" b="1" dirty="0">
                <a:solidFill>
                  <a:srgbClr val="0F4496"/>
                </a:solidFill>
                <a:ea typeface="MS PGothic" panose="020B0600070205080204" pitchFamily="34" charset="-128"/>
              </a:rPr>
              <a:t>Mandat 2024-25</a:t>
            </a:r>
          </a:p>
          <a:p>
            <a:pPr marL="442913" lvl="1" indent="242888" algn="just" defTabSz="631825">
              <a:buFont typeface="Wingdings" panose="05000000000000000000" pitchFamily="2" charset="2"/>
              <a:buChar char="Ø"/>
            </a:pPr>
            <a:r>
              <a:rPr lang="fr-FR" sz="1600" b="1" dirty="0"/>
              <a:t>Une Bande-Dessinée pour l’Europe </a:t>
            </a:r>
            <a:r>
              <a:rPr lang="fr-FR" sz="1600" dirty="0"/>
              <a:t>(version trilingue FR-IT-GB) </a:t>
            </a:r>
            <a:r>
              <a:rPr lang="fr-FR" sz="1600" b="1" dirty="0"/>
              <a:t>:</a:t>
            </a:r>
          </a:p>
          <a:p>
            <a:pPr marL="442913" lvl="1" algn="just" defTabSz="631825"/>
            <a:r>
              <a:rPr lang="fr-FR" sz="1600" dirty="0"/>
              <a:t>11 projets sélectionnés pour leur impact positif sur la jeunesse et l’environnement</a:t>
            </a:r>
          </a:p>
          <a:p>
            <a:pPr marL="442913" lvl="1" indent="242888" algn="just" defTabSz="631825">
              <a:buFont typeface="Wingdings" panose="05000000000000000000" pitchFamily="2" charset="2"/>
              <a:buChar char="Ø"/>
            </a:pPr>
            <a:r>
              <a:rPr lang="fr-FR" sz="1600" b="1" dirty="0"/>
              <a:t>Podcast « La jeunesse ALCOTRA parle de l’Europe » </a:t>
            </a:r>
            <a:r>
              <a:rPr lang="fr-FR" sz="1600" dirty="0"/>
              <a:t>(mandat 2024-25): </a:t>
            </a:r>
          </a:p>
          <a:p>
            <a:pPr marL="442913" lvl="1" algn="just" defTabSz="631825"/>
            <a:r>
              <a:rPr lang="fr-FR" sz="1600" dirty="0"/>
              <a:t>6 épisodes sur l’implication des jeunes en Europe et leur participation aux élections européennes. </a:t>
            </a:r>
          </a:p>
        </p:txBody>
      </p:sp>
      <p:sp>
        <p:nvSpPr>
          <p:cNvPr id="15" name="ZoneTexte 14">
            <a:extLst>
              <a:ext uri="{FF2B5EF4-FFF2-40B4-BE49-F238E27FC236}">
                <a16:creationId xmlns:a16="http://schemas.microsoft.com/office/drawing/2014/main" id="{B492C08F-A49B-7C4E-F780-F2C9BCCE90AD}"/>
              </a:ext>
            </a:extLst>
          </p:cNvPr>
          <p:cNvSpPr txBox="1"/>
          <p:nvPr/>
        </p:nvSpPr>
        <p:spPr>
          <a:xfrm>
            <a:off x="1488141" y="3190413"/>
            <a:ext cx="1003801" cy="369332"/>
          </a:xfrm>
          <a:prstGeom prst="rect">
            <a:avLst/>
          </a:prstGeom>
          <a:noFill/>
        </p:spPr>
        <p:txBody>
          <a:bodyPr wrap="none" rtlCol="0">
            <a:spAutoFit/>
          </a:bodyPr>
          <a:lstStyle/>
          <a:p>
            <a:r>
              <a:rPr lang="fr-FR" dirty="0">
                <a:solidFill>
                  <a:srgbClr val="FF0000"/>
                </a:solidFill>
                <a:latin typeface="Boucherie Block" panose="020F0502020204030204" pitchFamily="2" charset="0"/>
              </a:rPr>
              <a:t>A VENIR !</a:t>
            </a:r>
          </a:p>
        </p:txBody>
      </p:sp>
      <p:sp>
        <p:nvSpPr>
          <p:cNvPr id="16" name="ZoneTexte 15">
            <a:extLst>
              <a:ext uri="{FF2B5EF4-FFF2-40B4-BE49-F238E27FC236}">
                <a16:creationId xmlns:a16="http://schemas.microsoft.com/office/drawing/2014/main" id="{F0DE0877-2B46-0215-4587-2DD41C465286}"/>
              </a:ext>
            </a:extLst>
          </p:cNvPr>
          <p:cNvSpPr txBox="1"/>
          <p:nvPr/>
        </p:nvSpPr>
        <p:spPr>
          <a:xfrm>
            <a:off x="165324" y="1274799"/>
            <a:ext cx="11346051" cy="800219"/>
          </a:xfrm>
          <a:prstGeom prst="rect">
            <a:avLst/>
          </a:prstGeom>
          <a:noFill/>
        </p:spPr>
        <p:txBody>
          <a:bodyPr wrap="square">
            <a:spAutoFit/>
          </a:bodyPr>
          <a:lstStyle/>
          <a:p>
            <a:pPr marL="442913" lvl="1" algn="just" defTabSz="631825">
              <a:lnSpc>
                <a:spcPct val="100000"/>
              </a:lnSpc>
              <a:spcBef>
                <a:spcPts val="0"/>
              </a:spcBef>
            </a:pPr>
            <a:r>
              <a:rPr lang="fr-FR" sz="1400" b="1" dirty="0">
                <a:solidFill>
                  <a:srgbClr val="0F4496"/>
                </a:solidFill>
                <a:ea typeface="MS PGothic" panose="020B0600070205080204" pitchFamily="34" charset="-128"/>
              </a:rPr>
              <a:t>Préparation du Mandat 2026-27</a:t>
            </a:r>
          </a:p>
          <a:p>
            <a:pPr marL="442913" lvl="1" indent="242888" algn="just" defTabSz="631825">
              <a:buFont typeface="Wingdings" panose="05000000000000000000" pitchFamily="2" charset="2"/>
              <a:buChar char="Ø"/>
            </a:pPr>
            <a:r>
              <a:rPr lang="fr-FR" sz="1600" b="1" dirty="0"/>
              <a:t>Webinaire pour le renouvellement du Conseil des jeunes 2026-2027 : </a:t>
            </a:r>
            <a:r>
              <a:rPr lang="fr-FR" sz="1600" dirty="0"/>
              <a:t>présentation du CDJ et appel à candidatures, </a:t>
            </a:r>
            <a:r>
              <a:rPr lang="fr-FR" sz="1600" b="1" dirty="0">
                <a:solidFill>
                  <a:srgbClr val="FF0000"/>
                </a:solidFill>
              </a:rPr>
              <a:t>le 12 mai de 13h00 à 14h00 </a:t>
            </a:r>
            <a:r>
              <a:rPr lang="fr-FR" sz="1600" dirty="0"/>
              <a:t>dans le cadre des Mardis de l’infos (ouvert à tous)</a:t>
            </a:r>
          </a:p>
        </p:txBody>
      </p:sp>
    </p:spTree>
    <p:extLst>
      <p:ext uri="{BB962C8B-B14F-4D97-AF65-F5344CB8AC3E}">
        <p14:creationId xmlns:p14="http://schemas.microsoft.com/office/powerpoint/2010/main" val="18566968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AE4181C-9A7B-CD45-AB29-A86C32B4E6E2}"/>
              </a:ext>
            </a:extLst>
          </p:cNvPr>
          <p:cNvSpPr txBox="1">
            <a:spLocks/>
          </p:cNvSpPr>
          <p:nvPr/>
        </p:nvSpPr>
        <p:spPr>
          <a:xfrm>
            <a:off x="548870" y="410369"/>
            <a:ext cx="9980310" cy="7310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rgbClr val="13478B"/>
                </a:solidFill>
                <a:latin typeface="Georgia" panose="02040502050405020303" pitchFamily="18" charset="0"/>
              </a:rPr>
              <a:t>SITE INTERNET ET COMMUNICATION</a:t>
            </a:r>
            <a:endParaRPr lang="en-US" sz="2000" b="1" dirty="0">
              <a:solidFill>
                <a:srgbClr val="13478B"/>
              </a:solidFill>
              <a:latin typeface="Georgia" panose="02040502050405020303" pitchFamily="18" charset="0"/>
            </a:endParaRPr>
          </a:p>
        </p:txBody>
      </p:sp>
      <p:cxnSp>
        <p:nvCxnSpPr>
          <p:cNvPr id="6" name="Connecteur droit 5">
            <a:extLst>
              <a:ext uri="{FF2B5EF4-FFF2-40B4-BE49-F238E27FC236}">
                <a16:creationId xmlns:a16="http://schemas.microsoft.com/office/drawing/2014/main" id="{F2A525D1-30A7-E24F-83BD-F0DAE93E6606}"/>
              </a:ext>
            </a:extLst>
          </p:cNvPr>
          <p:cNvCxnSpPr>
            <a:cxnSpLocks/>
          </p:cNvCxnSpPr>
          <p:nvPr/>
        </p:nvCxnSpPr>
        <p:spPr>
          <a:xfrm>
            <a:off x="643163" y="1011052"/>
            <a:ext cx="282123" cy="0"/>
          </a:xfrm>
          <a:prstGeom prst="line">
            <a:avLst/>
          </a:prstGeom>
          <a:ln w="57150">
            <a:solidFill>
              <a:srgbClr val="FFED00"/>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E134C266-5C5E-CD1D-5EDB-2C84BCB647AC}"/>
              </a:ext>
            </a:extLst>
          </p:cNvPr>
          <p:cNvPicPr>
            <a:picLocks noChangeAspect="1"/>
          </p:cNvPicPr>
          <p:nvPr/>
        </p:nvPicPr>
        <p:blipFill>
          <a:blip r:embed="rId2"/>
          <a:srcRect/>
          <a:stretch/>
        </p:blipFill>
        <p:spPr>
          <a:xfrm>
            <a:off x="519192" y="5379739"/>
            <a:ext cx="5215181" cy="1566841"/>
          </a:xfrm>
          <a:prstGeom prst="rect">
            <a:avLst/>
          </a:prstGeom>
        </p:spPr>
      </p:pic>
      <p:pic>
        <p:nvPicPr>
          <p:cNvPr id="9" name="Image 8">
            <a:extLst>
              <a:ext uri="{FF2B5EF4-FFF2-40B4-BE49-F238E27FC236}">
                <a16:creationId xmlns:a16="http://schemas.microsoft.com/office/drawing/2014/main" id="{550D10C4-47C0-D518-6F74-91CBB655983A}"/>
              </a:ext>
            </a:extLst>
          </p:cNvPr>
          <p:cNvPicPr>
            <a:picLocks noChangeAspect="1"/>
          </p:cNvPicPr>
          <p:nvPr/>
        </p:nvPicPr>
        <p:blipFill>
          <a:blip r:embed="rId3"/>
          <a:srcRect/>
          <a:stretch/>
        </p:blipFill>
        <p:spPr>
          <a:xfrm>
            <a:off x="9186192" y="6437463"/>
            <a:ext cx="2258784" cy="260628"/>
          </a:xfrm>
          <a:prstGeom prst="rect">
            <a:avLst/>
          </a:prstGeom>
        </p:spPr>
      </p:pic>
      <p:sp>
        <p:nvSpPr>
          <p:cNvPr id="7" name="ZoneTexte 6">
            <a:extLst>
              <a:ext uri="{FF2B5EF4-FFF2-40B4-BE49-F238E27FC236}">
                <a16:creationId xmlns:a16="http://schemas.microsoft.com/office/drawing/2014/main" id="{A940B0E4-0FF8-4295-B6E8-5B27D13BFC66}"/>
              </a:ext>
            </a:extLst>
          </p:cNvPr>
          <p:cNvSpPr txBox="1"/>
          <p:nvPr/>
        </p:nvSpPr>
        <p:spPr>
          <a:xfrm>
            <a:off x="548870" y="1242404"/>
            <a:ext cx="7708397" cy="369332"/>
          </a:xfrm>
          <a:prstGeom prst="rect">
            <a:avLst/>
          </a:prstGeom>
          <a:noFill/>
        </p:spPr>
        <p:txBody>
          <a:bodyPr wrap="square" rtlCol="0">
            <a:spAutoFit/>
          </a:bodyPr>
          <a:lstStyle/>
          <a:p>
            <a:r>
              <a:rPr lang="fr-FR" dirty="0"/>
              <a:t>Site web du programme : </a:t>
            </a:r>
            <a:r>
              <a:rPr lang="fr-FR" dirty="0">
                <a:solidFill>
                  <a:srgbClr val="5F6370"/>
                </a:solidFill>
                <a:hlinkClick r:id="rId4"/>
              </a:rPr>
              <a:t>www.interreg-alcotra.eu/fr</a:t>
            </a:r>
            <a:r>
              <a:rPr lang="fr-FR" dirty="0">
                <a:solidFill>
                  <a:srgbClr val="5F6370"/>
                </a:solidFill>
              </a:rPr>
              <a:t> </a:t>
            </a:r>
          </a:p>
        </p:txBody>
      </p:sp>
      <p:pic>
        <p:nvPicPr>
          <p:cNvPr id="2" name="Image 1">
            <a:extLst>
              <a:ext uri="{FF2B5EF4-FFF2-40B4-BE49-F238E27FC236}">
                <a16:creationId xmlns:a16="http://schemas.microsoft.com/office/drawing/2014/main" id="{DDF3BBF9-5C8B-04C2-625E-4EB347270318}"/>
              </a:ext>
            </a:extLst>
          </p:cNvPr>
          <p:cNvPicPr>
            <a:picLocks noChangeAspect="1"/>
          </p:cNvPicPr>
          <p:nvPr/>
        </p:nvPicPr>
        <p:blipFill>
          <a:blip r:embed="rId5"/>
          <a:srcRect/>
          <a:stretch/>
        </p:blipFill>
        <p:spPr>
          <a:xfrm>
            <a:off x="9139696" y="5658700"/>
            <a:ext cx="2258789" cy="516294"/>
          </a:xfrm>
          <a:prstGeom prst="rect">
            <a:avLst/>
          </a:prstGeom>
        </p:spPr>
      </p:pic>
      <p:pic>
        <p:nvPicPr>
          <p:cNvPr id="8" name="Image 7">
            <a:extLst>
              <a:ext uri="{FF2B5EF4-FFF2-40B4-BE49-F238E27FC236}">
                <a16:creationId xmlns:a16="http://schemas.microsoft.com/office/drawing/2014/main" id="{A5735E60-08F5-2111-0507-67BDCC952DB2}"/>
              </a:ext>
            </a:extLst>
          </p:cNvPr>
          <p:cNvPicPr>
            <a:picLocks noChangeAspect="1"/>
          </p:cNvPicPr>
          <p:nvPr/>
        </p:nvPicPr>
        <p:blipFill>
          <a:blip r:embed="rId6"/>
          <a:stretch>
            <a:fillRect/>
          </a:stretch>
        </p:blipFill>
        <p:spPr>
          <a:xfrm>
            <a:off x="1550894" y="1722020"/>
            <a:ext cx="8650941" cy="3728582"/>
          </a:xfrm>
          <a:prstGeom prst="rect">
            <a:avLst/>
          </a:prstGeom>
        </p:spPr>
      </p:pic>
    </p:spTree>
    <p:extLst>
      <p:ext uri="{BB962C8B-B14F-4D97-AF65-F5344CB8AC3E}">
        <p14:creationId xmlns:p14="http://schemas.microsoft.com/office/powerpoint/2010/main" val="25921775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5E44F-4041-C458-A728-F474199A3697}"/>
            </a:ext>
          </a:extLst>
        </p:cNvPr>
        <p:cNvGrpSpPr/>
        <p:nvPr/>
      </p:nvGrpSpPr>
      <p:grpSpPr>
        <a:xfrm>
          <a:off x="0" y="0"/>
          <a:ext cx="0" cy="0"/>
          <a:chOff x="0" y="0"/>
          <a:chExt cx="0" cy="0"/>
        </a:xfrm>
      </p:grpSpPr>
      <p:sp>
        <p:nvSpPr>
          <p:cNvPr id="10242" name="TextBox 2">
            <a:extLst>
              <a:ext uri="{FF2B5EF4-FFF2-40B4-BE49-F238E27FC236}">
                <a16:creationId xmlns:a16="http://schemas.microsoft.com/office/drawing/2014/main" id="{10F5DC03-E949-39F2-B848-C271E78DD513}"/>
              </a:ext>
            </a:extLst>
          </p:cNvPr>
          <p:cNvSpPr txBox="1">
            <a:spLocks noChangeArrowheads="1"/>
          </p:cNvSpPr>
          <p:nvPr/>
        </p:nvSpPr>
        <p:spPr bwMode="auto">
          <a:xfrm>
            <a:off x="1685365" y="2351782"/>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Geneva" pitchFamily="-107"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Geneva" pitchFamily="-107" charset="-128"/>
                <a:cs typeface="Geneva" pitchFamily="-107"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Geneva" pitchFamily="-107" charset="-128"/>
                <a:cs typeface="Geneva" pitchFamily="-107"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9pPr>
          </a:lstStyle>
          <a:p>
            <a:pPr algn="ctr">
              <a:lnSpc>
                <a:spcPts val="4188"/>
              </a:lnSpc>
              <a:spcBef>
                <a:spcPct val="0"/>
              </a:spcBef>
              <a:buNone/>
            </a:pPr>
            <a:r>
              <a:rPr lang="en-US" altLang="fr-FR" sz="3600" b="1" dirty="0">
                <a:solidFill>
                  <a:srgbClr val="13478B"/>
                </a:solidFill>
                <a:latin typeface="Georgia" panose="02040502050405020303" pitchFamily="18" charset="0"/>
              </a:rPr>
              <a:t>ALCOTRA </a:t>
            </a:r>
            <a:r>
              <a:rPr lang="fr-FR" altLang="fr-FR" sz="3600" b="1" dirty="0">
                <a:solidFill>
                  <a:srgbClr val="13478B"/>
                </a:solidFill>
                <a:latin typeface="Georgia" panose="02040502050405020303" pitchFamily="18" charset="0"/>
              </a:rPr>
              <a:t>2028-2034</a:t>
            </a:r>
            <a:endParaRPr lang="fr-FR" altLang="fr-FR" sz="3600" b="1" dirty="0">
              <a:solidFill>
                <a:srgbClr val="13478B"/>
              </a:solidFill>
              <a:latin typeface="Georgia" panose="02040502050405020303" pitchFamily="18" charset="0"/>
              <a:ea typeface="+mj-ea"/>
              <a:cs typeface="+mj-cs"/>
            </a:endParaRPr>
          </a:p>
          <a:p>
            <a:pPr algn="ctr">
              <a:lnSpc>
                <a:spcPts val="4188"/>
              </a:lnSpc>
              <a:spcBef>
                <a:spcPct val="0"/>
              </a:spcBef>
              <a:buNone/>
            </a:pPr>
            <a:r>
              <a:rPr lang="fr-FR" altLang="fr-FR" sz="3600" b="1" dirty="0">
                <a:solidFill>
                  <a:srgbClr val="13478B"/>
                </a:solidFill>
                <a:latin typeface="Georgia" panose="02040502050405020303" pitchFamily="18" charset="0"/>
              </a:rPr>
              <a:t>Consultations et </a:t>
            </a:r>
            <a:r>
              <a:rPr lang="fr-FR" altLang="fr-FR" sz="3600" b="1" dirty="0">
                <a:solidFill>
                  <a:srgbClr val="13478B"/>
                </a:solidFill>
                <a:latin typeface="Georgia" panose="02040502050405020303" pitchFamily="18" charset="0"/>
                <a:ea typeface="+mj-ea"/>
                <a:cs typeface="+mj-cs"/>
              </a:rPr>
              <a:t>Préparation en cours</a:t>
            </a:r>
          </a:p>
        </p:txBody>
      </p:sp>
      <p:pic>
        <p:nvPicPr>
          <p:cNvPr id="2" name="Image 1">
            <a:extLst>
              <a:ext uri="{FF2B5EF4-FFF2-40B4-BE49-F238E27FC236}">
                <a16:creationId xmlns:a16="http://schemas.microsoft.com/office/drawing/2014/main" id="{7340F9EB-61D1-EEA1-E632-15C2BAAB40FF}"/>
              </a:ext>
            </a:extLst>
          </p:cNvPr>
          <p:cNvPicPr>
            <a:picLocks noChangeAspect="1"/>
          </p:cNvPicPr>
          <p:nvPr/>
        </p:nvPicPr>
        <p:blipFill>
          <a:blip r:embed="rId2"/>
          <a:srcRect/>
          <a:stretch/>
        </p:blipFill>
        <p:spPr>
          <a:xfrm>
            <a:off x="519192" y="5379739"/>
            <a:ext cx="5215181" cy="1566841"/>
          </a:xfrm>
          <a:prstGeom prst="rect">
            <a:avLst/>
          </a:prstGeom>
        </p:spPr>
      </p:pic>
      <p:pic>
        <p:nvPicPr>
          <p:cNvPr id="3" name="Image 2">
            <a:extLst>
              <a:ext uri="{FF2B5EF4-FFF2-40B4-BE49-F238E27FC236}">
                <a16:creationId xmlns:a16="http://schemas.microsoft.com/office/drawing/2014/main" id="{D7928C13-9FE5-7FD3-E7A9-D5D4AED3AE1C}"/>
              </a:ext>
            </a:extLst>
          </p:cNvPr>
          <p:cNvPicPr>
            <a:picLocks noChangeAspect="1"/>
          </p:cNvPicPr>
          <p:nvPr/>
        </p:nvPicPr>
        <p:blipFill>
          <a:blip r:embed="rId3"/>
          <a:srcRect/>
          <a:stretch/>
        </p:blipFill>
        <p:spPr>
          <a:xfrm>
            <a:off x="9186192" y="6437463"/>
            <a:ext cx="2258784" cy="260628"/>
          </a:xfrm>
          <a:prstGeom prst="rect">
            <a:avLst/>
          </a:prstGeom>
        </p:spPr>
      </p:pic>
      <p:pic>
        <p:nvPicPr>
          <p:cNvPr id="4" name="Image 3">
            <a:extLst>
              <a:ext uri="{FF2B5EF4-FFF2-40B4-BE49-F238E27FC236}">
                <a16:creationId xmlns:a16="http://schemas.microsoft.com/office/drawing/2014/main" id="{82B18AC3-4C3A-3ED0-353C-111BC50F75D4}"/>
              </a:ext>
            </a:extLst>
          </p:cNvPr>
          <p:cNvPicPr>
            <a:picLocks noChangeAspect="1"/>
          </p:cNvPicPr>
          <p:nvPr/>
        </p:nvPicPr>
        <p:blipFill>
          <a:blip r:embed="rId4"/>
          <a:srcRect/>
          <a:stretch/>
        </p:blipFill>
        <p:spPr>
          <a:xfrm>
            <a:off x="9139696" y="5658700"/>
            <a:ext cx="2258789" cy="516294"/>
          </a:xfrm>
          <a:prstGeom prst="rect">
            <a:avLst/>
          </a:prstGeom>
        </p:spPr>
      </p:pic>
    </p:spTree>
    <p:extLst>
      <p:ext uri="{BB962C8B-B14F-4D97-AF65-F5344CB8AC3E}">
        <p14:creationId xmlns:p14="http://schemas.microsoft.com/office/powerpoint/2010/main" val="21917255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F2A525D1-30A7-E24F-83BD-F0DAE93E6606}"/>
              </a:ext>
            </a:extLst>
          </p:cNvPr>
          <p:cNvCxnSpPr>
            <a:cxnSpLocks/>
          </p:cNvCxnSpPr>
          <p:nvPr/>
        </p:nvCxnSpPr>
        <p:spPr>
          <a:xfrm>
            <a:off x="643163" y="1181382"/>
            <a:ext cx="282123" cy="0"/>
          </a:xfrm>
          <a:prstGeom prst="line">
            <a:avLst/>
          </a:prstGeom>
          <a:ln w="57150">
            <a:solidFill>
              <a:srgbClr val="FFED00"/>
            </a:solidFill>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9D78C05C-2046-49E0-F461-F79D9C13F30E}"/>
              </a:ext>
            </a:extLst>
          </p:cNvPr>
          <p:cNvPicPr>
            <a:picLocks noChangeAspect="1"/>
          </p:cNvPicPr>
          <p:nvPr/>
        </p:nvPicPr>
        <p:blipFill>
          <a:blip r:embed="rId3"/>
          <a:srcRect/>
          <a:stretch/>
        </p:blipFill>
        <p:spPr>
          <a:xfrm>
            <a:off x="9139696" y="5658700"/>
            <a:ext cx="2258789" cy="516294"/>
          </a:xfrm>
          <a:prstGeom prst="rect">
            <a:avLst/>
          </a:prstGeom>
        </p:spPr>
      </p:pic>
      <p:pic>
        <p:nvPicPr>
          <p:cNvPr id="15" name="Image 14">
            <a:extLst>
              <a:ext uri="{FF2B5EF4-FFF2-40B4-BE49-F238E27FC236}">
                <a16:creationId xmlns:a16="http://schemas.microsoft.com/office/drawing/2014/main" id="{0DC37F09-8601-19E0-932A-904BFB91F594}"/>
              </a:ext>
            </a:extLst>
          </p:cNvPr>
          <p:cNvPicPr>
            <a:picLocks noChangeAspect="1"/>
          </p:cNvPicPr>
          <p:nvPr/>
        </p:nvPicPr>
        <p:blipFill>
          <a:blip r:embed="rId4"/>
          <a:stretch>
            <a:fillRect/>
          </a:stretch>
        </p:blipFill>
        <p:spPr>
          <a:xfrm>
            <a:off x="4329548" y="634493"/>
            <a:ext cx="7764480" cy="4713223"/>
          </a:xfrm>
          <a:prstGeom prst="rect">
            <a:avLst/>
          </a:prstGeom>
        </p:spPr>
      </p:pic>
      <p:sp>
        <p:nvSpPr>
          <p:cNvPr id="17" name="ZoneTexte 16">
            <a:extLst>
              <a:ext uri="{FF2B5EF4-FFF2-40B4-BE49-F238E27FC236}">
                <a16:creationId xmlns:a16="http://schemas.microsoft.com/office/drawing/2014/main" id="{BF6CAD32-5BF7-F257-A40A-3FCB2DB5CC62}"/>
              </a:ext>
            </a:extLst>
          </p:cNvPr>
          <p:cNvSpPr txBox="1"/>
          <p:nvPr/>
        </p:nvSpPr>
        <p:spPr>
          <a:xfrm>
            <a:off x="275207" y="328473"/>
            <a:ext cx="5328424" cy="830997"/>
          </a:xfrm>
          <a:prstGeom prst="rect">
            <a:avLst/>
          </a:prstGeom>
          <a:noFill/>
        </p:spPr>
        <p:txBody>
          <a:bodyPr wrap="square" rtlCol="0">
            <a:spAutoFit/>
          </a:bodyPr>
          <a:lstStyle/>
          <a:p>
            <a:r>
              <a:rPr lang="sv-SE" sz="2400" b="1" dirty="0">
                <a:solidFill>
                  <a:srgbClr val="13478B"/>
                </a:solidFill>
                <a:latin typeface="Georgia" panose="02040502050405020303" pitchFamily="18" charset="0"/>
                <a:cs typeface="Calibri" panose="020F0502020204030204" pitchFamily="34" charset="0"/>
              </a:rPr>
              <a:t>Données clés du territoire </a:t>
            </a:r>
          </a:p>
          <a:p>
            <a:r>
              <a:rPr lang="sv-SE" sz="2400" b="1" dirty="0">
                <a:solidFill>
                  <a:srgbClr val="13478B"/>
                </a:solidFill>
                <a:latin typeface="Georgia" panose="02040502050405020303" pitchFamily="18" charset="0"/>
                <a:cs typeface="Calibri" panose="020F0502020204030204" pitchFamily="34" charset="0"/>
              </a:rPr>
              <a:t>ALCOTRA</a:t>
            </a:r>
          </a:p>
        </p:txBody>
      </p:sp>
      <p:sp>
        <p:nvSpPr>
          <p:cNvPr id="2" name="ZoneTexte 1">
            <a:extLst>
              <a:ext uri="{FF2B5EF4-FFF2-40B4-BE49-F238E27FC236}">
                <a16:creationId xmlns:a16="http://schemas.microsoft.com/office/drawing/2014/main" id="{C790714D-5AAF-E458-1358-08C29EF0E282}"/>
              </a:ext>
            </a:extLst>
          </p:cNvPr>
          <p:cNvSpPr txBox="1"/>
          <p:nvPr/>
        </p:nvSpPr>
        <p:spPr>
          <a:xfrm>
            <a:off x="0" y="1257451"/>
            <a:ext cx="5505659" cy="4493538"/>
          </a:xfrm>
          <a:prstGeom prst="rect">
            <a:avLst/>
          </a:prstGeom>
          <a:noFill/>
        </p:spPr>
        <p:txBody>
          <a:bodyPr wrap="square">
            <a:spAutoFit/>
          </a:bodyPr>
          <a:lstStyle/>
          <a:p>
            <a:pPr marL="285750" indent="-285750">
              <a:buFont typeface="Arial" panose="020B0604020202020204" pitchFamily="34" charset="0"/>
              <a:buChar char="•"/>
            </a:pPr>
            <a:r>
              <a:rPr lang="fr-FR" b="1" dirty="0">
                <a:solidFill>
                  <a:srgbClr val="000000"/>
                </a:solidFill>
              </a:rPr>
              <a:t>46.000 km² </a:t>
            </a:r>
            <a:r>
              <a:rPr lang="fr-FR" dirty="0">
                <a:solidFill>
                  <a:srgbClr val="000000"/>
                </a:solidFill>
              </a:rPr>
              <a:t>de superficie</a:t>
            </a:r>
          </a:p>
          <a:p>
            <a:pPr marL="285750" indent="-285750">
              <a:buFont typeface="Arial" panose="020B0604020202020204" pitchFamily="34" charset="0"/>
              <a:buChar char="•"/>
            </a:pPr>
            <a:endParaRPr lang="fr-FR" dirty="0">
              <a:solidFill>
                <a:srgbClr val="000000"/>
              </a:solidFill>
            </a:endParaRPr>
          </a:p>
          <a:p>
            <a:pPr marL="285750" indent="-285750">
              <a:buFont typeface="Arial" panose="020B0604020202020204" pitchFamily="34" charset="0"/>
              <a:buChar char="•"/>
            </a:pPr>
            <a:r>
              <a:rPr lang="fr-FR" b="1" dirty="0">
                <a:solidFill>
                  <a:srgbClr val="000000"/>
                </a:solidFill>
              </a:rPr>
              <a:t>515 km </a:t>
            </a:r>
            <a:r>
              <a:rPr lang="fr-FR" dirty="0">
                <a:solidFill>
                  <a:srgbClr val="000000"/>
                </a:solidFill>
              </a:rPr>
              <a:t>de frontière terrestre</a:t>
            </a:r>
          </a:p>
          <a:p>
            <a:pPr marL="285750" indent="-285750">
              <a:buFont typeface="Arial" panose="020B0604020202020204" pitchFamily="34" charset="0"/>
              <a:buChar char="•"/>
            </a:pPr>
            <a:endParaRPr lang="fr-FR" dirty="0">
              <a:solidFill>
                <a:srgbClr val="000000"/>
              </a:solidFill>
            </a:endParaRPr>
          </a:p>
          <a:p>
            <a:pPr marL="285750" indent="-285750">
              <a:buFont typeface="Arial" panose="020B0604020202020204" pitchFamily="34" charset="0"/>
              <a:buChar char="•"/>
            </a:pPr>
            <a:r>
              <a:rPr lang="sv-SE" b="1" dirty="0">
                <a:solidFill>
                  <a:srgbClr val="000000"/>
                </a:solidFill>
              </a:rPr>
              <a:t>5,3 millions </a:t>
            </a:r>
            <a:r>
              <a:rPr lang="sv-SE" dirty="0">
                <a:solidFill>
                  <a:srgbClr val="000000"/>
                </a:solidFill>
              </a:rPr>
              <a:t>d’habitants (2023-2025)</a:t>
            </a:r>
          </a:p>
          <a:p>
            <a:pPr marL="285750" indent="-285750">
              <a:buFont typeface="Arial" panose="020B0604020202020204" pitchFamily="34" charset="0"/>
              <a:buChar char="•"/>
            </a:pPr>
            <a:endParaRPr lang="sv-SE" dirty="0">
              <a:solidFill>
                <a:srgbClr val="000000"/>
              </a:solidFill>
            </a:endParaRPr>
          </a:p>
          <a:p>
            <a:pPr marL="285750" indent="-285750">
              <a:buFont typeface="Arial" panose="020B0604020202020204" pitchFamily="34" charset="0"/>
              <a:buChar char="•"/>
            </a:pPr>
            <a:r>
              <a:rPr lang="fr-FR" sz="1800" b="1" i="0" u="none" strike="noStrike" baseline="0" dirty="0">
                <a:solidFill>
                  <a:srgbClr val="000000"/>
                </a:solidFill>
              </a:rPr>
              <a:t>€ 193 </a:t>
            </a:r>
            <a:r>
              <a:rPr lang="fr-FR" b="1" dirty="0">
                <a:solidFill>
                  <a:srgbClr val="000000"/>
                </a:solidFill>
              </a:rPr>
              <a:t>milliards </a:t>
            </a:r>
            <a:r>
              <a:rPr lang="fr-FR" dirty="0">
                <a:solidFill>
                  <a:srgbClr val="000000"/>
                </a:solidFill>
              </a:rPr>
              <a:t>PIB (2021-24)</a:t>
            </a:r>
          </a:p>
          <a:p>
            <a:pPr marL="285750" indent="-285750">
              <a:buFont typeface="Arial" panose="020B0604020202020204" pitchFamily="34" charset="0"/>
              <a:buChar char="•"/>
            </a:pPr>
            <a:endParaRPr lang="fr-FR" dirty="0">
              <a:solidFill>
                <a:srgbClr val="000000"/>
              </a:solidFill>
            </a:endParaRPr>
          </a:p>
          <a:p>
            <a:pPr marL="285750" indent="-285750">
              <a:buFont typeface="Arial" panose="020B0604020202020204" pitchFamily="34" charset="0"/>
              <a:buChar char="•"/>
            </a:pPr>
            <a:r>
              <a:rPr lang="fr-FR" b="1" dirty="0"/>
              <a:t>300 zones </a:t>
            </a:r>
            <a:r>
              <a:rPr lang="fr-FR" dirty="0"/>
              <a:t>Natura 2000</a:t>
            </a:r>
          </a:p>
          <a:p>
            <a:endParaRPr lang="fr-FR" dirty="0"/>
          </a:p>
          <a:p>
            <a:pPr marL="285750" indent="-285750">
              <a:buFont typeface="Arial" panose="020B0604020202020204" pitchFamily="34" charset="0"/>
              <a:buChar char="•"/>
            </a:pPr>
            <a:r>
              <a:rPr lang="fr-FR" b="1" dirty="0">
                <a:solidFill>
                  <a:srgbClr val="000000"/>
                </a:solidFill>
              </a:rPr>
              <a:t>2 centres urbains </a:t>
            </a:r>
            <a:r>
              <a:rPr lang="fr-FR" dirty="0">
                <a:solidFill>
                  <a:srgbClr val="000000"/>
                </a:solidFill>
              </a:rPr>
              <a:t>Nice et Turin</a:t>
            </a:r>
          </a:p>
          <a:p>
            <a:pPr marL="285750" indent="-285750">
              <a:buFont typeface="Arial" panose="020B0604020202020204" pitchFamily="34" charset="0"/>
              <a:buChar char="•"/>
            </a:pPr>
            <a:r>
              <a:rPr lang="fr-FR" b="1" dirty="0">
                <a:solidFill>
                  <a:srgbClr val="000000"/>
                </a:solidFill>
              </a:rPr>
              <a:t>9 agglomérations </a:t>
            </a:r>
            <a:r>
              <a:rPr lang="fr-FR" dirty="0">
                <a:solidFill>
                  <a:srgbClr val="000000"/>
                </a:solidFill>
              </a:rPr>
              <a:t>de plus de 30 000 habitants en France et en Italie</a:t>
            </a:r>
          </a:p>
          <a:p>
            <a:pPr marL="285750" indent="-285750">
              <a:buFont typeface="Arial" panose="020B0604020202020204" pitchFamily="34" charset="0"/>
              <a:buChar char="•"/>
            </a:pPr>
            <a:r>
              <a:rPr lang="fr-FR" b="1" dirty="0">
                <a:solidFill>
                  <a:srgbClr val="000000"/>
                </a:solidFill>
              </a:rPr>
              <a:t>1776 communes</a:t>
            </a:r>
            <a:r>
              <a:rPr lang="fr-FR" dirty="0">
                <a:solidFill>
                  <a:srgbClr val="000000"/>
                </a:solidFill>
              </a:rPr>
              <a:t>, dont 1075 en France et 699 en Italie</a:t>
            </a:r>
          </a:p>
          <a:p>
            <a:pPr marL="285750" indent="-285750">
              <a:buFont typeface="Arial" panose="020B0604020202020204" pitchFamily="34" charset="0"/>
              <a:buChar char="•"/>
            </a:pPr>
            <a:endParaRPr lang="fr-FR" sz="1600" b="1" dirty="0"/>
          </a:p>
        </p:txBody>
      </p:sp>
      <p:pic>
        <p:nvPicPr>
          <p:cNvPr id="3" name="Image 2">
            <a:extLst>
              <a:ext uri="{FF2B5EF4-FFF2-40B4-BE49-F238E27FC236}">
                <a16:creationId xmlns:a16="http://schemas.microsoft.com/office/drawing/2014/main" id="{2422D869-5BC7-B892-4DF6-F5D25B1C97F0}"/>
              </a:ext>
            </a:extLst>
          </p:cNvPr>
          <p:cNvPicPr>
            <a:picLocks noChangeAspect="1"/>
          </p:cNvPicPr>
          <p:nvPr/>
        </p:nvPicPr>
        <p:blipFill>
          <a:blip r:embed="rId5"/>
          <a:srcRect/>
          <a:stretch/>
        </p:blipFill>
        <p:spPr>
          <a:xfrm>
            <a:off x="519192" y="5391573"/>
            <a:ext cx="5215181" cy="1566841"/>
          </a:xfrm>
          <a:prstGeom prst="rect">
            <a:avLst/>
          </a:prstGeom>
        </p:spPr>
      </p:pic>
      <p:pic>
        <p:nvPicPr>
          <p:cNvPr id="5" name="Image 4">
            <a:extLst>
              <a:ext uri="{FF2B5EF4-FFF2-40B4-BE49-F238E27FC236}">
                <a16:creationId xmlns:a16="http://schemas.microsoft.com/office/drawing/2014/main" id="{8A9081B9-96CB-587A-6DD5-1E1CB55EE356}"/>
              </a:ext>
            </a:extLst>
          </p:cNvPr>
          <p:cNvPicPr>
            <a:picLocks noChangeAspect="1"/>
          </p:cNvPicPr>
          <p:nvPr/>
        </p:nvPicPr>
        <p:blipFill>
          <a:blip r:embed="rId6"/>
          <a:srcRect/>
          <a:stretch/>
        </p:blipFill>
        <p:spPr>
          <a:xfrm>
            <a:off x="9186192" y="6437463"/>
            <a:ext cx="2258784" cy="260628"/>
          </a:xfrm>
          <a:prstGeom prst="rect">
            <a:avLst/>
          </a:prstGeom>
        </p:spPr>
      </p:pic>
    </p:spTree>
    <p:extLst>
      <p:ext uri="{BB962C8B-B14F-4D97-AF65-F5344CB8AC3E}">
        <p14:creationId xmlns:p14="http://schemas.microsoft.com/office/powerpoint/2010/main" val="32367339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F2A525D1-30A7-E24F-83BD-F0DAE93E6606}"/>
              </a:ext>
            </a:extLst>
          </p:cNvPr>
          <p:cNvCxnSpPr>
            <a:cxnSpLocks/>
          </p:cNvCxnSpPr>
          <p:nvPr/>
        </p:nvCxnSpPr>
        <p:spPr>
          <a:xfrm>
            <a:off x="643163" y="1181382"/>
            <a:ext cx="282123" cy="0"/>
          </a:xfrm>
          <a:prstGeom prst="line">
            <a:avLst/>
          </a:prstGeom>
          <a:ln w="57150">
            <a:solidFill>
              <a:srgbClr val="FFED00"/>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E134C266-5C5E-CD1D-5EDB-2C84BCB647AC}"/>
              </a:ext>
            </a:extLst>
          </p:cNvPr>
          <p:cNvPicPr>
            <a:picLocks noChangeAspect="1"/>
          </p:cNvPicPr>
          <p:nvPr/>
        </p:nvPicPr>
        <p:blipFill>
          <a:blip r:embed="rId2"/>
          <a:srcRect/>
          <a:stretch/>
        </p:blipFill>
        <p:spPr>
          <a:xfrm>
            <a:off x="519192" y="5388975"/>
            <a:ext cx="5215181" cy="1566841"/>
          </a:xfrm>
          <a:prstGeom prst="rect">
            <a:avLst/>
          </a:prstGeom>
        </p:spPr>
      </p:pic>
      <p:pic>
        <p:nvPicPr>
          <p:cNvPr id="9" name="Image 8">
            <a:extLst>
              <a:ext uri="{FF2B5EF4-FFF2-40B4-BE49-F238E27FC236}">
                <a16:creationId xmlns:a16="http://schemas.microsoft.com/office/drawing/2014/main" id="{550D10C4-47C0-D518-6F74-91CBB655983A}"/>
              </a:ext>
            </a:extLst>
          </p:cNvPr>
          <p:cNvPicPr>
            <a:picLocks noChangeAspect="1"/>
          </p:cNvPicPr>
          <p:nvPr/>
        </p:nvPicPr>
        <p:blipFill>
          <a:blip r:embed="rId3"/>
          <a:srcRect/>
          <a:stretch/>
        </p:blipFill>
        <p:spPr>
          <a:xfrm>
            <a:off x="9186192" y="6437463"/>
            <a:ext cx="2258784" cy="260628"/>
          </a:xfrm>
          <a:prstGeom prst="rect">
            <a:avLst/>
          </a:prstGeom>
        </p:spPr>
      </p:pic>
      <p:pic>
        <p:nvPicPr>
          <p:cNvPr id="2" name="Image 1">
            <a:extLst>
              <a:ext uri="{FF2B5EF4-FFF2-40B4-BE49-F238E27FC236}">
                <a16:creationId xmlns:a16="http://schemas.microsoft.com/office/drawing/2014/main" id="{338DD797-3C6C-93AB-A9DA-8737AE78E8B3}"/>
              </a:ext>
            </a:extLst>
          </p:cNvPr>
          <p:cNvPicPr>
            <a:picLocks noChangeAspect="1"/>
          </p:cNvPicPr>
          <p:nvPr/>
        </p:nvPicPr>
        <p:blipFill>
          <a:blip r:embed="rId4"/>
          <a:srcRect/>
          <a:stretch/>
        </p:blipFill>
        <p:spPr>
          <a:xfrm>
            <a:off x="9139696" y="5658700"/>
            <a:ext cx="2258789" cy="516294"/>
          </a:xfrm>
          <a:prstGeom prst="rect">
            <a:avLst/>
          </a:prstGeom>
        </p:spPr>
      </p:pic>
      <p:sp>
        <p:nvSpPr>
          <p:cNvPr id="3" name="Title 1">
            <a:extLst>
              <a:ext uri="{FF2B5EF4-FFF2-40B4-BE49-F238E27FC236}">
                <a16:creationId xmlns:a16="http://schemas.microsoft.com/office/drawing/2014/main" id="{AA7E86EE-92D3-0C47-1539-BB17DA57FF94}"/>
              </a:ext>
            </a:extLst>
          </p:cNvPr>
          <p:cNvSpPr txBox="1">
            <a:spLocks/>
          </p:cNvSpPr>
          <p:nvPr/>
        </p:nvSpPr>
        <p:spPr>
          <a:xfrm>
            <a:off x="548870" y="410369"/>
            <a:ext cx="9980310" cy="7310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rgbClr val="13478B"/>
                </a:solidFill>
                <a:latin typeface="Georgia" panose="02040502050405020303" pitchFamily="18" charset="0"/>
              </a:rPr>
              <a:t>POST-27</a:t>
            </a:r>
            <a:endParaRPr lang="en-US" sz="2000" b="1" dirty="0">
              <a:solidFill>
                <a:srgbClr val="13478B"/>
              </a:solidFill>
              <a:latin typeface="Georgia" panose="02040502050405020303" pitchFamily="18" charset="0"/>
            </a:endParaRPr>
          </a:p>
        </p:txBody>
      </p:sp>
      <p:sp>
        <p:nvSpPr>
          <p:cNvPr id="10" name="ZoneTexte 9">
            <a:extLst>
              <a:ext uri="{FF2B5EF4-FFF2-40B4-BE49-F238E27FC236}">
                <a16:creationId xmlns:a16="http://schemas.microsoft.com/office/drawing/2014/main" id="{2ECDCC27-29E3-C823-953D-012632AC185E}"/>
              </a:ext>
            </a:extLst>
          </p:cNvPr>
          <p:cNvSpPr txBox="1"/>
          <p:nvPr/>
        </p:nvSpPr>
        <p:spPr>
          <a:xfrm>
            <a:off x="303210" y="1413779"/>
            <a:ext cx="7390682" cy="3785652"/>
          </a:xfrm>
          <a:prstGeom prst="rect">
            <a:avLst/>
          </a:prstGeom>
          <a:noFill/>
        </p:spPr>
        <p:txBody>
          <a:bodyPr wrap="square">
            <a:spAutoFit/>
          </a:bodyPr>
          <a:lstStyle/>
          <a:p>
            <a:pPr marL="285750" indent="-285750" algn="just">
              <a:buFont typeface="Wingdings" panose="05000000000000000000" pitchFamily="2" charset="2"/>
              <a:buChar char="v"/>
            </a:pPr>
            <a:r>
              <a:rPr lang="fr-FR" sz="1600" kern="0" spc="-20" dirty="0">
                <a:solidFill>
                  <a:srgbClr val="000000"/>
                </a:solidFill>
                <a:effectLst/>
                <a:ea typeface="Calibri" panose="020F0502020204030204" pitchFamily="34" charset="0"/>
              </a:rPr>
              <a:t>2024 : réflexion sur la future politique de cohésion</a:t>
            </a:r>
            <a:r>
              <a:rPr lang="fr-FR" sz="1600" kern="0" spc="-20" dirty="0">
                <a:solidFill>
                  <a:srgbClr val="000000"/>
                </a:solidFill>
                <a:ea typeface="Calibri" panose="020F0502020204030204" pitchFamily="34" charset="0"/>
              </a:rPr>
              <a:t> </a:t>
            </a:r>
            <a:endParaRPr lang="fr-FR" sz="1600" kern="0" spc="-20" dirty="0">
              <a:solidFill>
                <a:srgbClr val="000000"/>
              </a:solidFill>
              <a:effectLst/>
              <a:ea typeface="Calibri" panose="020F0502020204030204" pitchFamily="34" charset="0"/>
            </a:endParaRPr>
          </a:p>
          <a:p>
            <a:pPr marL="285750" indent="-285750" algn="just">
              <a:buFont typeface="Wingdings" panose="05000000000000000000" pitchFamily="2" charset="2"/>
              <a:buChar char="v"/>
            </a:pPr>
            <a:r>
              <a:rPr lang="fr-FR" sz="1600" kern="0" spc="-20" dirty="0">
                <a:solidFill>
                  <a:srgbClr val="000000"/>
                </a:solidFill>
                <a:ea typeface="Calibri" panose="020F0502020204030204" pitchFamily="34" charset="0"/>
              </a:rPr>
              <a:t>2025: proposition de règlements pour le post-27</a:t>
            </a:r>
          </a:p>
          <a:p>
            <a:pPr marL="285750" indent="-285750" algn="just">
              <a:buFont typeface="Wingdings" panose="05000000000000000000" pitchFamily="2" charset="2"/>
              <a:buChar char="v"/>
            </a:pPr>
            <a:r>
              <a:rPr lang="fr-FR" sz="1600" kern="0" spc="-20" dirty="0">
                <a:solidFill>
                  <a:srgbClr val="000000"/>
                </a:solidFill>
                <a:ea typeface="Calibri" panose="020F0502020204030204" pitchFamily="34" charset="0"/>
              </a:rPr>
              <a:t>2026: TEAM ALCOTRA</a:t>
            </a:r>
          </a:p>
          <a:p>
            <a:pPr marL="285750" indent="-285750" algn="just">
              <a:buFont typeface="Wingdings" panose="05000000000000000000" pitchFamily="2" charset="2"/>
              <a:buChar char="v"/>
            </a:pPr>
            <a:endParaRPr lang="fr-FR" sz="1600" kern="0" spc="-20" dirty="0">
              <a:solidFill>
                <a:srgbClr val="000000"/>
              </a:solidFill>
              <a:ea typeface="Calibri" panose="020F0502020204030204" pitchFamily="34" charset="0"/>
            </a:endParaRPr>
          </a:p>
          <a:p>
            <a:pPr marL="285750" indent="-285750" algn="just">
              <a:buFont typeface="Wingdings" panose="05000000000000000000" pitchFamily="2" charset="2"/>
              <a:buChar char="v"/>
            </a:pPr>
            <a:r>
              <a:rPr lang="fr-FR" sz="1600" kern="0" spc="-20" dirty="0">
                <a:solidFill>
                  <a:srgbClr val="000000"/>
                </a:solidFill>
                <a:effectLst/>
                <a:ea typeface="Calibri" panose="020F0502020204030204" pitchFamily="34" charset="0"/>
              </a:rPr>
              <a:t>Interreg fait partie intégrante de la politique de cohésion et présente en même temps de fortes spécificités : dimension transfrontalière, objectifs spécifiques, ancrage territorial.</a:t>
            </a:r>
          </a:p>
          <a:p>
            <a:pPr marL="285750" indent="-285750" algn="just">
              <a:buFont typeface="Wingdings" panose="05000000000000000000" pitchFamily="2" charset="2"/>
              <a:buChar char="v"/>
            </a:pPr>
            <a:endParaRPr lang="fr-FR" sz="1600" kern="50" dirty="0">
              <a:effectLst/>
              <a:ea typeface="Lucida Sans Unicode" panose="020B0602030504020204" pitchFamily="34" charset="0"/>
            </a:endParaRPr>
          </a:p>
          <a:p>
            <a:pPr marL="285750" indent="-285750" algn="just">
              <a:buFont typeface="Wingdings" panose="05000000000000000000" pitchFamily="2" charset="2"/>
              <a:buChar char="v"/>
            </a:pPr>
            <a:r>
              <a:rPr lang="fr-FR" sz="1600" kern="0" spc="-20" dirty="0">
                <a:solidFill>
                  <a:srgbClr val="000000"/>
                </a:solidFill>
                <a:effectLst/>
                <a:ea typeface="Calibri" panose="020F0502020204030204" pitchFamily="34" charset="0"/>
              </a:rPr>
              <a:t>La Commission européenne a retenu que la communauté Interreg, y compris les citoyens et les parties prenantes, prenne part à un débat qui aura un impact sur son propre avenir.</a:t>
            </a:r>
            <a:endParaRPr lang="fr-FR" sz="1600" kern="50" dirty="0">
              <a:effectLst/>
              <a:ea typeface="Lucida Sans Unicode" panose="020B0602030504020204" pitchFamily="34" charset="0"/>
            </a:endParaRPr>
          </a:p>
          <a:p>
            <a:pPr marL="285750" indent="-285750" algn="just">
              <a:buFont typeface="Wingdings" panose="05000000000000000000" pitchFamily="2" charset="2"/>
              <a:buChar char="v"/>
            </a:pPr>
            <a:endParaRPr lang="fr-FR" sz="1600" kern="50" dirty="0">
              <a:effectLst/>
              <a:ea typeface="Lucida Sans Unicode" panose="020B0602030504020204" pitchFamily="34" charset="0"/>
            </a:endParaRPr>
          </a:p>
          <a:p>
            <a:pPr marL="285750" indent="-285750" algn="just">
              <a:buFont typeface="Wingdings" panose="05000000000000000000" pitchFamily="2" charset="2"/>
              <a:buChar char="v"/>
            </a:pPr>
            <a:r>
              <a:rPr lang="fr-FR" sz="1600" kern="0" spc="-20" dirty="0">
                <a:solidFill>
                  <a:srgbClr val="000000"/>
                </a:solidFill>
                <a:effectLst/>
                <a:ea typeface="Calibri" panose="020F0502020204030204" pitchFamily="34" charset="0"/>
              </a:rPr>
              <a:t>2 consultations à venir :</a:t>
            </a:r>
          </a:p>
          <a:p>
            <a:pPr marL="285750" indent="-285750" algn="just">
              <a:buFont typeface="Arial" panose="020B0604020202020204" pitchFamily="34" charset="0"/>
              <a:buChar char="−"/>
            </a:pPr>
            <a:r>
              <a:rPr lang="fr-FR" sz="1600" kern="0" spc="-20" dirty="0">
                <a:solidFill>
                  <a:srgbClr val="000000"/>
                </a:solidFill>
                <a:effectLst/>
                <a:ea typeface="Calibri" panose="020F0502020204030204" pitchFamily="34" charset="0"/>
              </a:rPr>
              <a:t>une consultation des parties prenantes </a:t>
            </a:r>
          </a:p>
          <a:p>
            <a:pPr marL="285750" indent="-285750" algn="just">
              <a:buFont typeface="Arial" panose="020B0604020202020204" pitchFamily="34" charset="0"/>
              <a:buChar char="−"/>
            </a:pPr>
            <a:r>
              <a:rPr lang="fr-FR" sz="1600" kern="0" spc="-20" dirty="0">
                <a:solidFill>
                  <a:srgbClr val="000000"/>
                </a:solidFill>
                <a:effectLst/>
                <a:ea typeface="Calibri" panose="020F0502020204030204" pitchFamily="34" charset="0"/>
              </a:rPr>
              <a:t>une consultation des citoyens</a:t>
            </a:r>
            <a:endParaRPr lang="fr-FR" sz="1600" kern="50" dirty="0">
              <a:effectLst/>
              <a:ea typeface="Calibri" panose="020F0502020204030204" pitchFamily="34" charset="0"/>
            </a:endParaRPr>
          </a:p>
        </p:txBody>
      </p:sp>
      <p:pic>
        <p:nvPicPr>
          <p:cNvPr id="7" name="Image 6">
            <a:extLst>
              <a:ext uri="{FF2B5EF4-FFF2-40B4-BE49-F238E27FC236}">
                <a16:creationId xmlns:a16="http://schemas.microsoft.com/office/drawing/2014/main" id="{8FAA4A24-491A-B14F-3065-2E765E25337D}"/>
              </a:ext>
            </a:extLst>
          </p:cNvPr>
          <p:cNvPicPr>
            <a:picLocks noChangeAspect="1"/>
          </p:cNvPicPr>
          <p:nvPr/>
        </p:nvPicPr>
        <p:blipFill rotWithShape="1">
          <a:blip r:embed="rId5"/>
          <a:srcRect l="66212" t="13570" r="16212" b="5083"/>
          <a:stretch/>
        </p:blipFill>
        <p:spPr>
          <a:xfrm>
            <a:off x="7832632" y="317937"/>
            <a:ext cx="3859849" cy="5024460"/>
          </a:xfrm>
          <a:prstGeom prst="rect">
            <a:avLst/>
          </a:prstGeom>
        </p:spPr>
      </p:pic>
    </p:spTree>
    <p:extLst>
      <p:ext uri="{BB962C8B-B14F-4D97-AF65-F5344CB8AC3E}">
        <p14:creationId xmlns:p14="http://schemas.microsoft.com/office/powerpoint/2010/main" val="25722964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8519FD9-595E-7782-19DD-0630B6582EB3}"/>
              </a:ext>
            </a:extLst>
          </p:cNvPr>
          <p:cNvPicPr>
            <a:picLocks noChangeAspect="1"/>
          </p:cNvPicPr>
          <p:nvPr/>
        </p:nvPicPr>
        <p:blipFill>
          <a:blip r:embed="rId3"/>
          <a:srcRect/>
          <a:stretch/>
        </p:blipFill>
        <p:spPr>
          <a:xfrm>
            <a:off x="9139696" y="5658700"/>
            <a:ext cx="2258789" cy="516294"/>
          </a:xfrm>
          <a:prstGeom prst="rect">
            <a:avLst/>
          </a:prstGeom>
        </p:spPr>
      </p:pic>
      <p:pic>
        <p:nvPicPr>
          <p:cNvPr id="14" name="Image 13">
            <a:extLst>
              <a:ext uri="{FF2B5EF4-FFF2-40B4-BE49-F238E27FC236}">
                <a16:creationId xmlns:a16="http://schemas.microsoft.com/office/drawing/2014/main" id="{99D995F3-DBD7-D9B2-06B6-98022B8EA301}"/>
              </a:ext>
            </a:extLst>
          </p:cNvPr>
          <p:cNvPicPr>
            <a:picLocks noChangeAspect="1"/>
          </p:cNvPicPr>
          <p:nvPr/>
        </p:nvPicPr>
        <p:blipFill>
          <a:blip r:embed="rId4"/>
          <a:srcRect/>
          <a:stretch/>
        </p:blipFill>
        <p:spPr>
          <a:xfrm>
            <a:off x="519192" y="5379739"/>
            <a:ext cx="5215181" cy="1566841"/>
          </a:xfrm>
          <a:prstGeom prst="rect">
            <a:avLst/>
          </a:prstGeom>
        </p:spPr>
      </p:pic>
      <p:sp>
        <p:nvSpPr>
          <p:cNvPr id="2" name="Espace réservé du contenu 1">
            <a:extLst>
              <a:ext uri="{FF2B5EF4-FFF2-40B4-BE49-F238E27FC236}">
                <a16:creationId xmlns:a16="http://schemas.microsoft.com/office/drawing/2014/main" id="{767E89BF-41B5-9789-DDEB-467BFF6D2265}"/>
              </a:ext>
            </a:extLst>
          </p:cNvPr>
          <p:cNvSpPr txBox="1">
            <a:spLocks/>
          </p:cNvSpPr>
          <p:nvPr/>
        </p:nvSpPr>
        <p:spPr>
          <a:xfrm>
            <a:off x="2766777" y="1394750"/>
            <a:ext cx="6372919" cy="2696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fr-FR"/>
            </a:defPPr>
            <a:lvl1pPr marL="285750" indent="-285750">
              <a:spcBef>
                <a:spcPct val="20000"/>
              </a:spcBef>
              <a:buFont typeface="Arial" panose="020B0604020202020204" pitchFamily="34" charset="0"/>
              <a:buChar char="•"/>
              <a:defRPr sz="3200">
                <a:latin typeface="Calibri" panose="020F0502020204030204" pitchFamily="34" charset="0"/>
                <a:ea typeface="MS PGothic" panose="020B0600070205080204" pitchFamily="34" charset="-128"/>
                <a:cs typeface="Geneva" pitchFamily="-107" charset="-128"/>
              </a:defRPr>
            </a:lvl1pPr>
            <a:lvl2pPr marL="447675" lvl="1" indent="-285750" algn="just">
              <a:spcBef>
                <a:spcPct val="0"/>
              </a:spcBef>
              <a:buFont typeface="Wingdings" panose="05000000000000000000" pitchFamily="2" charset="2"/>
              <a:buChar char="v"/>
              <a:defRPr sz="1600" b="1">
                <a:solidFill>
                  <a:srgbClr val="000000"/>
                </a:solidFill>
                <a:latin typeface="+mj-lt"/>
                <a:ea typeface="ヒラギノ角ゴ Pro W3" pitchFamily="-84" charset="-128"/>
                <a:cs typeface="Geneva" pitchFamily="-107" charset="-128"/>
              </a:defRPr>
            </a:lvl2pPr>
            <a:lvl3pPr marL="1143000" indent="-228600">
              <a:spcBef>
                <a:spcPct val="20000"/>
              </a:spcBef>
              <a:buFont typeface="Arial" panose="020B0604020202020204" pitchFamily="34" charset="0"/>
              <a:buChar char="•"/>
              <a:defRPr sz="2400">
                <a:latin typeface="Calibri" panose="020F0502020204030204" pitchFamily="34" charset="0"/>
                <a:ea typeface="Geneva" pitchFamily="-107" charset="-128"/>
                <a:cs typeface="Geneva" pitchFamily="-107" charset="-128"/>
              </a:defRPr>
            </a:lvl3pPr>
            <a:lvl4pPr marL="1600200" indent="-228600">
              <a:spcBef>
                <a:spcPct val="20000"/>
              </a:spcBef>
              <a:buFont typeface="Arial" panose="020B0604020202020204" pitchFamily="34" charset="0"/>
              <a:buChar char="–"/>
              <a:defRPr sz="2000">
                <a:latin typeface="Calibri" panose="020F0502020204030204" pitchFamily="34" charset="0"/>
                <a:ea typeface="Geneva" pitchFamily="-107" charset="-128"/>
                <a:cs typeface="Geneva" pitchFamily="-107" charset="-128"/>
              </a:defRPr>
            </a:lvl4pPr>
            <a:lvl5pPr marL="2057400" indent="-228600">
              <a:spcBef>
                <a:spcPct val="20000"/>
              </a:spcBef>
              <a:buFont typeface="Arial" panose="020B0604020202020204" pitchFamily="34" charset="0"/>
              <a:buChar char="»"/>
              <a:defRPr sz="2000">
                <a:latin typeface="Calibri" panose="020F0502020204030204" pitchFamily="34" charset="0"/>
                <a:ea typeface="Geneva" pitchFamily="-107" charset="-128"/>
                <a:cs typeface="Geneva" pitchFamily="-107" charset="-128"/>
              </a:defRPr>
            </a:lvl5pPr>
            <a:lvl6pPr marL="25146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Geneva" pitchFamily="-107" charset="-128"/>
                <a:cs typeface="Geneva" pitchFamily="-107" charset="-128"/>
              </a:defRPr>
            </a:lvl6pPr>
            <a:lvl7pPr marL="29718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Geneva" pitchFamily="-107" charset="-128"/>
                <a:cs typeface="Geneva" pitchFamily="-107" charset="-128"/>
              </a:defRPr>
            </a:lvl7pPr>
            <a:lvl8pPr marL="34290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Geneva" pitchFamily="-107" charset="-128"/>
                <a:cs typeface="Geneva" pitchFamily="-107" charset="-128"/>
              </a:defRPr>
            </a:lvl8pPr>
            <a:lvl9pPr marL="38862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Geneva" pitchFamily="-107" charset="-128"/>
                <a:cs typeface="Geneva" pitchFamily="-107" charset="-128"/>
              </a:defRPr>
            </a:lvl9pPr>
          </a:lstStyle>
          <a:p>
            <a:pPr marL="0" indent="0" algn="ctr">
              <a:buNone/>
            </a:pPr>
            <a:r>
              <a:rPr lang="fr-FR" sz="1800" b="0" i="0" u="none" strike="noStrike" baseline="0" dirty="0">
                <a:solidFill>
                  <a:srgbClr val="000000"/>
                </a:solidFill>
                <a:latin typeface="Montserrat" panose="00000500000000000000" pitchFamily="2" charset="0"/>
              </a:rPr>
              <a:t>“</a:t>
            </a:r>
            <a:r>
              <a:rPr lang="fr-FR" sz="1800" b="0" i="1" u="none" strike="noStrike" baseline="0" dirty="0">
                <a:solidFill>
                  <a:srgbClr val="000000"/>
                </a:solidFill>
                <a:latin typeface="Montserrat" panose="00000500000000000000" pitchFamily="2" charset="0"/>
              </a:rPr>
              <a:t>L</a:t>
            </a:r>
            <a:r>
              <a:rPr lang="fr-FR" sz="1800" b="0" i="1" u="none" strike="noStrike" baseline="0" dirty="0">
                <a:solidFill>
                  <a:srgbClr val="000000"/>
                </a:solidFill>
                <a:latin typeface="3"/>
              </a:rPr>
              <a:t>e Parlement européen, maintenant élu au suffrage universel, est désormais porteur d’une responsabilité particulière. Pour relever les défis auxquels l’Europe est</a:t>
            </a:r>
            <a:r>
              <a:rPr lang="fr-FR" sz="1800" dirty="0">
                <a:solidFill>
                  <a:srgbClr val="000000"/>
                </a:solidFill>
                <a:latin typeface="3"/>
              </a:rPr>
              <a:t> </a:t>
            </a:r>
            <a:r>
              <a:rPr lang="fr-FR" sz="1800" b="0" i="1" u="none" strike="noStrike" baseline="0" dirty="0">
                <a:solidFill>
                  <a:srgbClr val="000000"/>
                </a:solidFill>
                <a:latin typeface="3"/>
              </a:rPr>
              <a:t>confrontée, c’est dans trois directions qu’il nous faudra l’orienter : l’Europe de la solidarité, l’Europe de l’indépendance, l’Europe de la coopération.</a:t>
            </a:r>
            <a:r>
              <a:rPr lang="fr-FR" sz="1800" b="0" i="0" u="none" strike="noStrike" baseline="0" dirty="0">
                <a:solidFill>
                  <a:srgbClr val="000000"/>
                </a:solidFill>
                <a:latin typeface="Montserrat" panose="00000500000000000000" pitchFamily="2" charset="0"/>
              </a:rPr>
              <a:t>”</a:t>
            </a:r>
          </a:p>
          <a:p>
            <a:pPr marL="0" indent="0" algn="ctr">
              <a:buNone/>
            </a:pPr>
            <a:endParaRPr lang="fr-FR" sz="1800" dirty="0"/>
          </a:p>
          <a:p>
            <a:pPr marL="0" indent="0" algn="ctr">
              <a:buNone/>
            </a:pPr>
            <a:endParaRPr lang="fr-FR" sz="1800" dirty="0"/>
          </a:p>
          <a:p>
            <a:pPr marL="0" indent="0" algn="ctr">
              <a:buNone/>
            </a:pPr>
            <a:r>
              <a:rPr lang="fr-FR" sz="1800" b="1" dirty="0"/>
              <a:t>Discours d’investiture de </a:t>
            </a:r>
            <a:r>
              <a:rPr lang="fr-FR" sz="2000" b="1" dirty="0"/>
              <a:t>Simone Veil </a:t>
            </a:r>
            <a:r>
              <a:rPr lang="fr-FR" sz="1800" b="1" dirty="0"/>
              <a:t>le 17 juillet 1979 à Strasbourg</a:t>
            </a:r>
          </a:p>
        </p:txBody>
      </p:sp>
    </p:spTree>
    <p:extLst>
      <p:ext uri="{BB962C8B-B14F-4D97-AF65-F5344CB8AC3E}">
        <p14:creationId xmlns:p14="http://schemas.microsoft.com/office/powerpoint/2010/main" val="5633678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 2">
            <a:extLst>
              <a:ext uri="{FF2B5EF4-FFF2-40B4-BE49-F238E27FC236}">
                <a16:creationId xmlns:a16="http://schemas.microsoft.com/office/drawing/2014/main" id="{A3064C38-A8FF-1941-9CA0-5B31F1C402F9}"/>
              </a:ext>
            </a:extLst>
          </p:cNvPr>
          <p:cNvPicPr>
            <a:picLocks noChangeAspect="1"/>
          </p:cNvPicPr>
          <p:nvPr/>
        </p:nvPicPr>
        <p:blipFill>
          <a:blip r:embed="rId3"/>
          <a:srcRect/>
          <a:stretch/>
        </p:blipFill>
        <p:spPr>
          <a:xfrm>
            <a:off x="0" y="0"/>
            <a:ext cx="12192000" cy="6858000"/>
          </a:xfrm>
          <a:prstGeom prst="rect">
            <a:avLst/>
          </a:prstGeom>
        </p:spPr>
      </p:pic>
      <p:pic>
        <p:nvPicPr>
          <p:cNvPr id="4" name="Image 3">
            <a:extLst>
              <a:ext uri="{FF2B5EF4-FFF2-40B4-BE49-F238E27FC236}">
                <a16:creationId xmlns:a16="http://schemas.microsoft.com/office/drawing/2014/main" id="{FBA83576-AF8C-2867-1546-619D8B58D5C7}"/>
              </a:ext>
            </a:extLst>
          </p:cNvPr>
          <p:cNvPicPr>
            <a:picLocks noChangeAspect="1"/>
          </p:cNvPicPr>
          <p:nvPr/>
        </p:nvPicPr>
        <p:blipFill>
          <a:blip r:embed="rId4"/>
          <a:srcRect/>
          <a:stretch/>
        </p:blipFill>
        <p:spPr>
          <a:xfrm>
            <a:off x="519193" y="4904955"/>
            <a:ext cx="5215178" cy="1566840"/>
          </a:xfrm>
          <a:prstGeom prst="rect">
            <a:avLst/>
          </a:prstGeom>
        </p:spPr>
      </p:pic>
      <p:pic>
        <p:nvPicPr>
          <p:cNvPr id="2" name="Image 1">
            <a:extLst>
              <a:ext uri="{FF2B5EF4-FFF2-40B4-BE49-F238E27FC236}">
                <a16:creationId xmlns:a16="http://schemas.microsoft.com/office/drawing/2014/main" id="{7D5671BA-C8FC-7FF2-7BC8-E30D64D7F993}"/>
              </a:ext>
            </a:extLst>
          </p:cNvPr>
          <p:cNvPicPr>
            <a:picLocks noChangeAspect="1"/>
          </p:cNvPicPr>
          <p:nvPr/>
        </p:nvPicPr>
        <p:blipFill>
          <a:blip r:embed="rId5"/>
          <a:srcRect/>
          <a:stretch/>
        </p:blipFill>
        <p:spPr>
          <a:xfrm>
            <a:off x="9139696" y="5156583"/>
            <a:ext cx="2258789" cy="516294"/>
          </a:xfrm>
          <a:prstGeom prst="rect">
            <a:avLst/>
          </a:prstGeom>
        </p:spPr>
      </p:pic>
      <p:pic>
        <p:nvPicPr>
          <p:cNvPr id="6" name="Image 5">
            <a:extLst>
              <a:ext uri="{FF2B5EF4-FFF2-40B4-BE49-F238E27FC236}">
                <a16:creationId xmlns:a16="http://schemas.microsoft.com/office/drawing/2014/main" id="{76CA4894-AF74-B457-B3BE-CC63597A595D}"/>
              </a:ext>
            </a:extLst>
          </p:cNvPr>
          <p:cNvPicPr>
            <a:picLocks noChangeAspect="1"/>
          </p:cNvPicPr>
          <p:nvPr/>
        </p:nvPicPr>
        <p:blipFill>
          <a:blip r:embed="rId6"/>
          <a:srcRect/>
          <a:stretch/>
        </p:blipFill>
        <p:spPr>
          <a:xfrm>
            <a:off x="9186192" y="5942817"/>
            <a:ext cx="2258784" cy="260628"/>
          </a:xfrm>
          <a:prstGeom prst="rect">
            <a:avLst/>
          </a:prstGeom>
        </p:spPr>
      </p:pic>
      <p:sp>
        <p:nvSpPr>
          <p:cNvPr id="7" name="ZoneTexte 6">
            <a:extLst>
              <a:ext uri="{FF2B5EF4-FFF2-40B4-BE49-F238E27FC236}">
                <a16:creationId xmlns:a16="http://schemas.microsoft.com/office/drawing/2014/main" id="{DAD39B21-D431-C3CD-1D6C-E20FB5927CBD}"/>
              </a:ext>
            </a:extLst>
          </p:cNvPr>
          <p:cNvSpPr txBox="1"/>
          <p:nvPr/>
        </p:nvSpPr>
        <p:spPr>
          <a:xfrm>
            <a:off x="2725290" y="975150"/>
            <a:ext cx="7543800" cy="1477328"/>
          </a:xfrm>
          <a:prstGeom prst="rect">
            <a:avLst/>
          </a:prstGeom>
          <a:noFill/>
        </p:spPr>
        <p:txBody>
          <a:bodyPr wrap="square">
            <a:spAutoFit/>
          </a:bodyPr>
          <a:lstStyle/>
          <a:p>
            <a:r>
              <a:rPr kumimoji="0" lang="fr-FR" b="1" i="0" u="none" strike="noStrike" kern="1200" cap="none" spc="0" normalizeH="0" baseline="0" noProof="0" dirty="0">
                <a:ln>
                  <a:noFill/>
                </a:ln>
                <a:solidFill>
                  <a:schemeClr val="bg1"/>
                </a:solidFill>
                <a:effectLst/>
                <a:uLnTx/>
                <a:uFillTx/>
                <a:latin typeface="+mn-lt"/>
                <a:ea typeface="Times New Roman" charset="0"/>
                <a:cs typeface="Arial" panose="020B0604020202020204" pitchFamily="34" charset="0"/>
                <a:sym typeface="Wingdings" panose="05000000000000000000" pitchFamily="2" charset="2"/>
              </a:rPr>
              <a:t>Pour plus d’informations</a:t>
            </a:r>
          </a:p>
          <a:p>
            <a:endParaRPr kumimoji="0" lang="fr-FR" b="1" i="0" u="none" strike="noStrike" kern="1200" cap="none" spc="0" normalizeH="0" baseline="0" noProof="0" dirty="0">
              <a:ln>
                <a:noFill/>
              </a:ln>
              <a:solidFill>
                <a:schemeClr val="bg1"/>
              </a:solidFill>
              <a:effectLst/>
              <a:uLnTx/>
              <a:uFillTx/>
              <a:latin typeface="+mn-lt"/>
              <a:ea typeface="Times New Roman" charset="0"/>
              <a:cs typeface="Arial" panose="020B0604020202020204" pitchFamily="34" charset="0"/>
              <a:sym typeface="Wingdings" panose="05000000000000000000" pitchFamily="2" charset="2"/>
            </a:endParaRPr>
          </a:p>
          <a:p>
            <a:r>
              <a:rPr lang="fr-FR" dirty="0">
                <a:solidFill>
                  <a:schemeClr val="bg1"/>
                </a:solidFill>
              </a:rPr>
              <a:t>&gt; Autorité de gestion : </a:t>
            </a:r>
            <a:r>
              <a:rPr lang="fr-FR" dirty="0">
                <a:solidFill>
                  <a:schemeClr val="bg1"/>
                </a:solidFill>
                <a:hlinkClick r:id="rId7">
                  <a:extLst>
                    <a:ext uri="{A12FA001-AC4F-418D-AE19-62706E023703}">
                      <ahyp:hlinkClr xmlns:ahyp="http://schemas.microsoft.com/office/drawing/2018/hyperlinkcolor" val="tx"/>
                    </a:ext>
                  </a:extLst>
                </a:hlinkClick>
              </a:rPr>
              <a:t>alcotra@auvergnerhonealpes.fr</a:t>
            </a:r>
            <a:r>
              <a:rPr lang="fr-FR" dirty="0">
                <a:solidFill>
                  <a:schemeClr val="bg1"/>
                </a:solidFill>
              </a:rPr>
              <a:t> </a:t>
            </a:r>
          </a:p>
          <a:p>
            <a:endParaRPr lang="fr-FR" dirty="0">
              <a:solidFill>
                <a:schemeClr val="bg1"/>
              </a:solidFill>
            </a:endParaRPr>
          </a:p>
          <a:p>
            <a:r>
              <a:rPr lang="fr-FR" dirty="0">
                <a:solidFill>
                  <a:schemeClr val="bg1"/>
                </a:solidFill>
              </a:rPr>
              <a:t>&gt; Secrétariat conjoint : </a:t>
            </a:r>
            <a:r>
              <a:rPr lang="fr-FR" dirty="0">
                <a:solidFill>
                  <a:schemeClr val="bg1"/>
                </a:solidFill>
                <a:hlinkClick r:id="rId8">
                  <a:extLst>
                    <a:ext uri="{A12FA001-AC4F-418D-AE19-62706E023703}">
                      <ahyp:hlinkClr xmlns:ahyp="http://schemas.microsoft.com/office/drawing/2018/hyperlinkcolor" val="tx"/>
                    </a:ext>
                  </a:extLst>
                </a:hlinkClick>
              </a:rPr>
              <a:t>alcotra-secretariatconjoint@auvergnerhonealpes.fr</a:t>
            </a:r>
            <a:r>
              <a:rPr lang="fr-FR" dirty="0">
                <a:solidFill>
                  <a:schemeClr val="bg1"/>
                </a:solidFill>
              </a:rPr>
              <a:t> </a:t>
            </a:r>
          </a:p>
        </p:txBody>
      </p:sp>
    </p:spTree>
    <p:extLst>
      <p:ext uri="{BB962C8B-B14F-4D97-AF65-F5344CB8AC3E}">
        <p14:creationId xmlns:p14="http://schemas.microsoft.com/office/powerpoint/2010/main" val="457038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EF2AADA0-FD92-E892-695D-A5698F02A031}"/>
              </a:ext>
            </a:extLst>
          </p:cNvPr>
          <p:cNvSpPr txBox="1"/>
          <p:nvPr/>
        </p:nvSpPr>
        <p:spPr bwMode="auto">
          <a:xfrm>
            <a:off x="183946" y="3175416"/>
            <a:ext cx="6630921" cy="2195473"/>
          </a:xfrm>
          <a:prstGeom prst="rect">
            <a:avLst/>
          </a:prstGeom>
          <a:ln>
            <a:noFill/>
          </a:ln>
        </p:spPr>
        <p:txBody>
          <a:bodyPr wrap="square" lIns="0" tIns="0" rIns="0" bIns="0">
            <a:spAutoFit/>
          </a:bodyPr>
          <a:lstStyle/>
          <a:p>
            <a:pPr marL="285750" indent="-285750" algn="just">
              <a:lnSpc>
                <a:spcPts val="2044"/>
              </a:lnSpc>
              <a:buFont typeface="Wingdings" panose="05000000000000000000" pitchFamily="2" charset="2"/>
              <a:buChar char="v"/>
              <a:defRPr/>
            </a:pPr>
            <a:endParaRPr lang="fr-FR" sz="1600" dirty="0">
              <a:solidFill>
                <a:srgbClr val="000000"/>
              </a:solidFill>
            </a:endParaRPr>
          </a:p>
          <a:p>
            <a:pPr marL="285750" indent="-285750" algn="just">
              <a:buFont typeface="Wingdings" panose="05000000000000000000" pitchFamily="2" charset="2"/>
              <a:buChar char="v"/>
            </a:pPr>
            <a:r>
              <a:rPr lang="fr-FR" sz="1400" b="1" dirty="0"/>
              <a:t>CTE = C</a:t>
            </a:r>
            <a:r>
              <a:rPr lang="fr-FR" sz="1400" b="1" i="0" dirty="0">
                <a:solidFill>
                  <a:srgbClr val="1E1E1F"/>
                </a:solidFill>
                <a:effectLst/>
              </a:rPr>
              <a:t>oopération Territoriale Européenne</a:t>
            </a:r>
            <a:r>
              <a:rPr lang="fr-FR" sz="1400" b="0" i="0" dirty="0">
                <a:solidFill>
                  <a:srgbClr val="1E1E1F"/>
                </a:solidFill>
                <a:effectLst/>
              </a:rPr>
              <a:t>, est l’objectif de la politique de cohésion qui vise à résoudre les problèmes transfrontaliers et à développer conjointement le potentiel des différents territoires. </a:t>
            </a:r>
          </a:p>
          <a:p>
            <a:pPr marL="285750" indent="-285750" algn="just">
              <a:buFont typeface="Wingdings" panose="05000000000000000000" pitchFamily="2" charset="2"/>
              <a:buChar char="v"/>
            </a:pPr>
            <a:endParaRPr lang="fr-FR" sz="1400" dirty="0">
              <a:solidFill>
                <a:srgbClr val="1E1E1F"/>
              </a:solidFill>
            </a:endParaRPr>
          </a:p>
          <a:p>
            <a:pPr marL="285750" indent="-285750" algn="just">
              <a:buFont typeface="Wingdings" panose="05000000000000000000" pitchFamily="2" charset="2"/>
              <a:buChar char="v"/>
            </a:pPr>
            <a:r>
              <a:rPr lang="fr-FR" sz="1400" b="0" i="0" dirty="0">
                <a:solidFill>
                  <a:srgbClr val="1E1E1F"/>
                </a:solidFill>
                <a:effectLst/>
              </a:rPr>
              <a:t>La CTE fait partie intégrante de la politique de cohésion depuis 1990. </a:t>
            </a:r>
          </a:p>
          <a:p>
            <a:pPr marL="285750" indent="-285750" algn="just">
              <a:buFont typeface="Wingdings" panose="05000000000000000000" pitchFamily="2" charset="2"/>
              <a:buChar char="v"/>
            </a:pPr>
            <a:endParaRPr lang="fr-FR" sz="1400" dirty="0">
              <a:solidFill>
                <a:srgbClr val="1E1E1F"/>
              </a:solidFill>
            </a:endParaRPr>
          </a:p>
          <a:p>
            <a:pPr marL="285750" indent="-285750" algn="just">
              <a:buFont typeface="Wingdings" panose="05000000000000000000" pitchFamily="2" charset="2"/>
              <a:buChar char="v"/>
            </a:pPr>
            <a:r>
              <a:rPr lang="fr-FR" sz="1400" b="0" i="0" dirty="0">
                <a:solidFill>
                  <a:srgbClr val="1E1E1F"/>
                </a:solidFill>
                <a:effectLst/>
              </a:rPr>
              <a:t>La CTE a vocation à résoudre les problèmes interrégionaux, qui transcendent les frontières administratives nationales et nécessitent une solution commune, ainsi que pour développer conjointement le potentiel des différents territoires. </a:t>
            </a:r>
            <a:endParaRPr lang="fr-FR" sz="1400" dirty="0">
              <a:solidFill>
                <a:srgbClr val="1E1E1F"/>
              </a:solidFill>
            </a:endParaRPr>
          </a:p>
        </p:txBody>
      </p:sp>
      <p:sp>
        <p:nvSpPr>
          <p:cNvPr id="8" name="TextBox 8">
            <a:extLst>
              <a:ext uri="{FF2B5EF4-FFF2-40B4-BE49-F238E27FC236}">
                <a16:creationId xmlns:a16="http://schemas.microsoft.com/office/drawing/2014/main" id="{119725E7-A37E-A097-BEC5-B5709DAAEE84}"/>
              </a:ext>
            </a:extLst>
          </p:cNvPr>
          <p:cNvSpPr txBox="1"/>
          <p:nvPr/>
        </p:nvSpPr>
        <p:spPr bwMode="auto">
          <a:xfrm>
            <a:off x="2912325" y="5867609"/>
            <a:ext cx="791532" cy="124714"/>
          </a:xfrm>
          <a:prstGeom prst="rect">
            <a:avLst/>
          </a:prstGeom>
          <a:ln>
            <a:noFill/>
          </a:ln>
        </p:spPr>
        <p:txBody>
          <a:bodyPr lIns="0" tIns="0" rIns="0" bIns="0">
            <a:spAutoFit/>
          </a:bodyPr>
          <a:lstStyle/>
          <a:p>
            <a:pPr algn="ctr">
              <a:lnSpc>
                <a:spcPts val="816"/>
              </a:lnSpc>
              <a:defRPr/>
            </a:pPr>
            <a:r>
              <a:rPr lang="en-US" sz="583">
                <a:solidFill>
                  <a:srgbClr val="FFFFFF"/>
                </a:solidFill>
                <a:latin typeface="Glacial Indifference"/>
              </a:rPr>
              <a:t>PITER PARCOURS</a:t>
            </a:r>
          </a:p>
        </p:txBody>
      </p:sp>
      <p:pic>
        <p:nvPicPr>
          <p:cNvPr id="2" name="Image 1">
            <a:extLst>
              <a:ext uri="{FF2B5EF4-FFF2-40B4-BE49-F238E27FC236}">
                <a16:creationId xmlns:a16="http://schemas.microsoft.com/office/drawing/2014/main" id="{13A6513C-4505-AFA8-719C-A26BC85D2552}"/>
              </a:ext>
            </a:extLst>
          </p:cNvPr>
          <p:cNvPicPr>
            <a:picLocks noChangeAspect="1"/>
          </p:cNvPicPr>
          <p:nvPr/>
        </p:nvPicPr>
        <p:blipFill>
          <a:blip r:embed="rId2"/>
          <a:srcRect/>
          <a:stretch/>
        </p:blipFill>
        <p:spPr>
          <a:xfrm>
            <a:off x="519192" y="5379739"/>
            <a:ext cx="5215181" cy="1566841"/>
          </a:xfrm>
          <a:prstGeom prst="rect">
            <a:avLst/>
          </a:prstGeom>
        </p:spPr>
      </p:pic>
      <p:pic>
        <p:nvPicPr>
          <p:cNvPr id="3" name="Image 2">
            <a:extLst>
              <a:ext uri="{FF2B5EF4-FFF2-40B4-BE49-F238E27FC236}">
                <a16:creationId xmlns:a16="http://schemas.microsoft.com/office/drawing/2014/main" id="{0DC51C42-F188-23F0-E635-AE26480CBD8D}"/>
              </a:ext>
            </a:extLst>
          </p:cNvPr>
          <p:cNvPicPr>
            <a:picLocks noChangeAspect="1"/>
          </p:cNvPicPr>
          <p:nvPr/>
        </p:nvPicPr>
        <p:blipFill>
          <a:blip r:embed="rId3"/>
          <a:srcRect/>
          <a:stretch/>
        </p:blipFill>
        <p:spPr>
          <a:xfrm>
            <a:off x="9186192" y="6437463"/>
            <a:ext cx="2258784" cy="260628"/>
          </a:xfrm>
          <a:prstGeom prst="rect">
            <a:avLst/>
          </a:prstGeom>
        </p:spPr>
      </p:pic>
      <p:sp>
        <p:nvSpPr>
          <p:cNvPr id="4" name="Title 1">
            <a:extLst>
              <a:ext uri="{FF2B5EF4-FFF2-40B4-BE49-F238E27FC236}">
                <a16:creationId xmlns:a16="http://schemas.microsoft.com/office/drawing/2014/main" id="{DEED821C-5165-A9CC-B3AC-70C0B57CAC97}"/>
              </a:ext>
            </a:extLst>
          </p:cNvPr>
          <p:cNvSpPr txBox="1">
            <a:spLocks/>
          </p:cNvSpPr>
          <p:nvPr/>
        </p:nvSpPr>
        <p:spPr>
          <a:xfrm>
            <a:off x="548870" y="410369"/>
            <a:ext cx="11056976" cy="7310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rgbClr val="13478B"/>
                </a:solidFill>
                <a:latin typeface="Georgia" panose="02040502050405020303" pitchFamily="18" charset="0"/>
              </a:rPr>
              <a:t>MOTS CLÉS : CTE et INTERREG</a:t>
            </a:r>
          </a:p>
          <a:p>
            <a:endParaRPr lang="en-US" sz="2000" b="1" dirty="0">
              <a:solidFill>
                <a:srgbClr val="13478B"/>
              </a:solidFill>
              <a:latin typeface="Georgia" panose="02040502050405020303" pitchFamily="18" charset="0"/>
            </a:endParaRPr>
          </a:p>
        </p:txBody>
      </p:sp>
      <p:cxnSp>
        <p:nvCxnSpPr>
          <p:cNvPr id="10" name="Connecteur droit 9">
            <a:extLst>
              <a:ext uri="{FF2B5EF4-FFF2-40B4-BE49-F238E27FC236}">
                <a16:creationId xmlns:a16="http://schemas.microsoft.com/office/drawing/2014/main" id="{8E2E675D-EB73-C198-8DF8-A227318ED2F7}"/>
              </a:ext>
            </a:extLst>
          </p:cNvPr>
          <p:cNvCxnSpPr>
            <a:cxnSpLocks/>
          </p:cNvCxnSpPr>
          <p:nvPr/>
        </p:nvCxnSpPr>
        <p:spPr>
          <a:xfrm>
            <a:off x="643163" y="1181382"/>
            <a:ext cx="282123" cy="0"/>
          </a:xfrm>
          <a:prstGeom prst="line">
            <a:avLst/>
          </a:prstGeom>
          <a:ln w="57150">
            <a:solidFill>
              <a:srgbClr val="FFED00"/>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CDC715DE-D61E-8347-96C5-6CDE1D9A51E0}"/>
              </a:ext>
            </a:extLst>
          </p:cNvPr>
          <p:cNvPicPr>
            <a:picLocks noChangeAspect="1"/>
          </p:cNvPicPr>
          <p:nvPr/>
        </p:nvPicPr>
        <p:blipFill>
          <a:blip r:embed="rId4"/>
          <a:srcRect/>
          <a:stretch/>
        </p:blipFill>
        <p:spPr>
          <a:xfrm>
            <a:off x="9139696" y="5658700"/>
            <a:ext cx="2258789" cy="516294"/>
          </a:xfrm>
          <a:prstGeom prst="rect">
            <a:avLst/>
          </a:prstGeom>
        </p:spPr>
      </p:pic>
      <p:sp>
        <p:nvSpPr>
          <p:cNvPr id="5" name="TextBox 6">
            <a:extLst>
              <a:ext uri="{FF2B5EF4-FFF2-40B4-BE49-F238E27FC236}">
                <a16:creationId xmlns:a16="http://schemas.microsoft.com/office/drawing/2014/main" id="{08156B8E-8ADF-B901-6B0C-7BFA37170747}"/>
              </a:ext>
            </a:extLst>
          </p:cNvPr>
          <p:cNvSpPr txBox="1"/>
          <p:nvPr/>
        </p:nvSpPr>
        <p:spPr>
          <a:xfrm>
            <a:off x="1099456" y="1141466"/>
            <a:ext cx="4815577" cy="364202"/>
          </a:xfrm>
          <a:prstGeom prst="rect">
            <a:avLst/>
          </a:prstGeom>
        </p:spPr>
        <p:txBody>
          <a:bodyPr wrap="square" lIns="0" tIns="0" rIns="0" bIns="0" rtlCol="0" anchor="t">
            <a:spAutoFit/>
          </a:bodyPr>
          <a:lstStyle/>
          <a:p>
            <a:pPr algn="ctr">
              <a:lnSpc>
                <a:spcPct val="150000"/>
              </a:lnSpc>
            </a:pPr>
            <a:r>
              <a:rPr lang="fr-FR" b="1" dirty="0">
                <a:solidFill>
                  <a:srgbClr val="13478B"/>
                </a:solidFill>
              </a:rPr>
              <a:t>Qu'est-ce que c’est INTERREG ? </a:t>
            </a:r>
            <a:endParaRPr lang="en-US" b="1" dirty="0">
              <a:solidFill>
                <a:srgbClr val="13478B"/>
              </a:solidFill>
            </a:endParaRPr>
          </a:p>
        </p:txBody>
      </p:sp>
      <p:sp>
        <p:nvSpPr>
          <p:cNvPr id="7" name="TextBox 8">
            <a:extLst>
              <a:ext uri="{FF2B5EF4-FFF2-40B4-BE49-F238E27FC236}">
                <a16:creationId xmlns:a16="http://schemas.microsoft.com/office/drawing/2014/main" id="{A7A36AF2-785A-B71D-40CE-C111B4D254B8}"/>
              </a:ext>
            </a:extLst>
          </p:cNvPr>
          <p:cNvSpPr txBox="1"/>
          <p:nvPr/>
        </p:nvSpPr>
        <p:spPr>
          <a:xfrm>
            <a:off x="588625" y="1704221"/>
            <a:ext cx="5438931" cy="1292662"/>
          </a:xfrm>
          <a:prstGeom prst="rect">
            <a:avLst/>
          </a:prstGeom>
          <a:ln w="38100">
            <a:solidFill>
              <a:srgbClr val="13478B"/>
            </a:solidFill>
          </a:ln>
        </p:spPr>
        <p:txBody>
          <a:bodyPr wrap="square" lIns="0" tIns="0" rIns="0" bIns="0" rtlCol="0" anchor="t">
            <a:spAutoFit/>
          </a:bodyPr>
          <a:lstStyle>
            <a:defPPr>
              <a:defRPr lang="fr-FR"/>
            </a:defPPr>
            <a:lvl1pPr algn="ctr">
              <a:lnSpc>
                <a:spcPct val="150000"/>
              </a:lnSpc>
              <a:defRPr sz="1100">
                <a:solidFill>
                  <a:srgbClr val="003399"/>
                </a:solidFill>
                <a:latin typeface="Glacial Indifference"/>
              </a:defRPr>
            </a:lvl1pPr>
          </a:lstStyle>
          <a:p>
            <a:pPr>
              <a:lnSpc>
                <a:spcPct val="100000"/>
              </a:lnSpc>
            </a:pPr>
            <a:endParaRPr sz="1400" dirty="0"/>
          </a:p>
          <a:p>
            <a:pPr>
              <a:lnSpc>
                <a:spcPct val="100000"/>
              </a:lnSpc>
            </a:pPr>
            <a:r>
              <a:rPr lang="fr-FR" sz="1400" dirty="0">
                <a:solidFill>
                  <a:schemeClr val="tx1"/>
                </a:solidFill>
              </a:rPr>
              <a:t>Un PROGRAMME EUROPÉEN visant à promouvoir la coopération entre les régions européennes et le développement de solutions communes dans les domaines du DÉVELOPPEMENT URBAIN, RURAL ET CÔTIER, du développement ÉCONOMIQUE et de la gestion de l’ENVIRONNEMENT.</a:t>
            </a:r>
            <a:r>
              <a:rPr lang="en-US" sz="1400" dirty="0">
                <a:solidFill>
                  <a:schemeClr val="tx1"/>
                </a:solidFill>
              </a:rPr>
              <a:t> </a:t>
            </a:r>
          </a:p>
          <a:p>
            <a:pPr>
              <a:lnSpc>
                <a:spcPct val="100000"/>
              </a:lnSpc>
            </a:pPr>
            <a:r>
              <a:rPr lang="en-US" sz="1400" dirty="0"/>
              <a:t> </a:t>
            </a:r>
          </a:p>
        </p:txBody>
      </p:sp>
      <p:sp>
        <p:nvSpPr>
          <p:cNvPr id="9" name="TextBox 21">
            <a:extLst>
              <a:ext uri="{FF2B5EF4-FFF2-40B4-BE49-F238E27FC236}">
                <a16:creationId xmlns:a16="http://schemas.microsoft.com/office/drawing/2014/main" id="{0A1F1827-8DA5-182C-AF96-CDA2E4C64F4E}"/>
              </a:ext>
            </a:extLst>
          </p:cNvPr>
          <p:cNvSpPr txBox="1"/>
          <p:nvPr/>
        </p:nvSpPr>
        <p:spPr>
          <a:xfrm>
            <a:off x="6697291" y="1216164"/>
            <a:ext cx="5643949" cy="276999"/>
          </a:xfrm>
          <a:prstGeom prst="rect">
            <a:avLst/>
          </a:prstGeom>
        </p:spPr>
        <p:txBody>
          <a:bodyPr wrap="square" lIns="0" tIns="0" rIns="0" bIns="0" rtlCol="0" anchor="t">
            <a:spAutoFit/>
          </a:bodyPr>
          <a:lstStyle/>
          <a:p>
            <a:pPr algn="ctr"/>
            <a:r>
              <a:rPr lang="fr-FR" b="1" dirty="0">
                <a:solidFill>
                  <a:srgbClr val="003399"/>
                </a:solidFill>
              </a:rPr>
              <a:t>Cet objectif est divisé en 3 composantes :</a:t>
            </a:r>
            <a:endParaRPr lang="en-US" b="1" dirty="0">
              <a:solidFill>
                <a:srgbClr val="003399"/>
              </a:solidFill>
            </a:endParaRPr>
          </a:p>
        </p:txBody>
      </p:sp>
      <p:sp>
        <p:nvSpPr>
          <p:cNvPr id="12" name="TextBox 24">
            <a:extLst>
              <a:ext uri="{FF2B5EF4-FFF2-40B4-BE49-F238E27FC236}">
                <a16:creationId xmlns:a16="http://schemas.microsoft.com/office/drawing/2014/main" id="{C37E6AA7-7C0D-B4F5-9DB9-E30F537A2FA6}"/>
              </a:ext>
            </a:extLst>
          </p:cNvPr>
          <p:cNvSpPr txBox="1"/>
          <p:nvPr/>
        </p:nvSpPr>
        <p:spPr>
          <a:xfrm>
            <a:off x="7384379" y="1688544"/>
            <a:ext cx="4269774" cy="3016210"/>
          </a:xfrm>
          <a:prstGeom prst="rect">
            <a:avLst/>
          </a:prstGeom>
          <a:ln w="38100">
            <a:solidFill>
              <a:srgbClr val="13478B"/>
            </a:solidFill>
          </a:ln>
        </p:spPr>
        <p:txBody>
          <a:bodyPr wrap="square" lIns="0" tIns="0" rIns="0" bIns="0" rtlCol="0" anchor="t">
            <a:spAutoFit/>
          </a:bodyPr>
          <a:lstStyle>
            <a:defPPr>
              <a:defRPr lang="fr-FR"/>
            </a:defPPr>
            <a:lvl1pPr algn="ctr">
              <a:lnSpc>
                <a:spcPct val="150000"/>
              </a:lnSpc>
              <a:defRPr sz="1100">
                <a:solidFill>
                  <a:srgbClr val="003399"/>
                </a:solidFill>
                <a:latin typeface="Glacial Indifference"/>
              </a:defRPr>
            </a:lvl1pPr>
          </a:lstStyle>
          <a:p>
            <a:pPr>
              <a:lnSpc>
                <a:spcPct val="100000"/>
              </a:lnSpc>
            </a:pPr>
            <a:endParaRPr lang="fr-FR" sz="1400" b="1" dirty="0"/>
          </a:p>
          <a:p>
            <a:pPr>
              <a:lnSpc>
                <a:spcPct val="100000"/>
              </a:lnSpc>
            </a:pPr>
            <a:r>
              <a:rPr lang="fr-FR" sz="1400" b="1" dirty="0">
                <a:solidFill>
                  <a:schemeClr val="tx1"/>
                </a:solidFill>
              </a:rPr>
              <a:t>Coopération TRANSFRONTALIÈRE </a:t>
            </a:r>
            <a:r>
              <a:rPr lang="fr-FR" sz="1400" dirty="0">
                <a:solidFill>
                  <a:schemeClr val="tx1"/>
                </a:solidFill>
              </a:rPr>
              <a:t>(développement régional intégré entre régions frontalières), qui regroupe les programmes Interreg A</a:t>
            </a:r>
          </a:p>
          <a:p>
            <a:pPr>
              <a:lnSpc>
                <a:spcPct val="100000"/>
              </a:lnSpc>
            </a:pPr>
            <a:endParaRPr lang="fr-FR" sz="1400" dirty="0">
              <a:solidFill>
                <a:schemeClr val="tx1"/>
              </a:solidFill>
            </a:endParaRPr>
          </a:p>
          <a:p>
            <a:pPr>
              <a:lnSpc>
                <a:spcPct val="100000"/>
              </a:lnSpc>
            </a:pPr>
            <a:r>
              <a:rPr lang="fr-FR" sz="1400" b="1" dirty="0">
                <a:solidFill>
                  <a:schemeClr val="tx1"/>
                </a:solidFill>
              </a:rPr>
              <a:t>Coopération TRANSNATIONALE </a:t>
            </a:r>
            <a:r>
              <a:rPr lang="fr-FR" sz="1400" dirty="0">
                <a:solidFill>
                  <a:schemeClr val="tx1"/>
                </a:solidFill>
              </a:rPr>
              <a:t>(constitution de grands groupes de régions européennes), qui regroupe les programmes Interreg B</a:t>
            </a:r>
          </a:p>
          <a:p>
            <a:pPr>
              <a:lnSpc>
                <a:spcPct val="100000"/>
              </a:lnSpc>
            </a:pPr>
            <a:endParaRPr lang="fr-FR" sz="1400" dirty="0">
              <a:solidFill>
                <a:schemeClr val="tx1"/>
              </a:solidFill>
            </a:endParaRPr>
          </a:p>
          <a:p>
            <a:pPr>
              <a:lnSpc>
                <a:spcPct val="100000"/>
              </a:lnSpc>
            </a:pPr>
            <a:r>
              <a:rPr lang="fr-FR" sz="1400" b="1" dirty="0">
                <a:solidFill>
                  <a:schemeClr val="tx1"/>
                </a:solidFill>
              </a:rPr>
              <a:t> Coopération INTERRÉGIONALE </a:t>
            </a:r>
            <a:r>
              <a:rPr lang="fr-FR" sz="1400" dirty="0">
                <a:solidFill>
                  <a:schemeClr val="tx1"/>
                </a:solidFill>
              </a:rPr>
              <a:t>(échange d'informations et partage d'expériences), qui regroupe les programmes Interreg C1, ainsi que les programmes </a:t>
            </a:r>
            <a:r>
              <a:rPr lang="fr-FR" sz="1400" dirty="0" err="1">
                <a:solidFill>
                  <a:schemeClr val="tx1"/>
                </a:solidFill>
              </a:rPr>
              <a:t>Urbact</a:t>
            </a:r>
            <a:r>
              <a:rPr lang="fr-FR" sz="1400" dirty="0">
                <a:solidFill>
                  <a:schemeClr val="tx1"/>
                </a:solidFill>
              </a:rPr>
              <a:t>, Interact et </a:t>
            </a:r>
            <a:r>
              <a:rPr lang="fr-FR" sz="1400" dirty="0" err="1">
                <a:solidFill>
                  <a:schemeClr val="tx1"/>
                </a:solidFill>
              </a:rPr>
              <a:t>Orate</a:t>
            </a:r>
            <a:endParaRPr lang="fr-FR" sz="1400" dirty="0">
              <a:solidFill>
                <a:schemeClr val="tx1"/>
              </a:solidFill>
            </a:endParaRPr>
          </a:p>
          <a:p>
            <a:pPr>
              <a:lnSpc>
                <a:spcPct val="100000"/>
              </a:lnSpc>
            </a:pPr>
            <a:endParaRPr lang="en-US" sz="1400" dirty="0"/>
          </a:p>
        </p:txBody>
      </p:sp>
      <p:sp>
        <p:nvSpPr>
          <p:cNvPr id="13" name="Flèche : droite 12">
            <a:extLst>
              <a:ext uri="{FF2B5EF4-FFF2-40B4-BE49-F238E27FC236}">
                <a16:creationId xmlns:a16="http://schemas.microsoft.com/office/drawing/2014/main" id="{28382939-541B-22FC-0220-851FF48FE6E2}"/>
              </a:ext>
            </a:extLst>
          </p:cNvPr>
          <p:cNvSpPr/>
          <p:nvPr/>
        </p:nvSpPr>
        <p:spPr>
          <a:xfrm>
            <a:off x="6405322" y="2020738"/>
            <a:ext cx="601291" cy="30693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a:extLst>
              <a:ext uri="{FF2B5EF4-FFF2-40B4-BE49-F238E27FC236}">
                <a16:creationId xmlns:a16="http://schemas.microsoft.com/office/drawing/2014/main" id="{119725E7-A37E-A097-BEC5-B5709DAAEE84}"/>
              </a:ext>
            </a:extLst>
          </p:cNvPr>
          <p:cNvSpPr txBox="1"/>
          <p:nvPr/>
        </p:nvSpPr>
        <p:spPr bwMode="auto">
          <a:xfrm>
            <a:off x="2912325" y="5867609"/>
            <a:ext cx="791532" cy="124714"/>
          </a:xfrm>
          <a:prstGeom prst="rect">
            <a:avLst/>
          </a:prstGeom>
          <a:ln>
            <a:noFill/>
          </a:ln>
        </p:spPr>
        <p:txBody>
          <a:bodyPr lIns="0" tIns="0" rIns="0" bIns="0">
            <a:spAutoFit/>
          </a:bodyPr>
          <a:lstStyle/>
          <a:p>
            <a:pPr algn="ctr">
              <a:lnSpc>
                <a:spcPts val="816"/>
              </a:lnSpc>
              <a:defRPr/>
            </a:pPr>
            <a:r>
              <a:rPr lang="en-US" sz="583">
                <a:solidFill>
                  <a:srgbClr val="FFFFFF"/>
                </a:solidFill>
                <a:latin typeface="Glacial Indifference"/>
              </a:rPr>
              <a:t>PITER PARCOURS</a:t>
            </a:r>
          </a:p>
        </p:txBody>
      </p:sp>
      <p:pic>
        <p:nvPicPr>
          <p:cNvPr id="2" name="Image 1">
            <a:extLst>
              <a:ext uri="{FF2B5EF4-FFF2-40B4-BE49-F238E27FC236}">
                <a16:creationId xmlns:a16="http://schemas.microsoft.com/office/drawing/2014/main" id="{13A6513C-4505-AFA8-719C-A26BC85D2552}"/>
              </a:ext>
            </a:extLst>
          </p:cNvPr>
          <p:cNvPicPr>
            <a:picLocks noChangeAspect="1"/>
          </p:cNvPicPr>
          <p:nvPr/>
        </p:nvPicPr>
        <p:blipFill>
          <a:blip r:embed="rId2"/>
          <a:srcRect/>
          <a:stretch/>
        </p:blipFill>
        <p:spPr>
          <a:xfrm>
            <a:off x="444714" y="5450226"/>
            <a:ext cx="5215181" cy="1566841"/>
          </a:xfrm>
          <a:prstGeom prst="rect">
            <a:avLst/>
          </a:prstGeom>
        </p:spPr>
      </p:pic>
      <p:pic>
        <p:nvPicPr>
          <p:cNvPr id="3" name="Image 2">
            <a:extLst>
              <a:ext uri="{FF2B5EF4-FFF2-40B4-BE49-F238E27FC236}">
                <a16:creationId xmlns:a16="http://schemas.microsoft.com/office/drawing/2014/main" id="{0DC51C42-F188-23F0-E635-AE26480CBD8D}"/>
              </a:ext>
            </a:extLst>
          </p:cNvPr>
          <p:cNvPicPr>
            <a:picLocks noChangeAspect="1"/>
          </p:cNvPicPr>
          <p:nvPr/>
        </p:nvPicPr>
        <p:blipFill>
          <a:blip r:embed="rId3"/>
          <a:srcRect/>
          <a:stretch/>
        </p:blipFill>
        <p:spPr>
          <a:xfrm>
            <a:off x="9186192" y="6437463"/>
            <a:ext cx="2258784" cy="260628"/>
          </a:xfrm>
          <a:prstGeom prst="rect">
            <a:avLst/>
          </a:prstGeom>
        </p:spPr>
      </p:pic>
      <p:sp>
        <p:nvSpPr>
          <p:cNvPr id="4" name="Title 1">
            <a:extLst>
              <a:ext uri="{FF2B5EF4-FFF2-40B4-BE49-F238E27FC236}">
                <a16:creationId xmlns:a16="http://schemas.microsoft.com/office/drawing/2014/main" id="{DEED821C-5165-A9CC-B3AC-70C0B57CAC97}"/>
              </a:ext>
            </a:extLst>
          </p:cNvPr>
          <p:cNvSpPr txBox="1">
            <a:spLocks/>
          </p:cNvSpPr>
          <p:nvPr/>
        </p:nvSpPr>
        <p:spPr>
          <a:xfrm>
            <a:off x="548870" y="410369"/>
            <a:ext cx="11056976" cy="7310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rgbClr val="13478B"/>
                </a:solidFill>
                <a:latin typeface="Georgia" panose="02040502050405020303" pitchFamily="18" charset="0"/>
              </a:rPr>
              <a:t>MOTS CLÉS : CTE et INTERREG</a:t>
            </a:r>
          </a:p>
          <a:p>
            <a:endParaRPr lang="en-US" sz="2000" b="1" dirty="0">
              <a:solidFill>
                <a:srgbClr val="13478B"/>
              </a:solidFill>
              <a:latin typeface="Georgia" panose="02040502050405020303" pitchFamily="18" charset="0"/>
            </a:endParaRPr>
          </a:p>
        </p:txBody>
      </p:sp>
      <p:pic>
        <p:nvPicPr>
          <p:cNvPr id="11" name="Image 10">
            <a:extLst>
              <a:ext uri="{FF2B5EF4-FFF2-40B4-BE49-F238E27FC236}">
                <a16:creationId xmlns:a16="http://schemas.microsoft.com/office/drawing/2014/main" id="{CDC715DE-D61E-8347-96C5-6CDE1D9A51E0}"/>
              </a:ext>
            </a:extLst>
          </p:cNvPr>
          <p:cNvPicPr>
            <a:picLocks noChangeAspect="1"/>
          </p:cNvPicPr>
          <p:nvPr/>
        </p:nvPicPr>
        <p:blipFill>
          <a:blip r:embed="rId4"/>
          <a:srcRect/>
          <a:stretch/>
        </p:blipFill>
        <p:spPr>
          <a:xfrm>
            <a:off x="9139696" y="5658700"/>
            <a:ext cx="2258789" cy="516294"/>
          </a:xfrm>
          <a:prstGeom prst="rect">
            <a:avLst/>
          </a:prstGeom>
        </p:spPr>
      </p:pic>
      <p:sp>
        <p:nvSpPr>
          <p:cNvPr id="26" name="TextBox 22">
            <a:extLst>
              <a:ext uri="{FF2B5EF4-FFF2-40B4-BE49-F238E27FC236}">
                <a16:creationId xmlns:a16="http://schemas.microsoft.com/office/drawing/2014/main" id="{F37C1B73-470A-474C-C8A7-055677101BE6}"/>
              </a:ext>
            </a:extLst>
          </p:cNvPr>
          <p:cNvSpPr txBox="1"/>
          <p:nvPr/>
        </p:nvSpPr>
        <p:spPr>
          <a:xfrm>
            <a:off x="7445366" y="683007"/>
            <a:ext cx="3769481" cy="2215991"/>
          </a:xfrm>
          <a:custGeom>
            <a:avLst/>
            <a:gdLst>
              <a:gd name="csX0" fmla="*/ 0 w 3769481"/>
              <a:gd name="csY0" fmla="*/ 0 h 2215991"/>
              <a:gd name="csX1" fmla="*/ 3769481 w 3769481"/>
              <a:gd name="csY1" fmla="*/ 0 h 2215991"/>
              <a:gd name="csX2" fmla="*/ 3769481 w 3769481"/>
              <a:gd name="csY2" fmla="*/ 2215991 h 2215991"/>
              <a:gd name="csX3" fmla="*/ 0 w 3769481"/>
              <a:gd name="csY3" fmla="*/ 2215991 h 2215991"/>
              <a:gd name="csX4" fmla="*/ 0 w 3769481"/>
              <a:gd name="csY4" fmla="*/ 0 h 2215991"/>
            </a:gdLst>
            <a:ahLst/>
            <a:cxnLst>
              <a:cxn ang="0">
                <a:pos x="csX0" y="csY0"/>
              </a:cxn>
              <a:cxn ang="0">
                <a:pos x="csX1" y="csY1"/>
              </a:cxn>
              <a:cxn ang="0">
                <a:pos x="csX2" y="csY2"/>
              </a:cxn>
              <a:cxn ang="0">
                <a:pos x="csX3" y="csY3"/>
              </a:cxn>
              <a:cxn ang="0">
                <a:pos x="csX4" y="csY4"/>
              </a:cxn>
            </a:cxnLst>
            <a:rect l="l" t="t" r="r" b="b"/>
            <a:pathLst>
              <a:path w="3769481" h="2215991" fill="none" extrusionOk="0">
                <a:moveTo>
                  <a:pt x="0" y="0"/>
                </a:moveTo>
                <a:cubicBezTo>
                  <a:pt x="640439" y="-74002"/>
                  <a:pt x="2800049" y="114286"/>
                  <a:pt x="3769481" y="0"/>
                </a:cubicBezTo>
                <a:cubicBezTo>
                  <a:pt x="3837400" y="246182"/>
                  <a:pt x="3662045" y="1511945"/>
                  <a:pt x="3769481" y="2215991"/>
                </a:cubicBezTo>
                <a:cubicBezTo>
                  <a:pt x="2394032" y="2147766"/>
                  <a:pt x="1201630" y="2255411"/>
                  <a:pt x="0" y="2215991"/>
                </a:cubicBezTo>
                <a:cubicBezTo>
                  <a:pt x="24426" y="1430104"/>
                  <a:pt x="165022" y="519396"/>
                  <a:pt x="0" y="0"/>
                </a:cubicBezTo>
                <a:close/>
              </a:path>
              <a:path w="3769481" h="2215991" stroke="0" extrusionOk="0">
                <a:moveTo>
                  <a:pt x="0" y="0"/>
                </a:moveTo>
                <a:cubicBezTo>
                  <a:pt x="569344" y="90471"/>
                  <a:pt x="2338765" y="153001"/>
                  <a:pt x="3769481" y="0"/>
                </a:cubicBezTo>
                <a:cubicBezTo>
                  <a:pt x="3628667" y="465439"/>
                  <a:pt x="3926925" y="1583025"/>
                  <a:pt x="3769481" y="2215991"/>
                </a:cubicBezTo>
                <a:cubicBezTo>
                  <a:pt x="2903693" y="2175439"/>
                  <a:pt x="676732" y="2186395"/>
                  <a:pt x="0" y="2215991"/>
                </a:cubicBezTo>
                <a:cubicBezTo>
                  <a:pt x="75656" y="1766396"/>
                  <a:pt x="16770" y="841131"/>
                  <a:pt x="0" y="0"/>
                </a:cubicBezTo>
                <a:close/>
              </a:path>
            </a:pathLst>
          </a:custGeom>
          <a:ln w="38100">
            <a:solidFill>
              <a:srgbClr val="13478B"/>
            </a:solidFill>
            <a:extLst>
              <a:ext uri="{C807C97D-BFC1-408E-A445-0C87EB9F89A2}">
                <ask:lineSketchStyleProps xmlns:ask="http://schemas.microsoft.com/office/drawing/2018/sketchyshapes" sd="1078550343">
                  <a:prstGeom prst="rect">
                    <a:avLst/>
                  </a:prstGeom>
                  <ask:type>
                    <ask:lineSketchCurved/>
                  </ask:type>
                </ask:lineSketchStyleProps>
              </a:ext>
            </a:extLst>
          </a:ln>
        </p:spPr>
        <p:txBody>
          <a:bodyPr wrap="square" lIns="0" tIns="0" rIns="0" bIns="0" rtlCol="0" anchor="t">
            <a:spAutoFit/>
          </a:bodyPr>
          <a:lstStyle>
            <a:defPPr>
              <a:defRPr lang="fr-FR"/>
            </a:defPPr>
            <a:lvl1pPr algn="ctr">
              <a:lnSpc>
                <a:spcPct val="100000"/>
              </a:lnSpc>
              <a:defRPr sz="1400">
                <a:solidFill>
                  <a:srgbClr val="003399"/>
                </a:solidFill>
                <a:latin typeface="Glacial Indifference"/>
              </a:defRPr>
            </a:lvl1pPr>
          </a:lstStyle>
          <a:p>
            <a:r>
              <a:rPr lang="fr-FR" sz="2400" dirty="0"/>
              <a:t>     </a:t>
            </a:r>
            <a:r>
              <a:rPr lang="fr-FR" sz="2400" b="1" dirty="0"/>
              <a:t>Durée =  7 ans</a:t>
            </a:r>
          </a:p>
          <a:p>
            <a:r>
              <a:rPr lang="fr-FR" sz="2400" dirty="0"/>
              <a:t>6 programmes depuis 1991</a:t>
            </a:r>
          </a:p>
          <a:p>
            <a:r>
              <a:rPr lang="fr-FR" sz="2400" dirty="0"/>
              <a:t>Interreg VI en cours:</a:t>
            </a:r>
          </a:p>
          <a:p>
            <a:r>
              <a:rPr lang="fr-FR" sz="2400" dirty="0"/>
              <a:t>2021-2027</a:t>
            </a:r>
          </a:p>
          <a:p>
            <a:r>
              <a:rPr lang="fr-FR" sz="2400" dirty="0"/>
              <a:t>Interreg VII en préparation: 2028-2034</a:t>
            </a:r>
            <a:endParaRPr lang="en-US" sz="2400" dirty="0"/>
          </a:p>
        </p:txBody>
      </p:sp>
      <p:sp>
        <p:nvSpPr>
          <p:cNvPr id="27" name="TextBox 23">
            <a:extLst>
              <a:ext uri="{FF2B5EF4-FFF2-40B4-BE49-F238E27FC236}">
                <a16:creationId xmlns:a16="http://schemas.microsoft.com/office/drawing/2014/main" id="{7B95313D-AB14-4842-3F83-494AA03F50EE}"/>
              </a:ext>
            </a:extLst>
          </p:cNvPr>
          <p:cNvSpPr txBox="1"/>
          <p:nvPr/>
        </p:nvSpPr>
        <p:spPr>
          <a:xfrm>
            <a:off x="4590991" y="2642000"/>
            <a:ext cx="2665586" cy="364202"/>
          </a:xfrm>
          <a:prstGeom prst="rect">
            <a:avLst/>
          </a:prstGeom>
        </p:spPr>
        <p:txBody>
          <a:bodyPr wrap="square" lIns="0" tIns="0" rIns="0" bIns="0" rtlCol="0" anchor="t">
            <a:spAutoFit/>
          </a:bodyPr>
          <a:lstStyle>
            <a:defPPr>
              <a:defRPr lang="fr-FR"/>
            </a:defPPr>
            <a:lvl1pPr algn="ctr">
              <a:lnSpc>
                <a:spcPct val="150000"/>
              </a:lnSpc>
              <a:defRPr b="1">
                <a:solidFill>
                  <a:srgbClr val="13478B"/>
                </a:solidFill>
              </a:defRPr>
            </a:lvl1pPr>
          </a:lstStyle>
          <a:p>
            <a:r>
              <a:rPr lang="fr-FR" dirty="0"/>
              <a:t>Cadre de mise en œuvre</a:t>
            </a:r>
          </a:p>
        </p:txBody>
      </p:sp>
      <p:sp>
        <p:nvSpPr>
          <p:cNvPr id="29" name="TextBox 26">
            <a:extLst>
              <a:ext uri="{FF2B5EF4-FFF2-40B4-BE49-F238E27FC236}">
                <a16:creationId xmlns:a16="http://schemas.microsoft.com/office/drawing/2014/main" id="{D622A04B-6E56-8134-66E8-F792DB43BDA7}"/>
              </a:ext>
            </a:extLst>
          </p:cNvPr>
          <p:cNvSpPr txBox="1"/>
          <p:nvPr/>
        </p:nvSpPr>
        <p:spPr>
          <a:xfrm>
            <a:off x="1423350" y="1141467"/>
            <a:ext cx="3769481" cy="1107996"/>
          </a:xfrm>
          <a:custGeom>
            <a:avLst/>
            <a:gdLst>
              <a:gd name="csX0" fmla="*/ 0 w 3769481"/>
              <a:gd name="csY0" fmla="*/ 0 h 1107996"/>
              <a:gd name="csX1" fmla="*/ 3769481 w 3769481"/>
              <a:gd name="csY1" fmla="*/ 0 h 1107996"/>
              <a:gd name="csX2" fmla="*/ 3769481 w 3769481"/>
              <a:gd name="csY2" fmla="*/ 1107996 h 1107996"/>
              <a:gd name="csX3" fmla="*/ 0 w 3769481"/>
              <a:gd name="csY3" fmla="*/ 1107996 h 1107996"/>
              <a:gd name="csX4" fmla="*/ 0 w 3769481"/>
              <a:gd name="csY4" fmla="*/ 0 h 1107996"/>
            </a:gdLst>
            <a:ahLst/>
            <a:cxnLst>
              <a:cxn ang="0">
                <a:pos x="csX0" y="csY0"/>
              </a:cxn>
              <a:cxn ang="0">
                <a:pos x="csX1" y="csY1"/>
              </a:cxn>
              <a:cxn ang="0">
                <a:pos x="csX2" y="csY2"/>
              </a:cxn>
              <a:cxn ang="0">
                <a:pos x="csX3" y="csY3"/>
              </a:cxn>
              <a:cxn ang="0">
                <a:pos x="csX4" y="csY4"/>
              </a:cxn>
            </a:cxnLst>
            <a:rect l="l" t="t" r="r" b="b"/>
            <a:pathLst>
              <a:path w="3769481" h="1107996" fill="none" extrusionOk="0">
                <a:moveTo>
                  <a:pt x="0" y="0"/>
                </a:moveTo>
                <a:cubicBezTo>
                  <a:pt x="1058351" y="-99688"/>
                  <a:pt x="2611615" y="127745"/>
                  <a:pt x="3769481" y="0"/>
                </a:cubicBezTo>
                <a:cubicBezTo>
                  <a:pt x="3769342" y="220446"/>
                  <a:pt x="3794694" y="644978"/>
                  <a:pt x="3769481" y="1107996"/>
                </a:cubicBezTo>
                <a:cubicBezTo>
                  <a:pt x="2201647" y="1269013"/>
                  <a:pt x="798027" y="1275675"/>
                  <a:pt x="0" y="1107996"/>
                </a:cubicBezTo>
                <a:cubicBezTo>
                  <a:pt x="4229" y="624659"/>
                  <a:pt x="7157" y="394656"/>
                  <a:pt x="0" y="0"/>
                </a:cubicBezTo>
                <a:close/>
              </a:path>
              <a:path w="3769481" h="1107996" stroke="0" extrusionOk="0">
                <a:moveTo>
                  <a:pt x="0" y="0"/>
                </a:moveTo>
                <a:cubicBezTo>
                  <a:pt x="1568616" y="-112067"/>
                  <a:pt x="2612360" y="-82272"/>
                  <a:pt x="3769481" y="0"/>
                </a:cubicBezTo>
                <a:cubicBezTo>
                  <a:pt x="3840347" y="395970"/>
                  <a:pt x="3742110" y="707008"/>
                  <a:pt x="3769481" y="1107996"/>
                </a:cubicBezTo>
                <a:cubicBezTo>
                  <a:pt x="2753629" y="1023455"/>
                  <a:pt x="434185" y="1013172"/>
                  <a:pt x="0" y="1107996"/>
                </a:cubicBezTo>
                <a:cubicBezTo>
                  <a:pt x="-29842" y="782585"/>
                  <a:pt x="-13618" y="527565"/>
                  <a:pt x="0" y="0"/>
                </a:cubicBezTo>
                <a:close/>
              </a:path>
            </a:pathLst>
          </a:custGeom>
          <a:ln w="38100">
            <a:solidFill>
              <a:srgbClr val="13478B"/>
            </a:solidFill>
            <a:extLst>
              <a:ext uri="{C807C97D-BFC1-408E-A445-0C87EB9F89A2}">
                <ask:lineSketchStyleProps xmlns:ask="http://schemas.microsoft.com/office/drawing/2018/sketchyshapes" sd="1685499157">
                  <a:prstGeom prst="rect">
                    <a:avLst/>
                  </a:prstGeom>
                  <ask:type>
                    <ask:lineSketchCurved/>
                  </ask:type>
                </ask:lineSketchStyleProps>
              </a:ext>
            </a:extLst>
          </a:ln>
        </p:spPr>
        <p:txBody>
          <a:bodyPr wrap="square" lIns="0" tIns="0" rIns="0" bIns="0" rtlCol="0" anchor="t">
            <a:spAutoFit/>
          </a:bodyPr>
          <a:lstStyle>
            <a:defPPr>
              <a:defRPr lang="fr-FR"/>
            </a:defPPr>
            <a:lvl1pPr algn="ctr">
              <a:lnSpc>
                <a:spcPct val="100000"/>
              </a:lnSpc>
              <a:defRPr sz="1400">
                <a:solidFill>
                  <a:srgbClr val="003399"/>
                </a:solidFill>
                <a:latin typeface="Glacial Indifference"/>
              </a:defRPr>
            </a:lvl1pPr>
          </a:lstStyle>
          <a:p>
            <a:r>
              <a:rPr lang="fr-FR" sz="2400" dirty="0"/>
              <a:t>Il est financé par le FEDER (</a:t>
            </a:r>
            <a:r>
              <a:rPr lang="en-US" sz="2400" dirty="0"/>
              <a:t>Fonds Européens de Développement </a:t>
            </a:r>
            <a:r>
              <a:rPr lang="en-US" sz="2400" dirty="0" err="1"/>
              <a:t>Régional</a:t>
            </a:r>
            <a:r>
              <a:rPr lang="en-US" sz="2400" dirty="0"/>
              <a:t>)</a:t>
            </a:r>
          </a:p>
        </p:txBody>
      </p:sp>
      <p:cxnSp>
        <p:nvCxnSpPr>
          <p:cNvPr id="7" name="Connecteur droit 6">
            <a:extLst>
              <a:ext uri="{FF2B5EF4-FFF2-40B4-BE49-F238E27FC236}">
                <a16:creationId xmlns:a16="http://schemas.microsoft.com/office/drawing/2014/main" id="{F4ACEC6D-F03F-A462-7AFC-D639677A0BEA}"/>
              </a:ext>
            </a:extLst>
          </p:cNvPr>
          <p:cNvCxnSpPr>
            <a:cxnSpLocks/>
          </p:cNvCxnSpPr>
          <p:nvPr/>
        </p:nvCxnSpPr>
        <p:spPr>
          <a:xfrm>
            <a:off x="643163" y="1181382"/>
            <a:ext cx="282123" cy="0"/>
          </a:xfrm>
          <a:prstGeom prst="line">
            <a:avLst/>
          </a:prstGeom>
          <a:ln w="57150">
            <a:solidFill>
              <a:srgbClr val="FFED00"/>
            </a:solidFill>
          </a:ln>
        </p:spPr>
        <p:style>
          <a:lnRef idx="1">
            <a:schemeClr val="accent1"/>
          </a:lnRef>
          <a:fillRef idx="0">
            <a:schemeClr val="accent1"/>
          </a:fillRef>
          <a:effectRef idx="0">
            <a:schemeClr val="accent1"/>
          </a:effectRef>
          <a:fontRef idx="minor">
            <a:schemeClr val="tx1"/>
          </a:fontRef>
        </p:style>
      </p:cxnSp>
      <p:sp>
        <p:nvSpPr>
          <p:cNvPr id="5" name="TextBox 26">
            <a:extLst>
              <a:ext uri="{FF2B5EF4-FFF2-40B4-BE49-F238E27FC236}">
                <a16:creationId xmlns:a16="http://schemas.microsoft.com/office/drawing/2014/main" id="{F743CA21-87C3-03E8-031D-6B45229EB27E}"/>
              </a:ext>
            </a:extLst>
          </p:cNvPr>
          <p:cNvSpPr txBox="1"/>
          <p:nvPr/>
        </p:nvSpPr>
        <p:spPr>
          <a:xfrm>
            <a:off x="6603403" y="3412376"/>
            <a:ext cx="3769481" cy="1846659"/>
          </a:xfrm>
          <a:custGeom>
            <a:avLst/>
            <a:gdLst>
              <a:gd name="csX0" fmla="*/ 0 w 3769481"/>
              <a:gd name="csY0" fmla="*/ 0 h 1846659"/>
              <a:gd name="csX1" fmla="*/ 3769481 w 3769481"/>
              <a:gd name="csY1" fmla="*/ 0 h 1846659"/>
              <a:gd name="csX2" fmla="*/ 3769481 w 3769481"/>
              <a:gd name="csY2" fmla="*/ 1846659 h 1846659"/>
              <a:gd name="csX3" fmla="*/ 0 w 3769481"/>
              <a:gd name="csY3" fmla="*/ 1846659 h 1846659"/>
              <a:gd name="csX4" fmla="*/ 0 w 3769481"/>
              <a:gd name="csY4" fmla="*/ 0 h 1846659"/>
            </a:gdLst>
            <a:ahLst/>
            <a:cxnLst>
              <a:cxn ang="0">
                <a:pos x="csX0" y="csY0"/>
              </a:cxn>
              <a:cxn ang="0">
                <a:pos x="csX1" y="csY1"/>
              </a:cxn>
              <a:cxn ang="0">
                <a:pos x="csX2" y="csY2"/>
              </a:cxn>
              <a:cxn ang="0">
                <a:pos x="csX3" y="csY3"/>
              </a:cxn>
              <a:cxn ang="0">
                <a:pos x="csX4" y="csY4"/>
              </a:cxn>
            </a:cxnLst>
            <a:rect l="l" t="t" r="r" b="b"/>
            <a:pathLst>
              <a:path w="3769481" h="1846659" fill="none" extrusionOk="0">
                <a:moveTo>
                  <a:pt x="0" y="0"/>
                </a:moveTo>
                <a:cubicBezTo>
                  <a:pt x="1274795" y="13315"/>
                  <a:pt x="2753248" y="47618"/>
                  <a:pt x="3769481" y="0"/>
                </a:cubicBezTo>
                <a:cubicBezTo>
                  <a:pt x="3635399" y="458707"/>
                  <a:pt x="3871980" y="1448043"/>
                  <a:pt x="3769481" y="1846659"/>
                </a:cubicBezTo>
                <a:cubicBezTo>
                  <a:pt x="1908585" y="2007384"/>
                  <a:pt x="1683705" y="1725823"/>
                  <a:pt x="0" y="1846659"/>
                </a:cubicBezTo>
                <a:cubicBezTo>
                  <a:pt x="76790" y="1290277"/>
                  <a:pt x="39910" y="545928"/>
                  <a:pt x="0" y="0"/>
                </a:cubicBezTo>
                <a:close/>
              </a:path>
              <a:path w="3769481" h="1846659" stroke="0" extrusionOk="0">
                <a:moveTo>
                  <a:pt x="0" y="0"/>
                </a:moveTo>
                <a:cubicBezTo>
                  <a:pt x="1233243" y="87233"/>
                  <a:pt x="1888119" y="-122714"/>
                  <a:pt x="3769481" y="0"/>
                </a:cubicBezTo>
                <a:cubicBezTo>
                  <a:pt x="3629179" y="355697"/>
                  <a:pt x="3862306" y="1209637"/>
                  <a:pt x="3769481" y="1846659"/>
                </a:cubicBezTo>
                <a:cubicBezTo>
                  <a:pt x="2489034" y="1948964"/>
                  <a:pt x="1740220" y="1839220"/>
                  <a:pt x="0" y="1846659"/>
                </a:cubicBezTo>
                <a:cubicBezTo>
                  <a:pt x="-151528" y="1530123"/>
                  <a:pt x="73812" y="284358"/>
                  <a:pt x="0" y="0"/>
                </a:cubicBezTo>
                <a:close/>
              </a:path>
            </a:pathLst>
          </a:custGeom>
          <a:ln w="38100">
            <a:solidFill>
              <a:srgbClr val="13478B"/>
            </a:solidFill>
            <a:extLst>
              <a:ext uri="{C807C97D-BFC1-408E-A445-0C87EB9F89A2}">
                <ask:lineSketchStyleProps xmlns:ask="http://schemas.microsoft.com/office/drawing/2018/sketchyshapes" sd="3254626507">
                  <a:prstGeom prst="rect">
                    <a:avLst/>
                  </a:prstGeom>
                  <ask:type>
                    <ask:lineSketchCurved/>
                  </ask:type>
                </ask:lineSketchStyleProps>
              </a:ext>
            </a:extLst>
          </a:ln>
        </p:spPr>
        <p:txBody>
          <a:bodyPr wrap="square" lIns="0" tIns="0" rIns="0" bIns="0" rtlCol="0" anchor="t">
            <a:spAutoFit/>
          </a:bodyPr>
          <a:lstStyle>
            <a:defPPr>
              <a:defRPr lang="fr-FR"/>
            </a:defPPr>
            <a:lvl1pPr algn="ctr">
              <a:lnSpc>
                <a:spcPct val="100000"/>
              </a:lnSpc>
              <a:defRPr sz="1400">
                <a:solidFill>
                  <a:srgbClr val="003399"/>
                </a:solidFill>
                <a:latin typeface="Glacial Indifference"/>
              </a:defRPr>
            </a:lvl1pPr>
          </a:lstStyle>
          <a:p>
            <a:r>
              <a:rPr lang="fr-FR" sz="2400" dirty="0"/>
              <a:t>En Auvergne-Rhône-Alpes : 1 programme en gestion (ALCOTRA) et participation à d’autres programmes (Espace Alpin, France-Suisse, etc.)</a:t>
            </a:r>
            <a:endParaRPr lang="en-US" sz="2400" dirty="0"/>
          </a:p>
        </p:txBody>
      </p:sp>
      <p:sp>
        <p:nvSpPr>
          <p:cNvPr id="6" name="TextBox 26">
            <a:extLst>
              <a:ext uri="{FF2B5EF4-FFF2-40B4-BE49-F238E27FC236}">
                <a16:creationId xmlns:a16="http://schemas.microsoft.com/office/drawing/2014/main" id="{414CA10C-E537-C24E-0180-4C019D9503CE}"/>
              </a:ext>
            </a:extLst>
          </p:cNvPr>
          <p:cNvSpPr txBox="1"/>
          <p:nvPr/>
        </p:nvSpPr>
        <p:spPr>
          <a:xfrm>
            <a:off x="591655" y="2650470"/>
            <a:ext cx="3769481" cy="2585323"/>
          </a:xfrm>
          <a:custGeom>
            <a:avLst/>
            <a:gdLst>
              <a:gd name="csX0" fmla="*/ 0 w 3769481"/>
              <a:gd name="csY0" fmla="*/ 0 h 2585323"/>
              <a:gd name="csX1" fmla="*/ 3769481 w 3769481"/>
              <a:gd name="csY1" fmla="*/ 0 h 2585323"/>
              <a:gd name="csX2" fmla="*/ 3769481 w 3769481"/>
              <a:gd name="csY2" fmla="*/ 2585323 h 2585323"/>
              <a:gd name="csX3" fmla="*/ 0 w 3769481"/>
              <a:gd name="csY3" fmla="*/ 2585323 h 2585323"/>
              <a:gd name="csX4" fmla="*/ 0 w 3769481"/>
              <a:gd name="csY4" fmla="*/ 0 h 2585323"/>
            </a:gdLst>
            <a:ahLst/>
            <a:cxnLst>
              <a:cxn ang="0">
                <a:pos x="csX0" y="csY0"/>
              </a:cxn>
              <a:cxn ang="0">
                <a:pos x="csX1" y="csY1"/>
              </a:cxn>
              <a:cxn ang="0">
                <a:pos x="csX2" y="csY2"/>
              </a:cxn>
              <a:cxn ang="0">
                <a:pos x="csX3" y="csY3"/>
              </a:cxn>
              <a:cxn ang="0">
                <a:pos x="csX4" y="csY4"/>
              </a:cxn>
            </a:cxnLst>
            <a:rect l="l" t="t" r="r" b="b"/>
            <a:pathLst>
              <a:path w="3769481" h="2585323" fill="none" extrusionOk="0">
                <a:moveTo>
                  <a:pt x="0" y="0"/>
                </a:moveTo>
                <a:cubicBezTo>
                  <a:pt x="439046" y="25263"/>
                  <a:pt x="3085427" y="164002"/>
                  <a:pt x="3769481" y="0"/>
                </a:cubicBezTo>
                <a:cubicBezTo>
                  <a:pt x="3805481" y="1212629"/>
                  <a:pt x="3613451" y="2073860"/>
                  <a:pt x="3769481" y="2585323"/>
                </a:cubicBezTo>
                <a:cubicBezTo>
                  <a:pt x="2391418" y="2463962"/>
                  <a:pt x="1421273" y="2640987"/>
                  <a:pt x="0" y="2585323"/>
                </a:cubicBezTo>
                <a:cubicBezTo>
                  <a:pt x="-3675" y="1943656"/>
                  <a:pt x="-155710" y="894811"/>
                  <a:pt x="0" y="0"/>
                </a:cubicBezTo>
                <a:close/>
              </a:path>
              <a:path w="3769481" h="2585323" stroke="0" extrusionOk="0">
                <a:moveTo>
                  <a:pt x="0" y="0"/>
                </a:moveTo>
                <a:cubicBezTo>
                  <a:pt x="380754" y="-10124"/>
                  <a:pt x="3077658" y="41264"/>
                  <a:pt x="3769481" y="0"/>
                </a:cubicBezTo>
                <a:cubicBezTo>
                  <a:pt x="3921219" y="858389"/>
                  <a:pt x="3918221" y="2193138"/>
                  <a:pt x="3769481" y="2585323"/>
                </a:cubicBezTo>
                <a:cubicBezTo>
                  <a:pt x="2715503" y="2722377"/>
                  <a:pt x="1707197" y="2634769"/>
                  <a:pt x="0" y="2585323"/>
                </a:cubicBezTo>
                <a:cubicBezTo>
                  <a:pt x="-158346" y="1335693"/>
                  <a:pt x="96333" y="798804"/>
                  <a:pt x="0" y="0"/>
                </a:cubicBezTo>
                <a:close/>
              </a:path>
            </a:pathLst>
          </a:custGeom>
          <a:ln w="38100">
            <a:solidFill>
              <a:srgbClr val="13478B"/>
            </a:solidFill>
            <a:extLst>
              <a:ext uri="{C807C97D-BFC1-408E-A445-0C87EB9F89A2}">
                <ask:lineSketchStyleProps xmlns:ask="http://schemas.microsoft.com/office/drawing/2018/sketchyshapes" sd="3699380713">
                  <a:prstGeom prst="rect">
                    <a:avLst/>
                  </a:prstGeom>
                  <ask:type>
                    <ask:lineSketchCurved/>
                  </ask:type>
                </ask:lineSketchStyleProps>
              </a:ext>
            </a:extLst>
          </a:ln>
        </p:spPr>
        <p:txBody>
          <a:bodyPr wrap="square" lIns="0" tIns="0" rIns="0" bIns="0" rtlCol="0" anchor="t">
            <a:spAutoFit/>
          </a:bodyPr>
          <a:lstStyle>
            <a:defPPr>
              <a:defRPr lang="fr-FR"/>
            </a:defPPr>
            <a:lvl1pPr algn="ctr">
              <a:lnSpc>
                <a:spcPct val="100000"/>
              </a:lnSpc>
              <a:defRPr sz="1400">
                <a:solidFill>
                  <a:srgbClr val="003399"/>
                </a:solidFill>
                <a:latin typeface="Glacial Indifference"/>
              </a:defRPr>
            </a:lvl1pPr>
          </a:lstStyle>
          <a:p>
            <a:r>
              <a:rPr lang="fr-FR" sz="2400" b="1" dirty="0"/>
              <a:t>Types de bénéficiaires </a:t>
            </a:r>
            <a:r>
              <a:rPr lang="fr-FR" sz="2400" dirty="0"/>
              <a:t>: </a:t>
            </a:r>
          </a:p>
          <a:p>
            <a:r>
              <a:rPr lang="fr-FR" sz="2400" dirty="0"/>
              <a:t>entreprises, collectivités territoriales, établissements publics, universités, centre de recherche, associations, pôles et clusters, consulaires, structures transfrontalières</a:t>
            </a:r>
          </a:p>
        </p:txBody>
      </p:sp>
    </p:spTree>
    <p:extLst>
      <p:ext uri="{BB962C8B-B14F-4D97-AF65-F5344CB8AC3E}">
        <p14:creationId xmlns:p14="http://schemas.microsoft.com/office/powerpoint/2010/main" val="2719990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AE4181C-9A7B-CD45-AB29-A86C32B4E6E2}"/>
              </a:ext>
            </a:extLst>
          </p:cNvPr>
          <p:cNvSpPr txBox="1">
            <a:spLocks/>
          </p:cNvSpPr>
          <p:nvPr/>
        </p:nvSpPr>
        <p:spPr>
          <a:xfrm>
            <a:off x="548870" y="410369"/>
            <a:ext cx="8676906" cy="7310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rgbClr val="13478B"/>
                </a:solidFill>
                <a:latin typeface="Georgia" panose="02040502050405020303" pitchFamily="18" charset="0"/>
              </a:rPr>
              <a:t>PROGRAMME ALCOTRA France-Italie</a:t>
            </a:r>
          </a:p>
          <a:p>
            <a:r>
              <a:rPr lang="fr-FR" sz="2000" b="1" dirty="0">
                <a:solidFill>
                  <a:srgbClr val="13478B"/>
                </a:solidFill>
                <a:latin typeface="Georgia" panose="02040502050405020303" pitchFamily="18" charset="0"/>
              </a:rPr>
              <a:t>Contexte </a:t>
            </a:r>
            <a:endParaRPr lang="en-US" sz="2000" b="1" dirty="0">
              <a:solidFill>
                <a:srgbClr val="13478B"/>
              </a:solidFill>
              <a:latin typeface="Georgia" panose="02040502050405020303" pitchFamily="18" charset="0"/>
            </a:endParaRPr>
          </a:p>
        </p:txBody>
      </p:sp>
      <p:cxnSp>
        <p:nvCxnSpPr>
          <p:cNvPr id="6" name="Connecteur droit 5">
            <a:extLst>
              <a:ext uri="{FF2B5EF4-FFF2-40B4-BE49-F238E27FC236}">
                <a16:creationId xmlns:a16="http://schemas.microsoft.com/office/drawing/2014/main" id="{F2A525D1-30A7-E24F-83BD-F0DAE93E6606}"/>
              </a:ext>
            </a:extLst>
          </p:cNvPr>
          <p:cNvCxnSpPr>
            <a:cxnSpLocks/>
          </p:cNvCxnSpPr>
          <p:nvPr/>
        </p:nvCxnSpPr>
        <p:spPr>
          <a:xfrm>
            <a:off x="643163" y="1181382"/>
            <a:ext cx="282123" cy="0"/>
          </a:xfrm>
          <a:prstGeom prst="line">
            <a:avLst/>
          </a:prstGeom>
          <a:ln w="57150">
            <a:solidFill>
              <a:srgbClr val="FFED00"/>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E134C266-5C5E-CD1D-5EDB-2C84BCB647AC}"/>
              </a:ext>
            </a:extLst>
          </p:cNvPr>
          <p:cNvPicPr>
            <a:picLocks noChangeAspect="1"/>
          </p:cNvPicPr>
          <p:nvPr/>
        </p:nvPicPr>
        <p:blipFill>
          <a:blip r:embed="rId2"/>
          <a:srcRect/>
          <a:stretch/>
        </p:blipFill>
        <p:spPr>
          <a:xfrm>
            <a:off x="519192" y="5379739"/>
            <a:ext cx="5215181" cy="1566841"/>
          </a:xfrm>
          <a:prstGeom prst="rect">
            <a:avLst/>
          </a:prstGeom>
        </p:spPr>
      </p:pic>
      <p:pic>
        <p:nvPicPr>
          <p:cNvPr id="9" name="Image 8">
            <a:extLst>
              <a:ext uri="{FF2B5EF4-FFF2-40B4-BE49-F238E27FC236}">
                <a16:creationId xmlns:a16="http://schemas.microsoft.com/office/drawing/2014/main" id="{550D10C4-47C0-D518-6F74-91CBB655983A}"/>
              </a:ext>
            </a:extLst>
          </p:cNvPr>
          <p:cNvPicPr>
            <a:picLocks noChangeAspect="1"/>
          </p:cNvPicPr>
          <p:nvPr/>
        </p:nvPicPr>
        <p:blipFill>
          <a:blip r:embed="rId3"/>
          <a:srcRect/>
          <a:stretch/>
        </p:blipFill>
        <p:spPr>
          <a:xfrm>
            <a:off x="9186192" y="6437463"/>
            <a:ext cx="2258784" cy="260628"/>
          </a:xfrm>
          <a:prstGeom prst="rect">
            <a:avLst/>
          </a:prstGeom>
        </p:spPr>
      </p:pic>
      <p:sp>
        <p:nvSpPr>
          <p:cNvPr id="13" name="Text Box 6">
            <a:extLst>
              <a:ext uri="{FF2B5EF4-FFF2-40B4-BE49-F238E27FC236}">
                <a16:creationId xmlns:a16="http://schemas.microsoft.com/office/drawing/2014/main" id="{A908B068-5F56-49D7-9221-E0461D8BC4AB}"/>
              </a:ext>
            </a:extLst>
          </p:cNvPr>
          <p:cNvSpPr txBox="1">
            <a:spLocks/>
          </p:cNvSpPr>
          <p:nvPr/>
        </p:nvSpPr>
        <p:spPr bwMode="auto">
          <a:xfrm>
            <a:off x="643164" y="1403124"/>
            <a:ext cx="5004602" cy="3108543"/>
          </a:xfrm>
          <a:prstGeom prst="rect">
            <a:avLst/>
          </a:prstGeom>
          <a:noFill/>
          <a:ln>
            <a:noFill/>
          </a:ln>
          <a:effectLst/>
        </p:spPr>
        <p:txBody>
          <a:bodyPr wrap="square" lIns="45720" rIns="45720">
            <a:spAutoFit/>
          </a:bodyPr>
          <a:lstStyle/>
          <a:p>
            <a:r>
              <a:rPr lang="fr-FR" altLang="fr-FR" b="1" dirty="0">
                <a:solidFill>
                  <a:srgbClr val="13478B"/>
                </a:solidFill>
                <a:latin typeface="+mj-lt"/>
                <a:ea typeface="+mj-ea"/>
                <a:cs typeface="+mj-cs"/>
                <a:sym typeface="Arial Narrow" charset="0"/>
              </a:rPr>
              <a:t>Autorité de gestion</a:t>
            </a:r>
            <a:endParaRPr lang="fr-FR" altLang="fr-FR" b="1" dirty="0">
              <a:solidFill>
                <a:srgbClr val="0390CE"/>
              </a:solidFill>
              <a:latin typeface="+mj-lt"/>
              <a:ea typeface="Arial" charset="0"/>
              <a:cs typeface="Arial" panose="020B0604020202020204" pitchFamily="34" charset="0"/>
              <a:sym typeface="Arial Narrow" charset="0"/>
            </a:endParaRPr>
          </a:p>
          <a:p>
            <a:r>
              <a:rPr lang="fr-FR" altLang="fr-FR" sz="1600" dirty="0">
                <a:latin typeface="+mj-lt"/>
                <a:ea typeface="Times New Roman" charset="0"/>
                <a:cs typeface="Arial" panose="020B0604020202020204" pitchFamily="34" charset="0"/>
                <a:sym typeface="Arial Narrow" charset="0"/>
              </a:rPr>
              <a:t>Région Auvergne-Rhône-Alpes </a:t>
            </a:r>
          </a:p>
          <a:p>
            <a:pPr marL="285750" indent="-285750">
              <a:buFontTx/>
              <a:buChar char="-"/>
            </a:pPr>
            <a:r>
              <a:rPr lang="fr-FR" altLang="fr-FR" dirty="0">
                <a:solidFill>
                  <a:srgbClr val="4B505F"/>
                </a:solidFill>
                <a:latin typeface="+mj-lt"/>
                <a:ea typeface="Times New Roman" charset="0"/>
                <a:cs typeface="Arial" panose="020B0604020202020204" pitchFamily="34" charset="0"/>
                <a:sym typeface="Arial Narrow" charset="0"/>
              </a:rPr>
              <a:t>Programme 2014-2020</a:t>
            </a:r>
          </a:p>
          <a:p>
            <a:pPr marL="285750" indent="-285750">
              <a:buFontTx/>
              <a:buChar char="-"/>
            </a:pPr>
            <a:r>
              <a:rPr lang="fr-FR" altLang="fr-FR" dirty="0">
                <a:solidFill>
                  <a:srgbClr val="4B505F"/>
                </a:solidFill>
                <a:latin typeface="+mj-lt"/>
                <a:ea typeface="Times New Roman" charset="0"/>
                <a:cs typeface="Arial" panose="020B0604020202020204" pitchFamily="34" charset="0"/>
                <a:sym typeface="Arial Narrow" charset="0"/>
              </a:rPr>
              <a:t>Programme 2021-2027</a:t>
            </a:r>
          </a:p>
          <a:p>
            <a:pPr marL="285750" indent="-285750">
              <a:buFontTx/>
              <a:buChar char="-"/>
            </a:pPr>
            <a:r>
              <a:rPr lang="fr-FR" altLang="fr-FR" dirty="0">
                <a:solidFill>
                  <a:srgbClr val="4B505F"/>
                </a:solidFill>
                <a:latin typeface="+mj-lt"/>
                <a:ea typeface="Times New Roman" charset="0"/>
                <a:cs typeface="Arial" panose="020B0604020202020204" pitchFamily="34" charset="0"/>
                <a:sym typeface="Arial Narrow" charset="0"/>
              </a:rPr>
              <a:t>Candidature pour 2028-2034</a:t>
            </a:r>
          </a:p>
          <a:p>
            <a:endParaRPr lang="fr-FR" altLang="fr-FR" b="1" dirty="0">
              <a:solidFill>
                <a:srgbClr val="13478B"/>
              </a:solidFill>
              <a:latin typeface="+mj-lt"/>
              <a:ea typeface="+mj-ea"/>
              <a:cs typeface="+mj-cs"/>
              <a:sym typeface="Arial Narrow" charset="0"/>
            </a:endParaRPr>
          </a:p>
          <a:p>
            <a:r>
              <a:rPr lang="fr-FR" altLang="fr-FR" b="1" dirty="0">
                <a:solidFill>
                  <a:srgbClr val="13478B"/>
                </a:solidFill>
                <a:latin typeface="+mj-lt"/>
                <a:ea typeface="+mj-ea"/>
                <a:cs typeface="+mj-cs"/>
                <a:sym typeface="Arial Narrow" charset="0"/>
              </a:rPr>
              <a:t>Dotation FEDER 2014-2020 : </a:t>
            </a:r>
            <a:r>
              <a:rPr lang="fr-FR" altLang="fr-FR" sz="1600" dirty="0">
                <a:solidFill>
                  <a:srgbClr val="4B505F"/>
                </a:solidFill>
                <a:latin typeface="+mj-lt"/>
                <a:cs typeface="Arial" panose="020B0604020202020204" pitchFamily="34" charset="0"/>
                <a:sym typeface="Arial Narrow" charset="0"/>
              </a:rPr>
              <a:t>198</a:t>
            </a:r>
            <a:r>
              <a:rPr lang="fr-FR" altLang="fr-FR" sz="1600" dirty="0">
                <a:latin typeface="+mj-lt"/>
                <a:cs typeface="Arial" panose="020B0604020202020204" pitchFamily="34" charset="0"/>
                <a:sym typeface="Arial Narrow" charset="0"/>
              </a:rPr>
              <a:t>,8 M€</a:t>
            </a:r>
          </a:p>
          <a:p>
            <a:r>
              <a:rPr lang="fr-FR" altLang="fr-FR" b="1" dirty="0">
                <a:solidFill>
                  <a:srgbClr val="13478B"/>
                </a:solidFill>
                <a:latin typeface="+mj-lt"/>
                <a:ea typeface="+mj-ea"/>
                <a:cs typeface="+mj-cs"/>
                <a:sym typeface="Arial Narrow" charset="0"/>
              </a:rPr>
              <a:t>Dotation FEDER 2021-2027 : </a:t>
            </a:r>
            <a:r>
              <a:rPr lang="fr-FR" altLang="fr-FR" sz="1600" dirty="0">
                <a:solidFill>
                  <a:srgbClr val="4B505F"/>
                </a:solidFill>
                <a:latin typeface="+mj-lt"/>
                <a:cs typeface="Arial" panose="020B0604020202020204" pitchFamily="34" charset="0"/>
                <a:sym typeface="Arial Narrow" charset="0"/>
              </a:rPr>
              <a:t>1</a:t>
            </a:r>
            <a:r>
              <a:rPr lang="fr-FR" altLang="fr-FR" sz="1600" dirty="0">
                <a:latin typeface="+mj-lt"/>
                <a:cs typeface="Arial" panose="020B0604020202020204" pitchFamily="34" charset="0"/>
                <a:sym typeface="Arial Narrow" charset="0"/>
              </a:rPr>
              <a:t>82,3 M€</a:t>
            </a:r>
          </a:p>
          <a:p>
            <a:endParaRPr lang="fr-FR" altLang="fr-FR" b="1" dirty="0">
              <a:solidFill>
                <a:srgbClr val="13478B"/>
              </a:solidFill>
              <a:latin typeface="+mj-lt"/>
              <a:ea typeface="+mj-ea"/>
              <a:cs typeface="+mj-cs"/>
              <a:sym typeface="Arial Narrow" charset="0"/>
            </a:endParaRPr>
          </a:p>
          <a:p>
            <a:r>
              <a:rPr lang="fr-FR" altLang="fr-FR" b="1" dirty="0">
                <a:solidFill>
                  <a:srgbClr val="13478B"/>
                </a:solidFill>
                <a:latin typeface="+mj-lt"/>
                <a:ea typeface="+mj-ea"/>
                <a:cs typeface="+mj-cs"/>
                <a:sym typeface="Arial Narrow" charset="0"/>
              </a:rPr>
              <a:t>Taux de financement FEDER 2014-2020: </a:t>
            </a:r>
            <a:r>
              <a:rPr lang="fr-FR" altLang="fr-FR" sz="1600" dirty="0">
                <a:latin typeface="+mj-lt"/>
                <a:cs typeface="Arial" panose="020B0604020202020204" pitchFamily="34" charset="0"/>
                <a:sym typeface="Arial Narrow" charset="0"/>
              </a:rPr>
              <a:t>85 %</a:t>
            </a:r>
            <a:endParaRPr lang="fr-FR" altLang="fr-FR" sz="1200" dirty="0">
              <a:latin typeface="+mj-lt"/>
              <a:cs typeface="Arial" panose="020B0604020202020204" pitchFamily="34" charset="0"/>
              <a:sym typeface="Arial Narrow" charset="0"/>
            </a:endParaRPr>
          </a:p>
          <a:p>
            <a:r>
              <a:rPr lang="fr-FR" altLang="fr-FR" b="1" dirty="0">
                <a:solidFill>
                  <a:srgbClr val="13478B"/>
                </a:solidFill>
                <a:latin typeface="+mj-lt"/>
                <a:ea typeface="+mj-ea"/>
                <a:cs typeface="+mj-cs"/>
                <a:sym typeface="Arial Narrow" charset="0"/>
              </a:rPr>
              <a:t>Taux de financement FEDER 2021-2027: </a:t>
            </a:r>
            <a:r>
              <a:rPr lang="fr-FR" altLang="fr-FR" sz="1600" dirty="0">
                <a:latin typeface="+mj-lt"/>
                <a:cs typeface="Arial" panose="020B0604020202020204" pitchFamily="34" charset="0"/>
                <a:sym typeface="Arial Narrow" charset="0"/>
              </a:rPr>
              <a:t>80 %</a:t>
            </a:r>
            <a:endParaRPr lang="fr-FR" altLang="fr-FR" sz="1200" dirty="0">
              <a:latin typeface="+mj-lt"/>
              <a:cs typeface="Arial" panose="020B0604020202020204" pitchFamily="34" charset="0"/>
              <a:sym typeface="Arial Narrow" charset="0"/>
            </a:endParaRPr>
          </a:p>
        </p:txBody>
      </p:sp>
      <p:pic>
        <p:nvPicPr>
          <p:cNvPr id="15" name="Image 14">
            <a:extLst>
              <a:ext uri="{FF2B5EF4-FFF2-40B4-BE49-F238E27FC236}">
                <a16:creationId xmlns:a16="http://schemas.microsoft.com/office/drawing/2014/main" id="{AA8D91CA-C66F-4AD1-BBA1-FBC949902710}"/>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245332" y="764946"/>
            <a:ext cx="3244276" cy="3244276"/>
          </a:xfrm>
          <a:prstGeom prst="ellipse">
            <a:avLst/>
          </a:prstGeom>
        </p:spPr>
      </p:pic>
      <p:pic>
        <p:nvPicPr>
          <p:cNvPr id="7" name="Image 6">
            <a:extLst>
              <a:ext uri="{FF2B5EF4-FFF2-40B4-BE49-F238E27FC236}">
                <a16:creationId xmlns:a16="http://schemas.microsoft.com/office/drawing/2014/main" id="{DB01C0B1-6463-5D52-52C0-56B232110A65}"/>
              </a:ext>
            </a:extLst>
          </p:cNvPr>
          <p:cNvPicPr>
            <a:picLocks noChangeAspect="1"/>
          </p:cNvPicPr>
          <p:nvPr/>
        </p:nvPicPr>
        <p:blipFill>
          <a:blip r:embed="rId5"/>
          <a:srcRect/>
          <a:stretch/>
        </p:blipFill>
        <p:spPr>
          <a:xfrm>
            <a:off x="9139696" y="5658700"/>
            <a:ext cx="2258789" cy="516294"/>
          </a:xfrm>
          <a:prstGeom prst="rect">
            <a:avLst/>
          </a:prstGeom>
        </p:spPr>
      </p:pic>
      <p:sp>
        <p:nvSpPr>
          <p:cNvPr id="2" name="TextBox 26">
            <a:extLst>
              <a:ext uri="{FF2B5EF4-FFF2-40B4-BE49-F238E27FC236}">
                <a16:creationId xmlns:a16="http://schemas.microsoft.com/office/drawing/2014/main" id="{6D16437F-4F40-BCC6-E0CB-5ADDBAB8421E}"/>
              </a:ext>
            </a:extLst>
          </p:cNvPr>
          <p:cNvSpPr txBox="1"/>
          <p:nvPr/>
        </p:nvSpPr>
        <p:spPr>
          <a:xfrm>
            <a:off x="8244435" y="299293"/>
            <a:ext cx="3769481" cy="1477328"/>
          </a:xfrm>
          <a:custGeom>
            <a:avLst/>
            <a:gdLst>
              <a:gd name="csX0" fmla="*/ 0 w 3769481"/>
              <a:gd name="csY0" fmla="*/ 0 h 1477328"/>
              <a:gd name="csX1" fmla="*/ 3769481 w 3769481"/>
              <a:gd name="csY1" fmla="*/ 0 h 1477328"/>
              <a:gd name="csX2" fmla="*/ 3769481 w 3769481"/>
              <a:gd name="csY2" fmla="*/ 1477328 h 1477328"/>
              <a:gd name="csX3" fmla="*/ 0 w 3769481"/>
              <a:gd name="csY3" fmla="*/ 1477328 h 1477328"/>
              <a:gd name="csX4" fmla="*/ 0 w 3769481"/>
              <a:gd name="csY4" fmla="*/ 0 h 1477328"/>
            </a:gdLst>
            <a:ahLst/>
            <a:cxnLst>
              <a:cxn ang="0">
                <a:pos x="csX0" y="csY0"/>
              </a:cxn>
              <a:cxn ang="0">
                <a:pos x="csX1" y="csY1"/>
              </a:cxn>
              <a:cxn ang="0">
                <a:pos x="csX2" y="csY2"/>
              </a:cxn>
              <a:cxn ang="0">
                <a:pos x="csX3" y="csY3"/>
              </a:cxn>
              <a:cxn ang="0">
                <a:pos x="csX4" y="csY4"/>
              </a:cxn>
            </a:cxnLst>
            <a:rect l="l" t="t" r="r" b="b"/>
            <a:pathLst>
              <a:path w="3769481" h="1477328" fill="none" extrusionOk="0">
                <a:moveTo>
                  <a:pt x="0" y="0"/>
                </a:moveTo>
                <a:cubicBezTo>
                  <a:pt x="1058351" y="-99688"/>
                  <a:pt x="2611615" y="127745"/>
                  <a:pt x="3769481" y="0"/>
                </a:cubicBezTo>
                <a:cubicBezTo>
                  <a:pt x="3736102" y="554096"/>
                  <a:pt x="3694974" y="830758"/>
                  <a:pt x="3769481" y="1477328"/>
                </a:cubicBezTo>
                <a:cubicBezTo>
                  <a:pt x="2201647" y="1638345"/>
                  <a:pt x="798027" y="1645007"/>
                  <a:pt x="0" y="1477328"/>
                </a:cubicBezTo>
                <a:cubicBezTo>
                  <a:pt x="37469" y="809283"/>
                  <a:pt x="40397" y="577918"/>
                  <a:pt x="0" y="0"/>
                </a:cubicBezTo>
                <a:close/>
              </a:path>
              <a:path w="3769481" h="1477328" stroke="0" extrusionOk="0">
                <a:moveTo>
                  <a:pt x="0" y="0"/>
                </a:moveTo>
                <a:cubicBezTo>
                  <a:pt x="1568616" y="-112067"/>
                  <a:pt x="2612360" y="-82272"/>
                  <a:pt x="3769481" y="0"/>
                </a:cubicBezTo>
                <a:cubicBezTo>
                  <a:pt x="3674148" y="580637"/>
                  <a:pt x="3841830" y="892823"/>
                  <a:pt x="3769481" y="1477328"/>
                </a:cubicBezTo>
                <a:cubicBezTo>
                  <a:pt x="2753629" y="1392787"/>
                  <a:pt x="434185" y="1382504"/>
                  <a:pt x="0" y="1477328"/>
                </a:cubicBezTo>
                <a:cubicBezTo>
                  <a:pt x="3397" y="1261828"/>
                  <a:pt x="19621" y="711424"/>
                  <a:pt x="0" y="0"/>
                </a:cubicBezTo>
                <a:close/>
              </a:path>
            </a:pathLst>
          </a:custGeom>
          <a:ln w="38100">
            <a:solidFill>
              <a:srgbClr val="13478B"/>
            </a:solidFill>
            <a:extLst>
              <a:ext uri="{C807C97D-BFC1-408E-A445-0C87EB9F89A2}">
                <ask:lineSketchStyleProps xmlns:ask="http://schemas.microsoft.com/office/drawing/2018/sketchyshapes" sd="1685499157">
                  <a:prstGeom prst="rect">
                    <a:avLst/>
                  </a:prstGeom>
                  <ask:type>
                    <ask:lineSketchCurved/>
                  </ask:type>
                </ask:lineSketchStyleProps>
              </a:ext>
            </a:extLst>
          </a:ln>
        </p:spPr>
        <p:txBody>
          <a:bodyPr wrap="square" lIns="0" tIns="0" rIns="0" bIns="0" rtlCol="0" anchor="t">
            <a:spAutoFit/>
          </a:bodyPr>
          <a:lstStyle>
            <a:defPPr>
              <a:defRPr lang="fr-FR"/>
            </a:defPPr>
            <a:lvl1pPr algn="ctr">
              <a:lnSpc>
                <a:spcPct val="100000"/>
              </a:lnSpc>
              <a:defRPr sz="1400">
                <a:solidFill>
                  <a:srgbClr val="003399"/>
                </a:solidFill>
                <a:latin typeface="Glacial Indifference"/>
              </a:defRPr>
            </a:lvl1pPr>
          </a:lstStyle>
          <a:p>
            <a:r>
              <a:rPr lang="fr-FR" sz="2400" dirty="0"/>
              <a:t>ALCOTRA finance des projets de coopération (</a:t>
            </a:r>
            <a:r>
              <a:rPr lang="en-US" sz="2400" dirty="0"/>
              <a:t>a minima 1 </a:t>
            </a:r>
            <a:r>
              <a:rPr lang="en-US" sz="2400" dirty="0" err="1"/>
              <a:t>partenaire</a:t>
            </a:r>
            <a:r>
              <a:rPr lang="en-US" sz="2400" dirty="0"/>
              <a:t> français + 1 </a:t>
            </a:r>
            <a:r>
              <a:rPr lang="en-US" sz="2400" dirty="0" err="1"/>
              <a:t>partenaire</a:t>
            </a:r>
            <a:r>
              <a:rPr lang="en-US" sz="2400" dirty="0"/>
              <a:t> </a:t>
            </a:r>
            <a:r>
              <a:rPr lang="en-US" sz="2400" dirty="0" err="1"/>
              <a:t>italien</a:t>
            </a:r>
            <a:r>
              <a:rPr lang="en-US" sz="2400" dirty="0"/>
              <a:t>)</a:t>
            </a:r>
          </a:p>
        </p:txBody>
      </p:sp>
      <p:sp>
        <p:nvSpPr>
          <p:cNvPr id="3" name="TextBox 26">
            <a:extLst>
              <a:ext uri="{FF2B5EF4-FFF2-40B4-BE49-F238E27FC236}">
                <a16:creationId xmlns:a16="http://schemas.microsoft.com/office/drawing/2014/main" id="{4428ABB8-30E7-B90F-245F-F7FB54B5F01F}"/>
              </a:ext>
            </a:extLst>
          </p:cNvPr>
          <p:cNvSpPr txBox="1"/>
          <p:nvPr/>
        </p:nvSpPr>
        <p:spPr>
          <a:xfrm>
            <a:off x="8083071" y="3533027"/>
            <a:ext cx="3769481" cy="1107996"/>
          </a:xfrm>
          <a:custGeom>
            <a:avLst/>
            <a:gdLst>
              <a:gd name="csX0" fmla="*/ 0 w 3769481"/>
              <a:gd name="csY0" fmla="*/ 0 h 1107996"/>
              <a:gd name="csX1" fmla="*/ 3769481 w 3769481"/>
              <a:gd name="csY1" fmla="*/ 0 h 1107996"/>
              <a:gd name="csX2" fmla="*/ 3769481 w 3769481"/>
              <a:gd name="csY2" fmla="*/ 1107996 h 1107996"/>
              <a:gd name="csX3" fmla="*/ 0 w 3769481"/>
              <a:gd name="csY3" fmla="*/ 1107996 h 1107996"/>
              <a:gd name="csX4" fmla="*/ 0 w 3769481"/>
              <a:gd name="csY4" fmla="*/ 0 h 1107996"/>
            </a:gdLst>
            <a:ahLst/>
            <a:cxnLst>
              <a:cxn ang="0">
                <a:pos x="csX0" y="csY0"/>
              </a:cxn>
              <a:cxn ang="0">
                <a:pos x="csX1" y="csY1"/>
              </a:cxn>
              <a:cxn ang="0">
                <a:pos x="csX2" y="csY2"/>
              </a:cxn>
              <a:cxn ang="0">
                <a:pos x="csX3" y="csY3"/>
              </a:cxn>
              <a:cxn ang="0">
                <a:pos x="csX4" y="csY4"/>
              </a:cxn>
            </a:cxnLst>
            <a:rect l="l" t="t" r="r" b="b"/>
            <a:pathLst>
              <a:path w="3769481" h="1107996" fill="none" extrusionOk="0">
                <a:moveTo>
                  <a:pt x="0" y="0"/>
                </a:moveTo>
                <a:cubicBezTo>
                  <a:pt x="1058351" y="-99688"/>
                  <a:pt x="2611615" y="127745"/>
                  <a:pt x="3769481" y="0"/>
                </a:cubicBezTo>
                <a:cubicBezTo>
                  <a:pt x="3769342" y="220446"/>
                  <a:pt x="3794694" y="644978"/>
                  <a:pt x="3769481" y="1107996"/>
                </a:cubicBezTo>
                <a:cubicBezTo>
                  <a:pt x="2201647" y="1269013"/>
                  <a:pt x="798027" y="1275675"/>
                  <a:pt x="0" y="1107996"/>
                </a:cubicBezTo>
                <a:cubicBezTo>
                  <a:pt x="4229" y="624659"/>
                  <a:pt x="7157" y="394656"/>
                  <a:pt x="0" y="0"/>
                </a:cubicBezTo>
                <a:close/>
              </a:path>
              <a:path w="3769481" h="1107996" stroke="0" extrusionOk="0">
                <a:moveTo>
                  <a:pt x="0" y="0"/>
                </a:moveTo>
                <a:cubicBezTo>
                  <a:pt x="1568616" y="-112067"/>
                  <a:pt x="2612360" y="-82272"/>
                  <a:pt x="3769481" y="0"/>
                </a:cubicBezTo>
                <a:cubicBezTo>
                  <a:pt x="3840347" y="395970"/>
                  <a:pt x="3742110" y="707008"/>
                  <a:pt x="3769481" y="1107996"/>
                </a:cubicBezTo>
                <a:cubicBezTo>
                  <a:pt x="2753629" y="1023455"/>
                  <a:pt x="434185" y="1013172"/>
                  <a:pt x="0" y="1107996"/>
                </a:cubicBezTo>
                <a:cubicBezTo>
                  <a:pt x="-29842" y="782585"/>
                  <a:pt x="-13618" y="527565"/>
                  <a:pt x="0" y="0"/>
                </a:cubicBezTo>
                <a:close/>
              </a:path>
            </a:pathLst>
          </a:custGeom>
          <a:ln w="38100">
            <a:solidFill>
              <a:srgbClr val="13478B"/>
            </a:solidFill>
            <a:extLst>
              <a:ext uri="{C807C97D-BFC1-408E-A445-0C87EB9F89A2}">
                <ask:lineSketchStyleProps xmlns:ask="http://schemas.microsoft.com/office/drawing/2018/sketchyshapes" sd="1685499157">
                  <a:prstGeom prst="rect">
                    <a:avLst/>
                  </a:prstGeom>
                  <ask:type>
                    <ask:lineSketchCurved/>
                  </ask:type>
                </ask:lineSketchStyleProps>
              </a:ext>
            </a:extLst>
          </a:ln>
        </p:spPr>
        <p:txBody>
          <a:bodyPr wrap="square" lIns="0" tIns="0" rIns="0" bIns="0" rtlCol="0" anchor="t">
            <a:spAutoFit/>
          </a:bodyPr>
          <a:lstStyle>
            <a:defPPr>
              <a:defRPr lang="fr-FR"/>
            </a:defPPr>
            <a:lvl1pPr algn="ctr">
              <a:lnSpc>
                <a:spcPct val="100000"/>
              </a:lnSpc>
              <a:defRPr sz="1400">
                <a:solidFill>
                  <a:srgbClr val="003399"/>
                </a:solidFill>
                <a:latin typeface="Glacial Indifference"/>
              </a:defRPr>
            </a:lvl1pPr>
          </a:lstStyle>
          <a:p>
            <a:r>
              <a:rPr lang="fr-FR" sz="2400" dirty="0"/>
              <a:t>Pour la France, seuls les acteurs des CD 74, 73, 05, 04, 06 peuvent être chefs de file</a:t>
            </a:r>
            <a:endParaRPr lang="en-US" sz="2400" dirty="0"/>
          </a:p>
        </p:txBody>
      </p:sp>
    </p:spTree>
    <p:extLst>
      <p:ext uri="{BB962C8B-B14F-4D97-AF65-F5344CB8AC3E}">
        <p14:creationId xmlns:p14="http://schemas.microsoft.com/office/powerpoint/2010/main" val="32336719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F2A525D1-30A7-E24F-83BD-F0DAE93E6606}"/>
              </a:ext>
            </a:extLst>
          </p:cNvPr>
          <p:cNvCxnSpPr>
            <a:cxnSpLocks/>
          </p:cNvCxnSpPr>
          <p:nvPr/>
        </p:nvCxnSpPr>
        <p:spPr>
          <a:xfrm>
            <a:off x="643163" y="1181382"/>
            <a:ext cx="282123" cy="0"/>
          </a:xfrm>
          <a:prstGeom prst="line">
            <a:avLst/>
          </a:prstGeom>
          <a:ln w="57150">
            <a:solidFill>
              <a:srgbClr val="FFED00"/>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E134C266-5C5E-CD1D-5EDB-2C84BCB647AC}"/>
              </a:ext>
            </a:extLst>
          </p:cNvPr>
          <p:cNvPicPr>
            <a:picLocks noChangeAspect="1"/>
          </p:cNvPicPr>
          <p:nvPr/>
        </p:nvPicPr>
        <p:blipFill>
          <a:blip r:embed="rId2"/>
          <a:srcRect/>
          <a:stretch/>
        </p:blipFill>
        <p:spPr>
          <a:xfrm>
            <a:off x="519192" y="5379739"/>
            <a:ext cx="5215181" cy="1566841"/>
          </a:xfrm>
          <a:prstGeom prst="rect">
            <a:avLst/>
          </a:prstGeom>
        </p:spPr>
      </p:pic>
      <p:pic>
        <p:nvPicPr>
          <p:cNvPr id="9" name="Image 8">
            <a:extLst>
              <a:ext uri="{FF2B5EF4-FFF2-40B4-BE49-F238E27FC236}">
                <a16:creationId xmlns:a16="http://schemas.microsoft.com/office/drawing/2014/main" id="{550D10C4-47C0-D518-6F74-91CBB655983A}"/>
              </a:ext>
            </a:extLst>
          </p:cNvPr>
          <p:cNvPicPr>
            <a:picLocks noChangeAspect="1"/>
          </p:cNvPicPr>
          <p:nvPr/>
        </p:nvPicPr>
        <p:blipFill>
          <a:blip r:embed="rId3"/>
          <a:srcRect/>
          <a:stretch/>
        </p:blipFill>
        <p:spPr>
          <a:xfrm>
            <a:off x="9186192" y="6437463"/>
            <a:ext cx="2258784" cy="260628"/>
          </a:xfrm>
          <a:prstGeom prst="rect">
            <a:avLst/>
          </a:prstGeom>
        </p:spPr>
      </p:pic>
      <p:pic>
        <p:nvPicPr>
          <p:cNvPr id="7" name="Image 6">
            <a:extLst>
              <a:ext uri="{FF2B5EF4-FFF2-40B4-BE49-F238E27FC236}">
                <a16:creationId xmlns:a16="http://schemas.microsoft.com/office/drawing/2014/main" id="{DB01C0B1-6463-5D52-52C0-56B232110A65}"/>
              </a:ext>
            </a:extLst>
          </p:cNvPr>
          <p:cNvPicPr>
            <a:picLocks noChangeAspect="1"/>
          </p:cNvPicPr>
          <p:nvPr/>
        </p:nvPicPr>
        <p:blipFill>
          <a:blip r:embed="rId4"/>
          <a:srcRect/>
          <a:stretch/>
        </p:blipFill>
        <p:spPr>
          <a:xfrm>
            <a:off x="9139696" y="5658700"/>
            <a:ext cx="2258789" cy="516294"/>
          </a:xfrm>
          <a:prstGeom prst="rect">
            <a:avLst/>
          </a:prstGeom>
        </p:spPr>
      </p:pic>
      <p:sp>
        <p:nvSpPr>
          <p:cNvPr id="8" name="Title 1">
            <a:extLst>
              <a:ext uri="{FF2B5EF4-FFF2-40B4-BE49-F238E27FC236}">
                <a16:creationId xmlns:a16="http://schemas.microsoft.com/office/drawing/2014/main" id="{35BA11F7-FB26-23E6-D987-C7C1ED796494}"/>
              </a:ext>
            </a:extLst>
          </p:cNvPr>
          <p:cNvSpPr txBox="1">
            <a:spLocks/>
          </p:cNvSpPr>
          <p:nvPr/>
        </p:nvSpPr>
        <p:spPr>
          <a:xfrm>
            <a:off x="548870" y="410369"/>
            <a:ext cx="8676906" cy="7310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solidFill>
                  <a:srgbClr val="13478B"/>
                </a:solidFill>
                <a:latin typeface="Georgia" panose="02040502050405020303" pitchFamily="18" charset="0"/>
              </a:rPr>
              <a:t>PROGRAMME ALCOTRA France-Italie</a:t>
            </a:r>
          </a:p>
          <a:p>
            <a:r>
              <a:rPr lang="fr-FR" sz="2000" b="1" dirty="0">
                <a:solidFill>
                  <a:srgbClr val="13478B"/>
                </a:solidFill>
                <a:latin typeface="Georgia" panose="02040502050405020303" pitchFamily="18" charset="0"/>
              </a:rPr>
              <a:t>Gouvernance</a:t>
            </a:r>
            <a:endParaRPr lang="en-US" sz="2000" b="1" dirty="0">
              <a:solidFill>
                <a:srgbClr val="13478B"/>
              </a:solidFill>
              <a:latin typeface="Georgia" panose="02040502050405020303" pitchFamily="18" charset="0"/>
            </a:endParaRPr>
          </a:p>
        </p:txBody>
      </p:sp>
      <p:sp>
        <p:nvSpPr>
          <p:cNvPr id="5" name="Sous-titre 2">
            <a:extLst>
              <a:ext uri="{FF2B5EF4-FFF2-40B4-BE49-F238E27FC236}">
                <a16:creationId xmlns:a16="http://schemas.microsoft.com/office/drawing/2014/main" id="{3F6EAAB7-925A-4ADC-22F4-287476302818}"/>
              </a:ext>
            </a:extLst>
          </p:cNvPr>
          <p:cNvSpPr txBox="1">
            <a:spLocks noChangeArrowheads="1"/>
          </p:cNvSpPr>
          <p:nvPr/>
        </p:nvSpPr>
        <p:spPr bwMode="auto">
          <a:xfrm>
            <a:off x="350770" y="1497285"/>
            <a:ext cx="3842131" cy="1566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Geneva" pitchFamily="-107"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Geneva" pitchFamily="-107" charset="-128"/>
                <a:cs typeface="Geneva" pitchFamily="-107"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Geneva" pitchFamily="-107" charset="-128"/>
                <a:cs typeface="Geneva" pitchFamily="-107"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9pPr>
          </a:lstStyle>
          <a:p>
            <a:pPr marL="285750" indent="-285750" algn="just">
              <a:buFont typeface="Wingdings" panose="05000000000000000000" pitchFamily="2" charset="2"/>
              <a:buChar char="v"/>
            </a:pPr>
            <a:r>
              <a:rPr lang="fr-FR" altLang="fr-FR" sz="1600" dirty="0">
                <a:solidFill>
                  <a:srgbClr val="000000"/>
                </a:solidFill>
                <a:latin typeface="+mn-lt"/>
              </a:rPr>
              <a:t>La Région Auvergne-Rhône-Alpes </a:t>
            </a:r>
            <a:r>
              <a:rPr lang="fr-FR" altLang="fr-FR" sz="1600" b="1" dirty="0">
                <a:solidFill>
                  <a:srgbClr val="000000"/>
                </a:solidFill>
                <a:latin typeface="+mn-lt"/>
              </a:rPr>
              <a:t>est Autorité de gestion du programme depuis 2014.</a:t>
            </a:r>
            <a:r>
              <a:rPr lang="fr-FR" altLang="fr-FR" sz="1600" dirty="0">
                <a:solidFill>
                  <a:srgbClr val="000000"/>
                </a:solidFill>
                <a:latin typeface="+mn-lt"/>
              </a:rPr>
              <a:t> Elle prend la suite de l’Autorité de gestion de la Région Piémont (Italie). </a:t>
            </a:r>
          </a:p>
        </p:txBody>
      </p:sp>
      <p:pic>
        <p:nvPicPr>
          <p:cNvPr id="16" name="Image 15" descr="Une image contenant habits, texte, chaussures, personne&#10;&#10;Description générée automatiquement">
            <a:extLst>
              <a:ext uri="{FF2B5EF4-FFF2-40B4-BE49-F238E27FC236}">
                <a16:creationId xmlns:a16="http://schemas.microsoft.com/office/drawing/2014/main" id="{C6488375-EDCE-E65F-7160-71C824803C21}"/>
              </a:ext>
            </a:extLst>
          </p:cNvPr>
          <p:cNvPicPr>
            <a:picLocks noChangeAspect="1"/>
          </p:cNvPicPr>
          <p:nvPr/>
        </p:nvPicPr>
        <p:blipFill rotWithShape="1">
          <a:blip r:embed="rId5"/>
          <a:srcRect l="18800" t="5238" r="6133"/>
          <a:stretch/>
        </p:blipFill>
        <p:spPr>
          <a:xfrm rot="5400000">
            <a:off x="8617184" y="2073364"/>
            <a:ext cx="3396798" cy="3215953"/>
          </a:xfrm>
          <a:prstGeom prst="rect">
            <a:avLst/>
          </a:prstGeom>
        </p:spPr>
      </p:pic>
      <p:pic>
        <p:nvPicPr>
          <p:cNvPr id="2052" name="Picture 4" descr="Nicolas DARAGON ">
            <a:extLst>
              <a:ext uri="{FF2B5EF4-FFF2-40B4-BE49-F238E27FC236}">
                <a16:creationId xmlns:a16="http://schemas.microsoft.com/office/drawing/2014/main" id="{FE8AC031-5B07-165A-CBFC-5E8E7ADEB4B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415" t="7891" r="16714" b="6132"/>
          <a:stretch/>
        </p:blipFill>
        <p:spPr bwMode="auto">
          <a:xfrm>
            <a:off x="548870" y="2906342"/>
            <a:ext cx="2957206" cy="2513313"/>
          </a:xfrm>
          <a:prstGeom prst="rect">
            <a:avLst/>
          </a:prstGeom>
          <a:noFill/>
          <a:extLst>
            <a:ext uri="{909E8E84-426E-40DD-AFC4-6F175D3DCCD1}">
              <a14:hiddenFill xmlns:a14="http://schemas.microsoft.com/office/drawing/2010/main">
                <a:solidFill>
                  <a:srgbClr val="FFFFFF"/>
                </a:solidFill>
              </a14:hiddenFill>
            </a:ext>
          </a:extLst>
        </p:spPr>
      </p:pic>
      <p:sp>
        <p:nvSpPr>
          <p:cNvPr id="17" name="Sous-titre 2">
            <a:extLst>
              <a:ext uri="{FF2B5EF4-FFF2-40B4-BE49-F238E27FC236}">
                <a16:creationId xmlns:a16="http://schemas.microsoft.com/office/drawing/2014/main" id="{A4D78748-9190-F355-FDAC-EE1DCC48A143}"/>
              </a:ext>
            </a:extLst>
          </p:cNvPr>
          <p:cNvSpPr txBox="1">
            <a:spLocks noChangeArrowheads="1"/>
          </p:cNvSpPr>
          <p:nvPr/>
        </p:nvSpPr>
        <p:spPr bwMode="auto">
          <a:xfrm>
            <a:off x="4887323" y="835306"/>
            <a:ext cx="4965232" cy="968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Geneva" pitchFamily="-107"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Geneva" pitchFamily="-107" charset="-128"/>
                <a:cs typeface="Geneva" pitchFamily="-107"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Geneva" pitchFamily="-107" charset="-128"/>
                <a:cs typeface="Geneva" pitchFamily="-107"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07" charset="-128"/>
                <a:cs typeface="Geneva" pitchFamily="-107" charset="-128"/>
              </a:defRPr>
            </a:lvl9pPr>
          </a:lstStyle>
          <a:p>
            <a:pPr marL="285750" indent="-285750" algn="just">
              <a:buFont typeface="Wingdings" panose="05000000000000000000" pitchFamily="2" charset="2"/>
              <a:buChar char="v"/>
            </a:pPr>
            <a:r>
              <a:rPr lang="fr-FR" altLang="fr-FR" sz="1600" b="1" dirty="0">
                <a:solidFill>
                  <a:srgbClr val="000000"/>
                </a:solidFill>
                <a:latin typeface="+mn-lt"/>
              </a:rPr>
              <a:t>Nicolas DARAGON</a:t>
            </a:r>
            <a:r>
              <a:rPr lang="fr-FR" altLang="fr-FR" sz="1600" dirty="0">
                <a:solidFill>
                  <a:srgbClr val="000000"/>
                </a:solidFill>
                <a:latin typeface="+mn-lt"/>
              </a:rPr>
              <a:t>, Vice-Président </a:t>
            </a:r>
            <a:r>
              <a:rPr lang="fr-FR" sz="1600" dirty="0">
                <a:solidFill>
                  <a:srgbClr val="000000"/>
                </a:solidFill>
                <a:latin typeface="+mn-lt"/>
              </a:rPr>
              <a:t>délégué aux finances, à l'administration générale, aux ressources humaines et aux fonds européens</a:t>
            </a:r>
            <a:r>
              <a:rPr lang="fr-FR" altLang="fr-FR" sz="1600" dirty="0">
                <a:solidFill>
                  <a:srgbClr val="000000"/>
                </a:solidFill>
                <a:latin typeface="+mn-lt"/>
              </a:rPr>
              <a:t>, représente la Région Auvergne-Rhône-Alpes, Autorité de gestion. </a:t>
            </a:r>
          </a:p>
          <a:p>
            <a:pPr algn="just">
              <a:buNone/>
            </a:pPr>
            <a:endParaRPr lang="fr-FR" altLang="fr-FR" sz="1600" dirty="0">
              <a:solidFill>
                <a:srgbClr val="000000"/>
              </a:solidFill>
              <a:latin typeface="+mn-lt"/>
            </a:endParaRPr>
          </a:p>
        </p:txBody>
      </p:sp>
      <p:pic>
        <p:nvPicPr>
          <p:cNvPr id="18" name="Picture 2" descr="Nicola Daragon - comité de suivi - Gréoux - Alcotra">
            <a:extLst>
              <a:ext uri="{FF2B5EF4-FFF2-40B4-BE49-F238E27FC236}">
                <a16:creationId xmlns:a16="http://schemas.microsoft.com/office/drawing/2014/main" id="{4FE52045-B13C-2DB4-5282-5903118E0F3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833" t="11067" r="3507" b="13467"/>
          <a:stretch/>
        </p:blipFill>
        <p:spPr bwMode="auto">
          <a:xfrm>
            <a:off x="4192901" y="2722313"/>
            <a:ext cx="4162637" cy="2657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5122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4524</TotalTime>
  <Words>4962</Words>
  <Application>Microsoft Office PowerPoint</Application>
  <PresentationFormat>Grand écran</PresentationFormat>
  <Paragraphs>613</Paragraphs>
  <Slides>52</Slides>
  <Notes>4</Notes>
  <HiddenSlides>0</HiddenSlides>
  <MMClips>0</MMClips>
  <ScaleCrop>false</ScaleCrop>
  <HeadingPairs>
    <vt:vector size="6" baseType="variant">
      <vt:variant>
        <vt:lpstr>Polices utilisées</vt:lpstr>
      </vt:variant>
      <vt:variant>
        <vt:i4>19</vt:i4>
      </vt:variant>
      <vt:variant>
        <vt:lpstr>Thème</vt:lpstr>
      </vt:variant>
      <vt:variant>
        <vt:i4>5</vt:i4>
      </vt:variant>
      <vt:variant>
        <vt:lpstr>Titres des diapositives</vt:lpstr>
      </vt:variant>
      <vt:variant>
        <vt:i4>52</vt:i4>
      </vt:variant>
    </vt:vector>
  </HeadingPairs>
  <TitlesOfParts>
    <vt:vector size="76" baseType="lpstr">
      <vt:lpstr>MS PGothic</vt:lpstr>
      <vt:lpstr>3</vt:lpstr>
      <vt:lpstr>Aptos</vt:lpstr>
      <vt:lpstr>Arial</vt:lpstr>
      <vt:lpstr>Boucherie Block</vt:lpstr>
      <vt:lpstr>Calibri</vt:lpstr>
      <vt:lpstr>Courier New</vt:lpstr>
      <vt:lpstr>Georgia</vt:lpstr>
      <vt:lpstr>Glacial Indifference</vt:lpstr>
      <vt:lpstr>Glacial Indifference Bold</vt:lpstr>
      <vt:lpstr>Graphik Bold</vt:lpstr>
      <vt:lpstr>Graphik Regular</vt:lpstr>
      <vt:lpstr>Lora</vt:lpstr>
      <vt:lpstr>Lucida Sans Unicode</vt:lpstr>
      <vt:lpstr>Montserrat</vt:lpstr>
      <vt:lpstr>Open Sans</vt:lpstr>
      <vt:lpstr>Times New Roman</vt:lpstr>
      <vt:lpstr>Wingdings</vt:lpstr>
      <vt:lpstr>ヒラギノ角ゴ Pro W3</vt:lpstr>
      <vt:lpstr>Thème Office</vt:lpstr>
      <vt:lpstr>4_Thème Office</vt:lpstr>
      <vt:lpstr>2_Thème Office</vt:lpstr>
      <vt:lpstr>3_Thème Office</vt:lpstr>
      <vt:lpstr>1_Thème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Microsoft Office User</dc:creator>
  <cp:lastModifiedBy>VIVIER Sandra</cp:lastModifiedBy>
  <cp:revision>116</cp:revision>
  <cp:lastPrinted>2026-05-05T10:08:48Z</cp:lastPrinted>
  <dcterms:created xsi:type="dcterms:W3CDTF">2022-01-27T15:58:09Z</dcterms:created>
  <dcterms:modified xsi:type="dcterms:W3CDTF">2026-05-05T15:00:17Z</dcterms:modified>
</cp:coreProperties>
</file>