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1" r:id="rId3"/>
    <p:sldMasterId id="2147483653" r:id="rId4"/>
    <p:sldMasterId id="2147483650" r:id="rId5"/>
  </p:sldMasterIdLst>
  <p:notesMasterIdLst>
    <p:notesMasterId r:id="rId20"/>
  </p:notesMasterIdLst>
  <p:handoutMasterIdLst>
    <p:handoutMasterId r:id="rId21"/>
  </p:handoutMasterIdLst>
  <p:sldIdLst>
    <p:sldId id="262" r:id="rId6"/>
    <p:sldId id="285" r:id="rId7"/>
    <p:sldId id="696" r:id="rId8"/>
    <p:sldId id="288" r:id="rId9"/>
    <p:sldId id="300" r:id="rId10"/>
    <p:sldId id="293" r:id="rId11"/>
    <p:sldId id="295" r:id="rId12"/>
    <p:sldId id="296" r:id="rId13"/>
    <p:sldId id="294" r:id="rId14"/>
    <p:sldId id="301" r:id="rId15"/>
    <p:sldId id="694" r:id="rId16"/>
    <p:sldId id="269" r:id="rId17"/>
    <p:sldId id="283" r:id="rId18"/>
    <p:sldId id="26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78B"/>
    <a:srgbClr val="FFED00"/>
    <a:srgbClr val="02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2" autoAdjust="0"/>
    <p:restoredTop sz="95902"/>
  </p:normalViewPr>
  <p:slideViewPr>
    <p:cSldViewPr snapToGrid="0" snapToObjects="1">
      <p:cViewPr varScale="1">
        <p:scale>
          <a:sx n="109" d="100"/>
          <a:sy n="109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1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EB1B760-D7AD-AC4D-846F-3D53C6167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20447C-FDCC-8442-AF09-FCF897E695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0139-AE1F-4E40-BE09-8D8B930D4DA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BF73E5-D96F-1841-98D5-A3ED2135C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2CB66-E0E3-7C48-83D6-F2A39E699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C87B-0522-9048-BFBE-BD96AFA32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8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3770A-6932-DD4D-928A-4BBE12ADBB3D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5D95-0718-8B40-ABCE-FBDF754C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2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55D95-0718-8B40-ABCE-FBDF754C318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7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3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74425F82-9EBC-D74B-8796-ED18891E1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2880542"/>
            <a:ext cx="6193431" cy="23510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C899E9-5CEA-DE4C-87C9-90749D68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1"/>
            <a:ext cx="6178501" cy="1245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400">
                <a:latin typeface="Graphik Regular" panose="020B0503030202060203" pitchFamily="34" charset="77"/>
              </a:defRPr>
            </a:lvl1pPr>
          </a:lstStyle>
          <a:p>
            <a:pPr lvl="0"/>
            <a:r>
              <a:rPr lang="fr-FR" dirty="0"/>
              <a:t>Modifier les styles du texte du masque
Deuxième niveau
Troisième niveau
Quatrième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C5E2C85-88DA-5443-AB42-D5708BFD7362}"/>
              </a:ext>
            </a:extLst>
          </p:cNvPr>
          <p:cNvSpPr txBox="1">
            <a:spLocks/>
          </p:cNvSpPr>
          <p:nvPr userDrawn="1"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baseline="0" dirty="0">
                <a:solidFill>
                  <a:srgbClr val="13478B"/>
                </a:solidFill>
                <a:latin typeface="Graphik Bold" panose="020B0503030202060203" pitchFamily="34" charset="77"/>
              </a:rPr>
              <a:t>Modifiez le style du titre</a:t>
            </a:r>
            <a:endParaRPr lang="en-US" sz="2000" b="1" baseline="0" dirty="0">
              <a:solidFill>
                <a:srgbClr val="13478B"/>
              </a:solidFill>
              <a:latin typeface="Graphik Bold" panose="020B0503030202060203" pitchFamily="34" charset="77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DED6AB9-98D3-1F4B-BE57-68D461440C7F}"/>
              </a:ext>
            </a:extLst>
          </p:cNvPr>
          <p:cNvCxnSpPr>
            <a:cxnSpLocks/>
          </p:cNvCxnSpPr>
          <p:nvPr userDrawn="1"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C899E9-5CEA-DE4C-87C9-90749D68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1"/>
            <a:ext cx="6178501" cy="1245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400">
                <a:latin typeface="Graphik Regular" panose="020B0503030202060203" pitchFamily="34" charset="77"/>
              </a:defRPr>
            </a:lvl1pPr>
          </a:lstStyle>
          <a:p>
            <a:pPr lvl="0"/>
            <a:r>
              <a:rPr lang="fr-FR" dirty="0"/>
              <a:t>Modifier les styles du texte du masque
Deuxième niveau
Troisième niveau
Quatrième niveau</a:t>
            </a:r>
            <a:endParaRPr lang="en-US" dirty="0"/>
          </a:p>
        </p:txBody>
      </p:sp>
      <p:sp>
        <p:nvSpPr>
          <p:cNvPr id="25" name="Rectangle à coins arrondis 24">
            <a:extLst>
              <a:ext uri="{FF2B5EF4-FFF2-40B4-BE49-F238E27FC236}">
                <a16:creationId xmlns:a16="http://schemas.microsoft.com/office/drawing/2014/main" id="{C1E6B8A6-4155-3447-9D7E-DFCC9D6CFC85}"/>
              </a:ext>
            </a:extLst>
          </p:cNvPr>
          <p:cNvSpPr/>
          <p:nvPr userDrawn="1"/>
        </p:nvSpPr>
        <p:spPr>
          <a:xfrm>
            <a:off x="6997148" y="2806810"/>
            <a:ext cx="4476584" cy="2402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3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bandeau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28" y="1472572"/>
            <a:ext cx="8238001" cy="1245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</a:t>
            </a:r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7A173BF-6657-1340-AA85-976A45DAC440}"/>
              </a:ext>
            </a:extLst>
          </p:cNvPr>
          <p:cNvCxnSpPr>
            <a:cxnSpLocks/>
          </p:cNvCxnSpPr>
          <p:nvPr userDrawn="1"/>
        </p:nvCxnSpPr>
        <p:spPr>
          <a:xfrm>
            <a:off x="857551" y="1181382"/>
            <a:ext cx="376164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4421030-8471-F442-8A85-457BD9676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367" y="2880542"/>
            <a:ext cx="6538384" cy="2351088"/>
          </a:xfrm>
        </p:spPr>
        <p:txBody>
          <a:bodyPr>
            <a:normAutofit/>
          </a:bodyPr>
          <a:lstStyle>
            <a:lvl1pPr marL="171450" indent="-171450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F81F2CA9-612D-B841-9FAB-6D2961B17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7418" y="2717801"/>
            <a:ext cx="3473449" cy="2462213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25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8C2F4A-0EDF-1045-A95E-A4485800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0" y="410369"/>
            <a:ext cx="7886700" cy="731098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rgbClr val="13478B"/>
                </a:solidFill>
                <a:latin typeface="Graphik Bold" panose="020B0503030202060203" pitchFamily="34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197AE78-FE67-DC4C-8A46-44FDC17465C6}"/>
              </a:ext>
            </a:extLst>
          </p:cNvPr>
          <p:cNvCxnSpPr>
            <a:cxnSpLocks/>
          </p:cNvCxnSpPr>
          <p:nvPr userDrawn="1"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C5E60E-0737-594A-9128-9D409722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2"/>
            <a:ext cx="7886700" cy="11435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9CDE"/>
              </a:buClr>
              <a:defRPr sz="14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DA90CCC-74F5-1746-9CCC-C81E61412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50815" y="3020786"/>
            <a:ext cx="2774761" cy="2188028"/>
          </a:xfrm>
          <a:prstGeom prst="rect">
            <a:avLst/>
          </a:prstGeom>
        </p:spPr>
      </p:pic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CB0F9C87-6CF3-7B43-90A1-09DC75E5B4C6}"/>
              </a:ext>
            </a:extLst>
          </p:cNvPr>
          <p:cNvSpPr/>
          <p:nvPr userDrawn="1"/>
        </p:nvSpPr>
        <p:spPr>
          <a:xfrm>
            <a:off x="6846073" y="2806810"/>
            <a:ext cx="4627659" cy="2402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8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03358C-2E91-144A-A3E0-C0D70641B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5AE4D3-468D-F54A-947E-DAFC0B4A1A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B110B6-6931-0645-A9D3-D040477C9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07" y="1016"/>
            <a:ext cx="12188384" cy="68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F2F81D-5871-834E-A2CD-2CB68000E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51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terreg-alcotra.eu/fr/presentation-du-programme-de-cooperation-interreg-vi-alcotra-france-italie-2021-2027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06868C-65CA-8F4C-9246-93F6D11FB7C0}"/>
              </a:ext>
            </a:extLst>
          </p:cNvPr>
          <p:cNvSpPr txBox="1"/>
          <p:nvPr/>
        </p:nvSpPr>
        <p:spPr>
          <a:xfrm>
            <a:off x="557116" y="1225160"/>
            <a:ext cx="9206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Présentation du nouveau programme 2021-2027</a:t>
            </a:r>
          </a:p>
          <a:p>
            <a:endParaRPr lang="fr-FR" sz="2800" b="1" spc="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spc="200" dirty="0" err="1">
                <a:solidFill>
                  <a:schemeClr val="bg1"/>
                </a:solidFill>
                <a:latin typeface="Georgia" panose="02040502050405020303" pitchFamily="18" charset="0"/>
              </a:rPr>
              <a:t>Presentazione</a:t>
            </a:r>
            <a:r>
              <a:rPr lang="fr-FR" sz="28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 del </a:t>
            </a:r>
            <a:r>
              <a:rPr lang="fr-FR" sz="2800" b="1" spc="200" dirty="0" err="1">
                <a:solidFill>
                  <a:schemeClr val="bg1"/>
                </a:solidFill>
                <a:latin typeface="Georgia" panose="02040502050405020303" pitchFamily="18" charset="0"/>
              </a:rPr>
              <a:t>nuovo</a:t>
            </a:r>
            <a:r>
              <a:rPr lang="fr-FR" sz="28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 programma 2021-2027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AF6EE25-6B58-C84E-A5B0-1369DCDBDA78}"/>
              </a:ext>
            </a:extLst>
          </p:cNvPr>
          <p:cNvCxnSpPr>
            <a:cxnSpLocks/>
          </p:cNvCxnSpPr>
          <p:nvPr/>
        </p:nvCxnSpPr>
        <p:spPr>
          <a:xfrm>
            <a:off x="643163" y="3446188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D1D52AF-30DD-CB42-F888-36510B1C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3" y="5379739"/>
            <a:ext cx="5215178" cy="1566841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CDD3E89-1FDC-5185-0913-5A858289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198" y="5610386"/>
            <a:ext cx="2258789" cy="519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EBE38B-4841-AF49-E48D-0B2F57A6AA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70694" y="6406467"/>
            <a:ext cx="2258784" cy="2606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AF204D9-DF96-4D25-A1F2-37A2F56255CB}"/>
              </a:ext>
            </a:extLst>
          </p:cNvPr>
          <p:cNvSpPr txBox="1"/>
          <p:nvPr/>
        </p:nvSpPr>
        <p:spPr>
          <a:xfrm>
            <a:off x="481657" y="3787105"/>
            <a:ext cx="80376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spc="100" dirty="0">
                <a:solidFill>
                  <a:schemeClr val="bg1"/>
                </a:solidFill>
                <a:latin typeface="Arial" panose="020B0604020202020204" pitchFamily="34" charset="0"/>
                <a:hlinkClick r:id="rId5" tooltip="Présentation du Programme de coopération INTERREG VI A ALCOTRA France-Italie 2021 – 20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du Programme de coopération INTERREG VI A ALCOTRA France-Italie 2021 – 2027</a:t>
            </a:r>
            <a:endParaRPr lang="fr-FR" sz="2300" spc="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sz="2300" spc="100" dirty="0">
                <a:solidFill>
                  <a:schemeClr val="bg1"/>
                </a:solidFill>
                <a:latin typeface="Arial" panose="020B0604020202020204" pitchFamily="34" charset="0"/>
              </a:rPr>
              <a:t>Cuneo, 15 décembre 2022</a:t>
            </a:r>
            <a:endParaRPr lang="fr-FR" sz="2400" spc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9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D9287-A244-4784-B5DB-F08E978E0EC8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5547131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PROCHAINES ÉTAPES 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BFD31E-FC16-4D09-BC64-5DCFEA68151A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PROSSIME TAPPE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381238A2-7EFF-4B16-BB15-FAF4EED90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78616"/>
              </p:ext>
            </p:extLst>
          </p:nvPr>
        </p:nvGraphicFramePr>
        <p:xfrm>
          <a:off x="262551" y="1885751"/>
          <a:ext cx="5133314" cy="275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56">
                  <a:extLst>
                    <a:ext uri="{9D8B030D-6E8A-4147-A177-3AD203B41FA5}">
                      <a16:colId xmlns:a16="http://schemas.microsoft.com/office/drawing/2014/main" val="3262909364"/>
                    </a:ext>
                  </a:extLst>
                </a:gridCol>
                <a:gridCol w="3548958">
                  <a:extLst>
                    <a:ext uri="{9D8B030D-6E8A-4147-A177-3AD203B41FA5}">
                      <a16:colId xmlns:a16="http://schemas.microsoft.com/office/drawing/2014/main" val="334177679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endParaRPr lang="fr-FR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137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fr-FR" sz="1400" b="1" kern="1200" noProof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En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Instruction en cours de l’AAP «Transition»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461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26/01/2023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Comité de suivi en Ligurie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2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fr-FR" sz="1400" b="1" kern="1200" noProof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15/02/2023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Clôture de l’AAP</a:t>
                      </a:r>
                    </a:p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Appel à projet simples « Nouveaux défis » et « Gouvernance 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328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Automne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Lancement de l’appel à projet OP5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11333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Fin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Lancement de l’appel à projet Microprojets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086122"/>
                  </a:ext>
                </a:extLst>
              </a:tr>
            </a:tbl>
          </a:graphicData>
        </a:graphic>
      </p:graphicFrame>
      <p:graphicFrame>
        <p:nvGraphicFramePr>
          <p:cNvPr id="19" name="Tableau 7">
            <a:extLst>
              <a:ext uri="{FF2B5EF4-FFF2-40B4-BE49-F238E27FC236}">
                <a16:creationId xmlns:a16="http://schemas.microsoft.com/office/drawing/2014/main" id="{C743C1A3-2513-4147-9A89-48AC42E77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33654"/>
              </p:ext>
            </p:extLst>
          </p:nvPr>
        </p:nvGraphicFramePr>
        <p:xfrm>
          <a:off x="6412626" y="1885751"/>
          <a:ext cx="5133314" cy="275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56">
                  <a:extLst>
                    <a:ext uri="{9D8B030D-6E8A-4147-A177-3AD203B41FA5}">
                      <a16:colId xmlns:a16="http://schemas.microsoft.com/office/drawing/2014/main" val="3262909364"/>
                    </a:ext>
                  </a:extLst>
                </a:gridCol>
                <a:gridCol w="3548958">
                  <a:extLst>
                    <a:ext uri="{9D8B030D-6E8A-4147-A177-3AD203B41FA5}">
                      <a16:colId xmlns:a16="http://schemas.microsoft.com/office/drawing/2014/main" val="334177679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endParaRPr lang="it-IT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noProof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137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it-IT" sz="1400" b="1" kern="1200" noProof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 corso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Istruttorie in corso del bando «Transizione»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6406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26/01/2023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Comitato di sorveglianza in Liguria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2987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it-IT" sz="1400" b="1" kern="1200" noProof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15/02/2023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Chiusura del bando</a:t>
                      </a:r>
                    </a:p>
                    <a:p>
                      <a:r>
                        <a:rPr lang="it-IT" sz="1400" b="1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</a:rPr>
                        <a:t>Bando per progetti singoli « Nuove sfide» e « Governance » </a:t>
                      </a:r>
                      <a:endParaRPr lang="it-IT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328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Autunno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Lancio del bando OP5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506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Fine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noProof="0" dirty="0">
                          <a:solidFill>
                            <a:srgbClr val="0F4496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Lancio del bando Microprogetti</a:t>
                      </a:r>
                    </a:p>
                    <a:p>
                      <a:pPr marL="0" algn="l" defTabSz="914400" rtl="0" eaLnBrk="1" latinLnBrk="0" hangingPunct="1"/>
                      <a:endParaRPr lang="it-IT" sz="1400" b="1" kern="1200" noProof="0" dirty="0">
                        <a:solidFill>
                          <a:srgbClr val="0F4496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0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30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870" y="2834626"/>
            <a:ext cx="4184380" cy="2221298"/>
          </a:xfrm>
        </p:spPr>
        <p:txBody>
          <a:bodyPr anchor="t">
            <a:no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Priorités ouvertes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1, 2 et 4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Taille des projets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2 M€ (3 M€ en cas d’infrastructures)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Taux de cofinancement FEDER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Budget alloué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25 M€ </a:t>
            </a:r>
            <a:r>
              <a:rPr lang="fr-FR" altLang="fr-FR" sz="1200" dirty="0"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+ 3,7 M€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Durée des projets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36 mois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Date d’ouverture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Date de clôture de l’appel : </a:t>
            </a:r>
            <a:r>
              <a:rPr lang="fr-FR" altLang="fr-FR" sz="1200" dirty="0"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1121311"/>
          </a:xfrm>
        </p:spPr>
        <p:txBody>
          <a:bodyPr>
            <a:normAutofit/>
          </a:bodyPr>
          <a:lstStyle/>
          <a:p>
            <a:r>
              <a:rPr lang="fr-FR" altLang="fr-FR" b="1" dirty="0"/>
              <a:t>Objectif : </a:t>
            </a:r>
            <a:r>
              <a:rPr lang="de-DE" altLang="fr-FR" dirty="0" err="1"/>
              <a:t>soutenir</a:t>
            </a:r>
            <a:r>
              <a:rPr lang="de-DE" altLang="fr-FR" dirty="0"/>
              <a:t> des projets </a:t>
            </a:r>
            <a:r>
              <a:rPr lang="de-DE" altLang="fr-FR" dirty="0" err="1"/>
              <a:t>nouveaux</a:t>
            </a:r>
            <a:r>
              <a:rPr lang="de-DE" altLang="fr-FR" dirty="0"/>
              <a:t> </a:t>
            </a:r>
            <a:r>
              <a:rPr lang="de-DE" altLang="fr-FR" dirty="0" err="1"/>
              <a:t>répondant</a:t>
            </a:r>
            <a:r>
              <a:rPr lang="de-DE" altLang="fr-FR" dirty="0"/>
              <a:t> à la </a:t>
            </a:r>
            <a:r>
              <a:rPr lang="de-DE" altLang="fr-FR" dirty="0" err="1"/>
              <a:t>stratégie</a:t>
            </a:r>
            <a:r>
              <a:rPr lang="de-DE" altLang="fr-FR" dirty="0"/>
              <a:t> </a:t>
            </a:r>
            <a:r>
              <a:rPr lang="de-DE" altLang="fr-FR" dirty="0" err="1"/>
              <a:t>arrêtée</a:t>
            </a:r>
            <a:r>
              <a:rPr lang="de-DE" altLang="fr-FR" dirty="0"/>
              <a:t> </a:t>
            </a:r>
            <a:r>
              <a:rPr lang="de-DE" altLang="fr-FR" dirty="0" err="1"/>
              <a:t>pour</a:t>
            </a:r>
            <a:r>
              <a:rPr lang="de-DE" altLang="fr-FR" dirty="0"/>
              <a:t> la </a:t>
            </a:r>
            <a:r>
              <a:rPr lang="de-DE" altLang="fr-FR" dirty="0" err="1"/>
              <a:t>zone</a:t>
            </a:r>
            <a:r>
              <a:rPr lang="de-DE" altLang="fr-FR" dirty="0"/>
              <a:t> </a:t>
            </a:r>
            <a:r>
              <a:rPr lang="de-DE" altLang="fr-FR" dirty="0" err="1"/>
              <a:t>transfrontalière</a:t>
            </a:r>
            <a:r>
              <a:rPr lang="de-DE" altLang="fr-FR" dirty="0"/>
              <a:t> </a:t>
            </a:r>
            <a:r>
              <a:rPr lang="de-DE" altLang="fr-FR" dirty="0" err="1"/>
              <a:t>telle</a:t>
            </a:r>
            <a:r>
              <a:rPr lang="de-DE" altLang="fr-FR" dirty="0"/>
              <a:t> </a:t>
            </a:r>
            <a:r>
              <a:rPr lang="de-DE" altLang="fr-FR" dirty="0" err="1"/>
              <a:t>que</a:t>
            </a:r>
            <a:r>
              <a:rPr lang="de-DE" altLang="fr-FR" dirty="0"/>
              <a:t> </a:t>
            </a:r>
            <a:r>
              <a:rPr lang="de-DE" altLang="fr-FR" dirty="0" err="1"/>
              <a:t>présentée</a:t>
            </a:r>
            <a:r>
              <a:rPr lang="de-DE" altLang="fr-FR" dirty="0"/>
              <a:t> </a:t>
            </a:r>
            <a:r>
              <a:rPr lang="de-DE" altLang="fr-FR" dirty="0" err="1"/>
              <a:t>dans</a:t>
            </a:r>
            <a:r>
              <a:rPr lang="de-DE" altLang="fr-FR" dirty="0"/>
              <a:t> le Programme 2021-2027.</a:t>
            </a:r>
            <a:endParaRPr lang="fr-FR" alt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625407" y="281279"/>
            <a:ext cx="449885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APPEL À PROJETS NOUVEAUX DÉFIS 21-27</a:t>
            </a:r>
            <a:b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</a:b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C714BC-5C25-4E01-B1BD-E6821277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568" y="1389523"/>
            <a:ext cx="5296256" cy="7736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fr-FR" altLang="fr-FR" sz="1400" b="1" dirty="0" err="1">
                <a:latin typeface="Graphik Regular" panose="020B0503030202060203" pitchFamily="34" charset="77"/>
                <a:ea typeface="+mn-ea"/>
                <a:cs typeface="+mn-cs"/>
              </a:rPr>
              <a:t>Obiettivi</a:t>
            </a:r>
            <a:r>
              <a:rPr lang="fr-FR" altLang="fr-FR" sz="1400" b="1" dirty="0">
                <a:latin typeface="Graphik Regular" panose="020B0503030202060203" pitchFamily="34" charset="77"/>
                <a:ea typeface="+mn-ea"/>
                <a:cs typeface="+mn-cs"/>
              </a:rPr>
              <a:t>: </a:t>
            </a:r>
            <a:r>
              <a:rPr lang="it-IT" altLang="fr-FR" sz="1400" dirty="0">
                <a:latin typeface="Graphik Regular" panose="020B0503030202060203" pitchFamily="34" charset="77"/>
                <a:ea typeface="+mn-ea"/>
                <a:cs typeface="+mn-cs"/>
              </a:rPr>
              <a:t>sostenere nuovi progetti che rispondano alla strategia concordata per la zona transfrontaliera come presentata nel Programma 2021-2027. </a:t>
            </a:r>
            <a:endParaRPr lang="fr-FR" altLang="fr-FR" sz="1400" dirty="0">
              <a:latin typeface="Graphik Regular" panose="020B0503030202060203" pitchFamily="34" charset="77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8A7CAD-4AC3-4D34-9C51-3E9201AFFF5E}"/>
              </a:ext>
            </a:extLst>
          </p:cNvPr>
          <p:cNvSpPr txBox="1"/>
          <p:nvPr/>
        </p:nvSpPr>
        <p:spPr>
          <a:xfrm>
            <a:off x="6491568" y="2834626"/>
            <a:ext cx="5296256" cy="204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Priorità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aperte: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1, 2 e 4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Importo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2 M€ (3 M€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nel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caso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di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investimenti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infrastrutturali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)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Tasso di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cofinanziamento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FESR: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Dotazione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finanziara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25 M€ + 3,7 M€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Durata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36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mesi</a:t>
            </a:r>
            <a:endParaRPr lang="fr-FR" altLang="fr-FR" sz="1200" dirty="0">
              <a:solidFill>
                <a:srgbClr val="000000"/>
              </a:solidFill>
              <a:ea typeface="ヒラギノ角ゴ Pro W3" pitchFamily="-84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Data di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apertura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Data di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chiusura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del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bando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CE4468-8F43-444F-BDFE-C7FB5A93DD6C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BANDO NUOVE SFIDE 21-27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1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870" y="3011532"/>
            <a:ext cx="5467766" cy="1684419"/>
          </a:xfrm>
        </p:spPr>
        <p:txBody>
          <a:bodyPr anchor="t">
            <a:no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Priorité ouverte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ISO 1 Interreg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Taille des projets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0,5 M€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Taux de cofinancement FEDER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Budget alloué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 M€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Durée des projets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24 mois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Date d’ouverture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Date de clôture de l’appel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537392"/>
            <a:ext cx="5212730" cy="790352"/>
          </a:xfrm>
        </p:spPr>
        <p:txBody>
          <a:bodyPr>
            <a:normAutofit/>
          </a:bodyPr>
          <a:lstStyle/>
          <a:p>
            <a:r>
              <a:rPr lang="fr-FR" altLang="fr-FR" b="1" dirty="0"/>
              <a:t>Objectif : </a:t>
            </a:r>
            <a:r>
              <a:rPr lang="fr-FR" altLang="fr-FR" dirty="0"/>
              <a:t>soutenir des projets contribuant à réduire les obstacles transfrontaliers et participer à la nouvelle politique transfrontalière franco-italienne suite à la signature du Traité du Quirinal</a:t>
            </a:r>
          </a:p>
          <a:p>
            <a:endParaRPr lang="fr-FR" sz="1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975D747F-6E08-43AC-B34B-AE709D6F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557" y="1537392"/>
            <a:ext cx="5287072" cy="7736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fr-FR" altLang="fr-FR" sz="1400" b="1" dirty="0" err="1">
                <a:latin typeface="Graphik Regular" panose="020B0503030202060203" pitchFamily="34" charset="77"/>
                <a:ea typeface="+mn-ea"/>
                <a:cs typeface="+mn-cs"/>
              </a:rPr>
              <a:t>Obiettivi</a:t>
            </a:r>
            <a:r>
              <a:rPr lang="fr-FR" altLang="fr-FR" sz="1400" b="1" dirty="0">
                <a:latin typeface="Graphik Regular" panose="020B0503030202060203" pitchFamily="34" charset="77"/>
                <a:ea typeface="+mn-ea"/>
                <a:cs typeface="+mn-cs"/>
              </a:rPr>
              <a:t>: </a:t>
            </a:r>
            <a:r>
              <a:rPr lang="fr-FR" altLang="fr-FR" sz="1400" dirty="0">
                <a:latin typeface="Graphik Regular" panose="020B0503030202060203" pitchFamily="34" charset="77"/>
                <a:ea typeface="+mn-ea"/>
                <a:cs typeface="+mn-cs"/>
              </a:rPr>
              <a:t>s</a:t>
            </a:r>
            <a:r>
              <a:rPr lang="it-IT" altLang="fr-FR" sz="1400" dirty="0">
                <a:latin typeface="Graphik Regular" panose="020B0503030202060203" pitchFamily="34" charset="77"/>
                <a:ea typeface="+mn-ea"/>
                <a:cs typeface="+mn-cs"/>
              </a:rPr>
              <a:t>ostenere progetti che contribuiscano a ridurre gli ostacoli transfrontalieri e partecipare alla nuova politica transfrontaliera franco-italiana in seguito alla firma del Trattato del Quirinale 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7B5D1A61-A77E-49EE-9083-36954799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557" y="3011532"/>
            <a:ext cx="4342319" cy="18460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50" indent="-6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Priorità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aperta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ISO 1 Interreg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Importo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0,5 M€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Tasso di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cofinanziamento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FESR: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Dotazione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finanziara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 M€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Durata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24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mesi</a:t>
            </a:r>
            <a:endParaRPr lang="fr-FR" altLang="fr-FR" sz="1200" dirty="0">
              <a:solidFill>
                <a:srgbClr val="000000"/>
              </a:solidFill>
              <a:latin typeface="+mj-lt"/>
              <a:ea typeface="ヒラギノ角ゴ Pro W3" pitchFamily="-84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Data di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apertura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Data di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chiusura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del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bando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630BFC-24C6-4B10-BD10-9FFAEFB56381}"/>
              </a:ext>
            </a:extLst>
          </p:cNvPr>
          <p:cNvSpPr txBox="1">
            <a:spLocks/>
          </p:cNvSpPr>
          <p:nvPr/>
        </p:nvSpPr>
        <p:spPr>
          <a:xfrm>
            <a:off x="625406" y="281279"/>
            <a:ext cx="5215557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APPEL À PROJETS GOUVERNANCE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104C9B-9262-4077-9E42-225B28FBE730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BANDO GOVERNANCE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6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366570" y="666947"/>
            <a:ext cx="5063846" cy="175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MERCI POUR VOTRE ATTENTION </a:t>
            </a:r>
          </a:p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ET BONNES FETES </a:t>
            </a:r>
          </a:p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DE FIN D’ANNEE A TOUS</a:t>
            </a:r>
          </a:p>
          <a:p>
            <a:pPr algn="ctr"/>
            <a:endParaRPr lang="fr-FR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pic>
        <p:nvPicPr>
          <p:cNvPr id="1026" name="Picture 2" descr="Résultat d’images pour gfetes de fin d'année">
            <a:extLst>
              <a:ext uri="{FF2B5EF4-FFF2-40B4-BE49-F238E27FC236}">
                <a16:creationId xmlns:a16="http://schemas.microsoft.com/office/drawing/2014/main" id="{1FA5A47B-5902-4A79-9769-4C2B6533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47" y="2984554"/>
            <a:ext cx="3299369" cy="22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ANTI AUGURI DI BUON NATALE - C-Direct Consulting">
            <a:extLst>
              <a:ext uri="{FF2B5EF4-FFF2-40B4-BE49-F238E27FC236}">
                <a16:creationId xmlns:a16="http://schemas.microsoft.com/office/drawing/2014/main" id="{264B9367-0444-484C-9F3C-4E1C7DD79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8535" r="10497"/>
          <a:stretch/>
        </p:blipFill>
        <p:spPr bwMode="auto">
          <a:xfrm>
            <a:off x="7188451" y="3033530"/>
            <a:ext cx="4653482" cy="22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6436CE-84DE-47B5-9115-A8FA1C2A22E8}"/>
              </a:ext>
            </a:extLst>
          </p:cNvPr>
          <p:cNvSpPr txBox="1">
            <a:spLocks/>
          </p:cNvSpPr>
          <p:nvPr/>
        </p:nvSpPr>
        <p:spPr>
          <a:xfrm>
            <a:off x="6910717" y="654337"/>
            <a:ext cx="5063846" cy="175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GRAZIE PER </a:t>
            </a:r>
            <a:r>
              <a:rPr lang="fr-FR" sz="2800" b="1">
                <a:solidFill>
                  <a:srgbClr val="13478B"/>
                </a:solidFill>
                <a:latin typeface="Georgia" panose="02040502050405020303" pitchFamily="18" charset="0"/>
              </a:rPr>
              <a:t>L’ATTENZIONE </a:t>
            </a:r>
          </a:p>
          <a:p>
            <a:pPr algn="ctr"/>
            <a:r>
              <a:rPr lang="fr-FR" sz="2800" b="1">
                <a:solidFill>
                  <a:srgbClr val="13478B"/>
                </a:solidFill>
                <a:latin typeface="Georgia" panose="02040502050405020303" pitchFamily="18" charset="0"/>
              </a:rPr>
              <a:t>BUONE </a:t>
            </a:r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FESTE E FELICE ANNO NUOVO A TUTTI</a:t>
            </a:r>
            <a:endParaRPr lang="fr-FR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064C38-A8FF-1941-9CA0-5B31F1C4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A83576-AF8C-2867-1546-619D8B58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193" y="4904955"/>
            <a:ext cx="5215178" cy="156684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D5671BA-C8FC-7FF2-7BC8-E30D64D7F9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9696" y="5156583"/>
            <a:ext cx="2258789" cy="5162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CA4894-AF74-B457-B3BE-CC63597A59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86192" y="5942817"/>
            <a:ext cx="2258784" cy="2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1330860" y="1279502"/>
            <a:ext cx="9406550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VÉRONIQUE VEYRAT</a:t>
            </a:r>
          </a:p>
          <a:p>
            <a:pPr algn="ctr"/>
            <a:endParaRPr lang="fr-FR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  <a:p>
            <a:pPr algn="ctr"/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Responsable du Service ALCOTRA – Autorité de Gestion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B5EA913-5D70-4FA9-9DFC-37A20B4046DF}"/>
              </a:ext>
            </a:extLst>
          </p:cNvPr>
          <p:cNvSpPr txBox="1">
            <a:spLocks/>
          </p:cNvSpPr>
          <p:nvPr/>
        </p:nvSpPr>
        <p:spPr>
          <a:xfrm>
            <a:off x="1330860" y="3429000"/>
            <a:ext cx="9406550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VÉRONIQUE VEYRAT</a:t>
            </a:r>
          </a:p>
          <a:p>
            <a:pPr algn="ctr"/>
            <a:endParaRPr lang="fr-FR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it-IT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Responsabile del Servizio ALCOTRA – Autorità di Gestione</a:t>
            </a:r>
            <a:endParaRPr lang="fr-FR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8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D9287-A244-4784-B5DB-F08E978E0EC8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5547131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L’ ÉVÈNEMENT DE LANCEMENT 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ALCOTRA 2021-2027 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BFD31E-FC16-4D09-BC64-5DCFEA68151A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EVENTO DI LANCIO 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ALCOTRA 2021-2027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 3" descr="Une image contenant neige, extérieur, personne, ciel&#10;&#10;Description générée automatiquement">
            <a:extLst>
              <a:ext uri="{FF2B5EF4-FFF2-40B4-BE49-F238E27FC236}">
                <a16:creationId xmlns:a16="http://schemas.microsoft.com/office/drawing/2014/main" id="{71446494-0865-4F1E-954F-EAF214576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6"/>
          <a:stretch/>
        </p:blipFill>
        <p:spPr>
          <a:xfrm>
            <a:off x="2848203" y="3675263"/>
            <a:ext cx="5635693" cy="3146079"/>
          </a:xfrm>
          <a:prstGeom prst="rect">
            <a:avLst/>
          </a:prstGeom>
        </p:spPr>
      </p:pic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7CA0A21F-8FF1-4FBF-AAF8-6541D60D2E5E}"/>
              </a:ext>
            </a:extLst>
          </p:cNvPr>
          <p:cNvSpPr txBox="1">
            <a:spLocks/>
          </p:cNvSpPr>
          <p:nvPr/>
        </p:nvSpPr>
        <p:spPr>
          <a:xfrm>
            <a:off x="236384" y="1409660"/>
            <a:ext cx="5223639" cy="250142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A Chamonix et Courmayeur les 28 et 29 novembre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Plus de 500 participants en visioconférence et présentiel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Un forum projets permettant de mettre en avant les réussites du Programme 2014-2020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Des ateliers, tables rondes et cafés citoyens pour parler des nouveautés 2021-2027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Deux jours animés par le Conseil des jeunes ALCOTRA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7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0A459223-EF78-43E6-AED0-C2871F9A3351}"/>
              </a:ext>
            </a:extLst>
          </p:cNvPr>
          <p:cNvSpPr txBox="1">
            <a:spLocks/>
          </p:cNvSpPr>
          <p:nvPr/>
        </p:nvSpPr>
        <p:spPr>
          <a:xfrm>
            <a:off x="6292159" y="1409659"/>
            <a:ext cx="5410404" cy="250142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A Chamonix e Courmayeur il 28 e 29 novembre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Più di 500 partecipanti in videoconferenza e in presenza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Un forum progetti che ha permesso di mettere in luce i risultati del Programma 2014-2020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Degli ateliers, tavole rotonde e caffè cittadini per parlare delle novità 2021-2027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Due giorni animati dal Consiglio dei giovani ALCOTRA</a:t>
            </a:r>
            <a:endParaRPr lang="it-IT" sz="7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8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561686" y="973158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0C7828B-4AC7-4893-815B-75FE387BA1A4}"/>
              </a:ext>
            </a:extLst>
          </p:cNvPr>
          <p:cNvCxnSpPr>
            <a:cxnSpLocks/>
          </p:cNvCxnSpPr>
          <p:nvPr/>
        </p:nvCxnSpPr>
        <p:spPr>
          <a:xfrm>
            <a:off x="561686" y="973158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D79DF2-34C5-4E92-8C19-B77A32F6E406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608359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ALCOTRA 2021-2027: 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PRIORITÉS ET BUDGET 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E256A2-6AB6-4330-AF66-28A72670A443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608359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ALCOTRA 2021-2027: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PRIORITÀ E BUDGET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1634019D-F77D-43DE-AE56-0C116BDE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95" y="1053983"/>
            <a:ext cx="6256570" cy="80567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F4496"/>
                </a:solidFill>
              </a:rPr>
              <a:t>Enveloppe FEDER de 182,33 M€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F4496"/>
                </a:solidFill>
              </a:rPr>
              <a:t>Taux de financement FEDER de 80%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4ED8713A-E8D6-4B5F-B4C1-061E4B51D8F7}"/>
              </a:ext>
            </a:extLst>
          </p:cNvPr>
          <p:cNvSpPr txBox="1"/>
          <p:nvPr/>
        </p:nvSpPr>
        <p:spPr>
          <a:xfrm>
            <a:off x="2505693" y="1571313"/>
            <a:ext cx="3266215" cy="8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60"/>
              </a:lnSpc>
            </a:pPr>
            <a:endParaRPr lang="fr-FR" sz="1200" dirty="0">
              <a:latin typeface="Georgia" panose="02040502050405020303" pitchFamily="18" charset="0"/>
            </a:endParaRPr>
          </a:p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Redynamiser l’économie dans l’espace ALCOTRA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latin typeface="Georgia" panose="02040502050405020303" pitchFamily="18" charset="0"/>
              </a:rPr>
              <a:t>34,1 M€ - 20% de la maquette</a:t>
            </a:r>
            <a:endParaRPr lang="fr-FR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A9A8832-3A00-4B76-A7BD-4EA475B752C8}"/>
              </a:ext>
            </a:extLst>
          </p:cNvPr>
          <p:cNvGrpSpPr/>
          <p:nvPr/>
        </p:nvGrpSpPr>
        <p:grpSpPr>
          <a:xfrm>
            <a:off x="12177" y="1807238"/>
            <a:ext cx="2473170" cy="636277"/>
            <a:chOff x="1073496" y="3897349"/>
            <a:chExt cx="2473170" cy="636277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32266917-E9B2-4BC8-AD8D-A3E0F9E91068}"/>
                </a:ext>
              </a:extLst>
            </p:cNvPr>
            <p:cNvGrpSpPr/>
            <p:nvPr/>
          </p:nvGrpSpPr>
          <p:grpSpPr>
            <a:xfrm>
              <a:off x="1391635" y="3962390"/>
              <a:ext cx="2136400" cy="411341"/>
              <a:chOff x="0" y="0"/>
              <a:chExt cx="4249673" cy="818230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43B829FF-1F19-4710-AF11-243467455CAF}"/>
                  </a:ext>
                </a:extLst>
              </p:cNvPr>
              <p:cNvSpPr/>
              <p:nvPr/>
            </p:nvSpPr>
            <p:spPr>
              <a:xfrm>
                <a:off x="72390" y="72390"/>
                <a:ext cx="4082039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4729812" h="862131">
                    <a:moveTo>
                      <a:pt x="0" y="0"/>
                    </a:moveTo>
                    <a:lnTo>
                      <a:pt x="4729812" y="0"/>
                    </a:lnTo>
                    <a:lnTo>
                      <a:pt x="4729812" y="862131"/>
                    </a:lnTo>
                    <a:lnTo>
                      <a:pt x="0" y="862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C1A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991FFAE2-86CE-4358-A78D-A9A46CD50D9C}"/>
                  </a:ext>
                </a:extLst>
              </p:cNvPr>
              <p:cNvSpPr/>
              <p:nvPr/>
            </p:nvSpPr>
            <p:spPr>
              <a:xfrm>
                <a:off x="0" y="0"/>
                <a:ext cx="4249673" cy="818230"/>
              </a:xfrm>
              <a:custGeom>
                <a:avLst/>
                <a:gdLst/>
                <a:ahLst/>
                <a:cxnLst/>
                <a:rect l="l" t="t" r="r" b="b"/>
                <a:pathLst>
                  <a:path w="4874592" h="1006911">
                    <a:moveTo>
                      <a:pt x="4729812" y="862131"/>
                    </a:moveTo>
                    <a:lnTo>
                      <a:pt x="4874592" y="862131"/>
                    </a:lnTo>
                    <a:lnTo>
                      <a:pt x="4874592" y="1006911"/>
                    </a:lnTo>
                    <a:lnTo>
                      <a:pt x="4729812" y="1006911"/>
                    </a:lnTo>
                    <a:lnTo>
                      <a:pt x="4729812" y="86213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62131"/>
                    </a:lnTo>
                    <a:lnTo>
                      <a:pt x="0" y="862131"/>
                    </a:lnTo>
                    <a:lnTo>
                      <a:pt x="0" y="144780"/>
                    </a:lnTo>
                    <a:close/>
                    <a:moveTo>
                      <a:pt x="0" y="862131"/>
                    </a:moveTo>
                    <a:lnTo>
                      <a:pt x="144780" y="862131"/>
                    </a:lnTo>
                    <a:lnTo>
                      <a:pt x="144780" y="1006911"/>
                    </a:lnTo>
                    <a:lnTo>
                      <a:pt x="0" y="1006911"/>
                    </a:lnTo>
                    <a:lnTo>
                      <a:pt x="0" y="862131"/>
                    </a:lnTo>
                    <a:close/>
                    <a:moveTo>
                      <a:pt x="4729812" y="144780"/>
                    </a:moveTo>
                    <a:lnTo>
                      <a:pt x="4874592" y="144780"/>
                    </a:lnTo>
                    <a:lnTo>
                      <a:pt x="4874592" y="862131"/>
                    </a:lnTo>
                    <a:lnTo>
                      <a:pt x="4729812" y="862131"/>
                    </a:lnTo>
                    <a:lnTo>
                      <a:pt x="4729812" y="144780"/>
                    </a:lnTo>
                    <a:close/>
                    <a:moveTo>
                      <a:pt x="144780" y="862131"/>
                    </a:moveTo>
                    <a:lnTo>
                      <a:pt x="4729812" y="862131"/>
                    </a:lnTo>
                    <a:lnTo>
                      <a:pt x="4729812" y="1006911"/>
                    </a:lnTo>
                    <a:lnTo>
                      <a:pt x="144780" y="1006911"/>
                    </a:lnTo>
                    <a:lnTo>
                      <a:pt x="144780" y="862131"/>
                    </a:lnTo>
                    <a:close/>
                    <a:moveTo>
                      <a:pt x="4729812" y="0"/>
                    </a:moveTo>
                    <a:lnTo>
                      <a:pt x="4874592" y="0"/>
                    </a:lnTo>
                    <a:lnTo>
                      <a:pt x="4874592" y="144780"/>
                    </a:lnTo>
                    <a:lnTo>
                      <a:pt x="4729812" y="144780"/>
                    </a:lnTo>
                    <a:lnTo>
                      <a:pt x="472981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729812" y="0"/>
                    </a:lnTo>
                    <a:lnTo>
                      <a:pt x="472981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DCC1A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4F385A25-FD0C-4FC6-B157-393053191C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3496" y="3897349"/>
              <a:ext cx="636279" cy="636277"/>
              <a:chOff x="0" y="0"/>
              <a:chExt cx="6350000" cy="6349974"/>
            </a:xfrm>
          </p:grpSpPr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BA8E3597-CCFD-4577-8182-A31F63FE8B4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4304" t="-10740" r="-6269" b="-8620"/>
                </a:stretch>
              </a:blip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id="{E94F12C8-B03D-4B74-9865-259E058299D7}"/>
                </a:ext>
              </a:extLst>
            </p:cNvPr>
            <p:cNvSpPr txBox="1"/>
            <p:nvPr/>
          </p:nvSpPr>
          <p:spPr>
            <a:xfrm>
              <a:off x="1715326" y="4030119"/>
              <a:ext cx="1831340" cy="193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Une Europe plus intelligente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9430D55-822D-4A08-A4D3-E9FBBD073508}"/>
              </a:ext>
            </a:extLst>
          </p:cNvPr>
          <p:cNvGrpSpPr/>
          <p:nvPr/>
        </p:nvGrpSpPr>
        <p:grpSpPr>
          <a:xfrm>
            <a:off x="37909" y="2526853"/>
            <a:ext cx="2428807" cy="619693"/>
            <a:chOff x="1163062" y="5466049"/>
            <a:chExt cx="2428807" cy="619693"/>
          </a:xfrm>
        </p:grpSpPr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1106D364-3015-4B79-8ACB-AE1351914CB0}"/>
                </a:ext>
              </a:extLst>
            </p:cNvPr>
            <p:cNvGrpSpPr/>
            <p:nvPr/>
          </p:nvGrpSpPr>
          <p:grpSpPr>
            <a:xfrm>
              <a:off x="1610374" y="5517723"/>
              <a:ext cx="1981495" cy="399621"/>
              <a:chOff x="0" y="0"/>
              <a:chExt cx="4047019" cy="816189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8F05686C-A1E0-42D8-A0A1-6B4432DE07BC}"/>
                  </a:ext>
                </a:extLst>
              </p:cNvPr>
              <p:cNvSpPr/>
              <p:nvPr/>
            </p:nvSpPr>
            <p:spPr>
              <a:xfrm>
                <a:off x="72387" y="72389"/>
                <a:ext cx="3896215" cy="698832"/>
              </a:xfrm>
              <a:custGeom>
                <a:avLst/>
                <a:gdLst/>
                <a:ahLst/>
                <a:cxnLst/>
                <a:rect l="l" t="t" r="r" b="b"/>
                <a:pathLst>
                  <a:path w="3829839" h="862131">
                    <a:moveTo>
                      <a:pt x="0" y="0"/>
                    </a:moveTo>
                    <a:lnTo>
                      <a:pt x="3829839" y="0"/>
                    </a:lnTo>
                    <a:lnTo>
                      <a:pt x="3829839" y="862131"/>
                    </a:lnTo>
                    <a:lnTo>
                      <a:pt x="0" y="862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C222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75ACE8F8-F9DC-47FA-9A80-EF07961FF375}"/>
                  </a:ext>
                </a:extLst>
              </p:cNvPr>
              <p:cNvSpPr/>
              <p:nvPr/>
            </p:nvSpPr>
            <p:spPr>
              <a:xfrm>
                <a:off x="0" y="0"/>
                <a:ext cx="4047019" cy="816189"/>
              </a:xfrm>
              <a:custGeom>
                <a:avLst/>
                <a:gdLst/>
                <a:ahLst/>
                <a:cxnLst/>
                <a:rect l="l" t="t" r="r" b="b"/>
                <a:pathLst>
                  <a:path w="3974619" h="1006911">
                    <a:moveTo>
                      <a:pt x="3829839" y="862131"/>
                    </a:moveTo>
                    <a:lnTo>
                      <a:pt x="3974619" y="862131"/>
                    </a:lnTo>
                    <a:lnTo>
                      <a:pt x="3974619" y="1006911"/>
                    </a:lnTo>
                    <a:lnTo>
                      <a:pt x="3829839" y="1006911"/>
                    </a:lnTo>
                    <a:lnTo>
                      <a:pt x="3829839" y="86213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62131"/>
                    </a:lnTo>
                    <a:lnTo>
                      <a:pt x="0" y="862131"/>
                    </a:lnTo>
                    <a:lnTo>
                      <a:pt x="0" y="144780"/>
                    </a:lnTo>
                    <a:close/>
                    <a:moveTo>
                      <a:pt x="0" y="862131"/>
                    </a:moveTo>
                    <a:lnTo>
                      <a:pt x="144780" y="862131"/>
                    </a:lnTo>
                    <a:lnTo>
                      <a:pt x="144780" y="1006911"/>
                    </a:lnTo>
                    <a:lnTo>
                      <a:pt x="0" y="1006911"/>
                    </a:lnTo>
                    <a:lnTo>
                      <a:pt x="0" y="862131"/>
                    </a:lnTo>
                    <a:close/>
                    <a:moveTo>
                      <a:pt x="3829839" y="144780"/>
                    </a:moveTo>
                    <a:lnTo>
                      <a:pt x="3974619" y="144780"/>
                    </a:lnTo>
                    <a:lnTo>
                      <a:pt x="3974619" y="862131"/>
                    </a:lnTo>
                    <a:lnTo>
                      <a:pt x="3829839" y="862131"/>
                    </a:lnTo>
                    <a:lnTo>
                      <a:pt x="3829839" y="144780"/>
                    </a:lnTo>
                    <a:close/>
                    <a:moveTo>
                      <a:pt x="144780" y="862131"/>
                    </a:moveTo>
                    <a:lnTo>
                      <a:pt x="3829839" y="862131"/>
                    </a:lnTo>
                    <a:lnTo>
                      <a:pt x="3829839" y="1006911"/>
                    </a:lnTo>
                    <a:lnTo>
                      <a:pt x="144780" y="1006911"/>
                    </a:lnTo>
                    <a:lnTo>
                      <a:pt x="144780" y="862131"/>
                    </a:lnTo>
                    <a:close/>
                    <a:moveTo>
                      <a:pt x="3829839" y="0"/>
                    </a:moveTo>
                    <a:lnTo>
                      <a:pt x="3974619" y="0"/>
                    </a:lnTo>
                    <a:lnTo>
                      <a:pt x="3974619" y="144780"/>
                    </a:lnTo>
                    <a:lnTo>
                      <a:pt x="3829839" y="144780"/>
                    </a:lnTo>
                    <a:lnTo>
                      <a:pt x="382983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829839" y="0"/>
                    </a:lnTo>
                    <a:lnTo>
                      <a:pt x="382983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98C222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2442C072-B8CA-48EC-9C7B-640958EDAA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3062" y="5466049"/>
              <a:ext cx="619696" cy="619693"/>
              <a:chOff x="0" y="0"/>
              <a:chExt cx="6350000" cy="6349974"/>
            </a:xfrm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E581BB2-163F-4205-9CA5-9E9862227E5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7671" r="-17671"/>
                </a:stretch>
              </a:blip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30" name="TextBox 52">
              <a:extLst>
                <a:ext uri="{FF2B5EF4-FFF2-40B4-BE49-F238E27FC236}">
                  <a16:creationId xmlns:a16="http://schemas.microsoft.com/office/drawing/2014/main" id="{6DDE1924-2997-4F44-B073-6D15F59F2642}"/>
                </a:ext>
              </a:extLst>
            </p:cNvPr>
            <p:cNvSpPr txBox="1"/>
            <p:nvPr/>
          </p:nvSpPr>
          <p:spPr>
            <a:xfrm>
              <a:off x="1872014" y="5591799"/>
              <a:ext cx="1471612" cy="193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Une Europe plus verte</a:t>
              </a:r>
            </a:p>
          </p:txBody>
        </p:sp>
      </p:grpSp>
      <p:sp>
        <p:nvSpPr>
          <p:cNvPr id="34" name="TextBox 53">
            <a:extLst>
              <a:ext uri="{FF2B5EF4-FFF2-40B4-BE49-F238E27FC236}">
                <a16:creationId xmlns:a16="http://schemas.microsoft.com/office/drawing/2014/main" id="{014BC56D-A1EF-4CF1-A235-973F0C7BDE80}"/>
              </a:ext>
            </a:extLst>
          </p:cNvPr>
          <p:cNvSpPr txBox="1"/>
          <p:nvPr/>
        </p:nvSpPr>
        <p:spPr>
          <a:xfrm>
            <a:off x="2490412" y="3974368"/>
            <a:ext cx="3352080" cy="835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Expérimenter de nouvelles formes de coopération territoriale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latin typeface="Georgia" panose="02040502050405020303" pitchFamily="18" charset="0"/>
              </a:rPr>
              <a:t>34,1 M€ - 20% de la maquette</a:t>
            </a:r>
            <a:endParaRPr lang="fr-FR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1820"/>
              </a:lnSpc>
              <a:spcBef>
                <a:spcPct val="0"/>
              </a:spcBef>
            </a:pPr>
            <a:endParaRPr lang="fr-FR" sz="1050" dirty="0">
              <a:solidFill>
                <a:srgbClr val="E34063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547AD42D-7C08-4287-A074-DCED9578AD79}"/>
              </a:ext>
            </a:extLst>
          </p:cNvPr>
          <p:cNvSpPr txBox="1"/>
          <p:nvPr/>
        </p:nvSpPr>
        <p:spPr>
          <a:xfrm>
            <a:off x="2505693" y="2972891"/>
            <a:ext cx="3468068" cy="8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60"/>
              </a:lnSpc>
            </a:pPr>
            <a:endParaRPr lang="fr-FR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Répondre aux conséquence de la crise sanitaire avec des expériences à capitaliser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latin typeface="Georgia" panose="02040502050405020303" pitchFamily="18" charset="0"/>
              </a:rPr>
              <a:t>35,8 M€ - 21% de la maquette</a:t>
            </a: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 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7011962-5008-47A1-B9F5-6B948E39299A}"/>
              </a:ext>
            </a:extLst>
          </p:cNvPr>
          <p:cNvGrpSpPr/>
          <p:nvPr/>
        </p:nvGrpSpPr>
        <p:grpSpPr>
          <a:xfrm>
            <a:off x="24949" y="3260782"/>
            <a:ext cx="2441768" cy="668725"/>
            <a:chOff x="1135044" y="7236997"/>
            <a:chExt cx="2441768" cy="668725"/>
          </a:xfrm>
        </p:grpSpPr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id="{6CD876C7-3EA1-4C3A-AE20-13A3899F2D30}"/>
                </a:ext>
              </a:extLst>
            </p:cNvPr>
            <p:cNvGrpSpPr/>
            <p:nvPr/>
          </p:nvGrpSpPr>
          <p:grpSpPr>
            <a:xfrm>
              <a:off x="1469408" y="7263418"/>
              <a:ext cx="2107404" cy="470780"/>
              <a:chOff x="0" y="0"/>
              <a:chExt cx="4385291" cy="979646"/>
            </a:xfrm>
          </p:grpSpPr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665301A1-BB6D-4A39-BE89-AB3B1EDBD600}"/>
                  </a:ext>
                </a:extLst>
              </p:cNvPr>
              <p:cNvSpPr/>
              <p:nvPr/>
            </p:nvSpPr>
            <p:spPr>
              <a:xfrm>
                <a:off x="72390" y="72390"/>
                <a:ext cx="4256221" cy="868975"/>
              </a:xfrm>
              <a:custGeom>
                <a:avLst/>
                <a:gdLst/>
                <a:ahLst/>
                <a:cxnLst/>
                <a:rect l="l" t="t" r="r" b="b"/>
                <a:pathLst>
                  <a:path w="4390894" h="1136813">
                    <a:moveTo>
                      <a:pt x="0" y="0"/>
                    </a:moveTo>
                    <a:lnTo>
                      <a:pt x="4390894" y="0"/>
                    </a:lnTo>
                    <a:lnTo>
                      <a:pt x="4390894" y="1136813"/>
                    </a:lnTo>
                    <a:lnTo>
                      <a:pt x="0" y="1136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A6CC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F4E41ECA-9D6E-4953-A9E5-5E58C523403A}"/>
                  </a:ext>
                </a:extLst>
              </p:cNvPr>
              <p:cNvSpPr/>
              <p:nvPr/>
            </p:nvSpPr>
            <p:spPr>
              <a:xfrm>
                <a:off x="0" y="0"/>
                <a:ext cx="4385291" cy="979646"/>
              </a:xfrm>
              <a:custGeom>
                <a:avLst/>
                <a:gdLst/>
                <a:ahLst/>
                <a:cxnLst/>
                <a:rect l="l" t="t" r="r" b="b"/>
                <a:pathLst>
                  <a:path w="4535674" h="1281593">
                    <a:moveTo>
                      <a:pt x="4390894" y="1136813"/>
                    </a:moveTo>
                    <a:lnTo>
                      <a:pt x="4535674" y="1136813"/>
                    </a:lnTo>
                    <a:lnTo>
                      <a:pt x="4535674" y="1281593"/>
                    </a:lnTo>
                    <a:lnTo>
                      <a:pt x="4390894" y="1281593"/>
                    </a:lnTo>
                    <a:lnTo>
                      <a:pt x="4390894" y="113681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36813"/>
                    </a:lnTo>
                    <a:lnTo>
                      <a:pt x="0" y="1136813"/>
                    </a:lnTo>
                    <a:lnTo>
                      <a:pt x="0" y="144780"/>
                    </a:lnTo>
                    <a:close/>
                    <a:moveTo>
                      <a:pt x="0" y="1136813"/>
                    </a:moveTo>
                    <a:lnTo>
                      <a:pt x="144780" y="1136813"/>
                    </a:lnTo>
                    <a:lnTo>
                      <a:pt x="144780" y="1281593"/>
                    </a:lnTo>
                    <a:lnTo>
                      <a:pt x="0" y="1281593"/>
                    </a:lnTo>
                    <a:lnTo>
                      <a:pt x="0" y="1136813"/>
                    </a:lnTo>
                    <a:close/>
                    <a:moveTo>
                      <a:pt x="4390894" y="144780"/>
                    </a:moveTo>
                    <a:lnTo>
                      <a:pt x="4535674" y="144780"/>
                    </a:lnTo>
                    <a:lnTo>
                      <a:pt x="4535674" y="1136813"/>
                    </a:lnTo>
                    <a:lnTo>
                      <a:pt x="4390894" y="1136813"/>
                    </a:lnTo>
                    <a:lnTo>
                      <a:pt x="4390894" y="144780"/>
                    </a:lnTo>
                    <a:close/>
                    <a:moveTo>
                      <a:pt x="144780" y="1136813"/>
                    </a:moveTo>
                    <a:lnTo>
                      <a:pt x="4390894" y="1136813"/>
                    </a:lnTo>
                    <a:lnTo>
                      <a:pt x="4390894" y="1281593"/>
                    </a:lnTo>
                    <a:lnTo>
                      <a:pt x="144780" y="1281593"/>
                    </a:lnTo>
                    <a:lnTo>
                      <a:pt x="144780" y="1136813"/>
                    </a:lnTo>
                    <a:close/>
                    <a:moveTo>
                      <a:pt x="4390894" y="0"/>
                    </a:moveTo>
                    <a:lnTo>
                      <a:pt x="4535674" y="0"/>
                    </a:lnTo>
                    <a:lnTo>
                      <a:pt x="4535674" y="144780"/>
                    </a:lnTo>
                    <a:lnTo>
                      <a:pt x="4390894" y="144780"/>
                    </a:lnTo>
                    <a:lnTo>
                      <a:pt x="439089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390894" y="0"/>
                    </a:lnTo>
                    <a:lnTo>
                      <a:pt x="439089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0A6CC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99537969-E6D9-47E0-8D7E-3022DA8AE1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5044" y="7236997"/>
              <a:ext cx="668728" cy="668725"/>
              <a:chOff x="0" y="0"/>
              <a:chExt cx="6350000" cy="6349974"/>
            </a:xfrm>
          </p:grpSpPr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452DB99B-35ED-4DFC-A9BA-8F011B00782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8640" t="-8825" r="-10651" b="-10467"/>
                </a:stretch>
              </a:blip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4C639ACB-BBAD-49CA-8842-69E0F0315A87}"/>
                </a:ext>
              </a:extLst>
            </p:cNvPr>
            <p:cNvSpPr txBox="1"/>
            <p:nvPr/>
          </p:nvSpPr>
          <p:spPr>
            <a:xfrm>
              <a:off x="1859644" y="7322839"/>
              <a:ext cx="1605915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Une Europe plus sociale </a:t>
              </a:r>
            </a:p>
            <a:p>
              <a:pPr algn="ctr"/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et plus inclusive</a:t>
              </a:r>
            </a:p>
            <a:p>
              <a:pPr algn="ctr">
                <a:spcBef>
                  <a:spcPct val="0"/>
                </a:spcBef>
              </a:pPr>
              <a:endParaRPr lang="fr-FR" sz="10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50D89BD-E8F1-4F4F-AF05-46927D9368A3}"/>
              </a:ext>
            </a:extLst>
          </p:cNvPr>
          <p:cNvGrpSpPr/>
          <p:nvPr/>
        </p:nvGrpSpPr>
        <p:grpSpPr>
          <a:xfrm>
            <a:off x="34471" y="4017931"/>
            <a:ext cx="2432246" cy="644512"/>
            <a:chOff x="1149782" y="8972219"/>
            <a:chExt cx="2432246" cy="644512"/>
          </a:xfrm>
        </p:grpSpPr>
        <p:grpSp>
          <p:nvGrpSpPr>
            <p:cNvPr id="44" name="Group 29">
              <a:extLst>
                <a:ext uri="{FF2B5EF4-FFF2-40B4-BE49-F238E27FC236}">
                  <a16:creationId xmlns:a16="http://schemas.microsoft.com/office/drawing/2014/main" id="{EBA45F77-5221-4C47-A385-FC82E7AA0EA1}"/>
                </a:ext>
              </a:extLst>
            </p:cNvPr>
            <p:cNvGrpSpPr/>
            <p:nvPr/>
          </p:nvGrpSpPr>
          <p:grpSpPr>
            <a:xfrm>
              <a:off x="1514844" y="9059920"/>
              <a:ext cx="2067184" cy="398271"/>
              <a:chOff x="0" y="0"/>
              <a:chExt cx="4262619" cy="821251"/>
            </a:xfrm>
          </p:grpSpPr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212A961F-FE41-42A0-ACC6-4D43416C8977}"/>
                  </a:ext>
                </a:extLst>
              </p:cNvPr>
              <p:cNvSpPr/>
              <p:nvPr/>
            </p:nvSpPr>
            <p:spPr>
              <a:xfrm>
                <a:off x="72390" y="72390"/>
                <a:ext cx="4138621" cy="716611"/>
              </a:xfrm>
              <a:custGeom>
                <a:avLst/>
                <a:gdLst/>
                <a:ahLst/>
                <a:cxnLst/>
                <a:rect l="l" t="t" r="r" b="b"/>
                <a:pathLst>
                  <a:path w="4657092" h="991508">
                    <a:moveTo>
                      <a:pt x="0" y="0"/>
                    </a:moveTo>
                    <a:lnTo>
                      <a:pt x="4657092" y="0"/>
                    </a:lnTo>
                    <a:lnTo>
                      <a:pt x="4657092" y="991508"/>
                    </a:lnTo>
                    <a:lnTo>
                      <a:pt x="0" y="991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918">
                  <a:alpha val="51765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4E1CCA1F-80BB-4DCF-8CC7-7E3BCBB2322A}"/>
                  </a:ext>
                </a:extLst>
              </p:cNvPr>
              <p:cNvSpPr/>
              <p:nvPr/>
            </p:nvSpPr>
            <p:spPr>
              <a:xfrm>
                <a:off x="0" y="0"/>
                <a:ext cx="4262619" cy="821251"/>
              </a:xfrm>
              <a:custGeom>
                <a:avLst/>
                <a:gdLst/>
                <a:ahLst/>
                <a:cxnLst/>
                <a:rect l="l" t="t" r="r" b="b"/>
                <a:pathLst>
                  <a:path w="4801872" h="1136288">
                    <a:moveTo>
                      <a:pt x="4657092" y="991508"/>
                    </a:moveTo>
                    <a:lnTo>
                      <a:pt x="4801872" y="991508"/>
                    </a:lnTo>
                    <a:lnTo>
                      <a:pt x="4801872" y="1136288"/>
                    </a:lnTo>
                    <a:lnTo>
                      <a:pt x="4657092" y="1136288"/>
                    </a:lnTo>
                    <a:lnTo>
                      <a:pt x="4657092" y="99150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991508"/>
                    </a:lnTo>
                    <a:lnTo>
                      <a:pt x="0" y="991508"/>
                    </a:lnTo>
                    <a:lnTo>
                      <a:pt x="0" y="144780"/>
                    </a:lnTo>
                    <a:close/>
                    <a:moveTo>
                      <a:pt x="0" y="991508"/>
                    </a:moveTo>
                    <a:lnTo>
                      <a:pt x="144780" y="991508"/>
                    </a:lnTo>
                    <a:lnTo>
                      <a:pt x="144780" y="1136288"/>
                    </a:lnTo>
                    <a:lnTo>
                      <a:pt x="0" y="1136288"/>
                    </a:lnTo>
                    <a:lnTo>
                      <a:pt x="0" y="991508"/>
                    </a:lnTo>
                    <a:close/>
                    <a:moveTo>
                      <a:pt x="4657092" y="144780"/>
                    </a:moveTo>
                    <a:lnTo>
                      <a:pt x="4801872" y="144780"/>
                    </a:lnTo>
                    <a:lnTo>
                      <a:pt x="4801872" y="991508"/>
                    </a:lnTo>
                    <a:lnTo>
                      <a:pt x="4657092" y="991508"/>
                    </a:lnTo>
                    <a:lnTo>
                      <a:pt x="4657092" y="144780"/>
                    </a:lnTo>
                    <a:close/>
                    <a:moveTo>
                      <a:pt x="144780" y="991508"/>
                    </a:moveTo>
                    <a:lnTo>
                      <a:pt x="4657092" y="991508"/>
                    </a:lnTo>
                    <a:lnTo>
                      <a:pt x="4657092" y="1136288"/>
                    </a:lnTo>
                    <a:lnTo>
                      <a:pt x="144780" y="1136288"/>
                    </a:lnTo>
                    <a:lnTo>
                      <a:pt x="144780" y="991508"/>
                    </a:lnTo>
                    <a:close/>
                    <a:moveTo>
                      <a:pt x="4657092" y="0"/>
                    </a:moveTo>
                    <a:lnTo>
                      <a:pt x="4801872" y="0"/>
                    </a:lnTo>
                    <a:lnTo>
                      <a:pt x="4801872" y="144780"/>
                    </a:lnTo>
                    <a:lnTo>
                      <a:pt x="4657092" y="144780"/>
                    </a:lnTo>
                    <a:lnTo>
                      <a:pt x="465709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57092" y="0"/>
                    </a:lnTo>
                    <a:lnTo>
                      <a:pt x="465709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964918">
                  <a:alpha val="51765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45" name="Group 32">
              <a:extLst>
                <a:ext uri="{FF2B5EF4-FFF2-40B4-BE49-F238E27FC236}">
                  <a16:creationId xmlns:a16="http://schemas.microsoft.com/office/drawing/2014/main" id="{63917C1C-3629-4D08-9DFF-9AFB37E5E3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49782" y="8972219"/>
              <a:ext cx="668727" cy="644512"/>
              <a:chOff x="-10" y="-545982"/>
              <a:chExt cx="6588556" cy="6349974"/>
            </a:xfrm>
          </p:grpSpPr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052316DC-DEB6-48D0-8684-92FB7F204798}"/>
                  </a:ext>
                </a:extLst>
              </p:cNvPr>
              <p:cNvSpPr/>
              <p:nvPr/>
            </p:nvSpPr>
            <p:spPr>
              <a:xfrm>
                <a:off x="-10" y="-545982"/>
                <a:ext cx="6588556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45989" t="-19399" r="-40996" b="-26236"/>
                </a:stretch>
              </a:blip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46" name="TextBox 61">
              <a:extLst>
                <a:ext uri="{FF2B5EF4-FFF2-40B4-BE49-F238E27FC236}">
                  <a16:creationId xmlns:a16="http://schemas.microsoft.com/office/drawing/2014/main" id="{2B7952D3-472B-492A-AA29-296D144F3F4E}"/>
                </a:ext>
              </a:extLst>
            </p:cNvPr>
            <p:cNvSpPr txBox="1"/>
            <p:nvPr/>
          </p:nvSpPr>
          <p:spPr>
            <a:xfrm>
              <a:off x="1872080" y="9089841"/>
              <a:ext cx="160131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Une Europe plus proche </a:t>
              </a:r>
            </a:p>
            <a:p>
              <a:pPr algn="ctr"/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des citoyens</a:t>
              </a:r>
            </a:p>
            <a:p>
              <a:pPr algn="ctr">
                <a:spcBef>
                  <a:spcPct val="0"/>
                </a:spcBef>
              </a:pPr>
              <a:endParaRPr lang="fr-FR" sz="10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4CD47EEE-BA52-416D-A36F-E24DC821AA3B}"/>
              </a:ext>
            </a:extLst>
          </p:cNvPr>
          <p:cNvGrpSpPr/>
          <p:nvPr/>
        </p:nvGrpSpPr>
        <p:grpSpPr>
          <a:xfrm>
            <a:off x="34471" y="4865290"/>
            <a:ext cx="2468883" cy="644512"/>
            <a:chOff x="1079036" y="10476611"/>
            <a:chExt cx="2468883" cy="644512"/>
          </a:xfrm>
        </p:grpSpPr>
        <p:grpSp>
          <p:nvGrpSpPr>
            <p:cNvPr id="51" name="Group 34">
              <a:extLst>
                <a:ext uri="{FF2B5EF4-FFF2-40B4-BE49-F238E27FC236}">
                  <a16:creationId xmlns:a16="http://schemas.microsoft.com/office/drawing/2014/main" id="{667717C6-FF2E-456A-B371-1F85DDCDBCA7}"/>
                </a:ext>
              </a:extLst>
            </p:cNvPr>
            <p:cNvGrpSpPr/>
            <p:nvPr/>
          </p:nvGrpSpPr>
          <p:grpSpPr>
            <a:xfrm>
              <a:off x="1365601" y="10527010"/>
              <a:ext cx="2120654" cy="452036"/>
              <a:chOff x="2" y="30065"/>
              <a:chExt cx="4311677" cy="919071"/>
            </a:xfrm>
          </p:grpSpPr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7B3264A6-6414-4336-84EF-43F4723B4685}"/>
                  </a:ext>
                </a:extLst>
              </p:cNvPr>
              <p:cNvSpPr/>
              <p:nvPr/>
            </p:nvSpPr>
            <p:spPr>
              <a:xfrm>
                <a:off x="72389" y="98805"/>
                <a:ext cx="4186860" cy="807557"/>
              </a:xfrm>
              <a:custGeom>
                <a:avLst/>
                <a:gdLst/>
                <a:ahLst/>
                <a:cxnLst/>
                <a:rect l="l" t="t" r="r" b="b"/>
                <a:pathLst>
                  <a:path w="4856526" h="1048480">
                    <a:moveTo>
                      <a:pt x="0" y="0"/>
                    </a:moveTo>
                    <a:lnTo>
                      <a:pt x="4856526" y="0"/>
                    </a:lnTo>
                    <a:lnTo>
                      <a:pt x="4856526" y="1048480"/>
                    </a:lnTo>
                    <a:lnTo>
                      <a:pt x="0" y="1048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AD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58" name="Freeform 36">
                <a:extLst>
                  <a:ext uri="{FF2B5EF4-FFF2-40B4-BE49-F238E27FC236}">
                    <a16:creationId xmlns:a16="http://schemas.microsoft.com/office/drawing/2014/main" id="{B54890C4-2E05-46A1-83CD-81183ACF03F9}"/>
                  </a:ext>
                </a:extLst>
              </p:cNvPr>
              <p:cNvSpPr/>
              <p:nvPr/>
            </p:nvSpPr>
            <p:spPr>
              <a:xfrm>
                <a:off x="2" y="30065"/>
                <a:ext cx="4311677" cy="919071"/>
              </a:xfrm>
              <a:custGeom>
                <a:avLst/>
                <a:gdLst/>
                <a:ahLst/>
                <a:cxnLst/>
                <a:rect l="l" t="t" r="r" b="b"/>
                <a:pathLst>
                  <a:path w="5001306" h="1193260">
                    <a:moveTo>
                      <a:pt x="4856526" y="1048480"/>
                    </a:moveTo>
                    <a:lnTo>
                      <a:pt x="5001306" y="1048480"/>
                    </a:lnTo>
                    <a:lnTo>
                      <a:pt x="5001306" y="1193260"/>
                    </a:lnTo>
                    <a:lnTo>
                      <a:pt x="4856526" y="1193260"/>
                    </a:lnTo>
                    <a:lnTo>
                      <a:pt x="4856526" y="104848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48480"/>
                    </a:lnTo>
                    <a:lnTo>
                      <a:pt x="0" y="1048480"/>
                    </a:lnTo>
                    <a:lnTo>
                      <a:pt x="0" y="144780"/>
                    </a:lnTo>
                    <a:close/>
                    <a:moveTo>
                      <a:pt x="0" y="1048480"/>
                    </a:moveTo>
                    <a:lnTo>
                      <a:pt x="144780" y="1048480"/>
                    </a:lnTo>
                    <a:lnTo>
                      <a:pt x="144780" y="1193260"/>
                    </a:lnTo>
                    <a:lnTo>
                      <a:pt x="0" y="1193260"/>
                    </a:lnTo>
                    <a:lnTo>
                      <a:pt x="0" y="1048480"/>
                    </a:lnTo>
                    <a:close/>
                    <a:moveTo>
                      <a:pt x="4856526" y="144780"/>
                    </a:moveTo>
                    <a:lnTo>
                      <a:pt x="5001306" y="144780"/>
                    </a:lnTo>
                    <a:lnTo>
                      <a:pt x="5001306" y="1048480"/>
                    </a:lnTo>
                    <a:lnTo>
                      <a:pt x="4856526" y="1048480"/>
                    </a:lnTo>
                    <a:lnTo>
                      <a:pt x="4856526" y="144780"/>
                    </a:lnTo>
                    <a:close/>
                    <a:moveTo>
                      <a:pt x="144780" y="1048480"/>
                    </a:moveTo>
                    <a:lnTo>
                      <a:pt x="4856526" y="1048480"/>
                    </a:lnTo>
                    <a:lnTo>
                      <a:pt x="4856526" y="1193260"/>
                    </a:lnTo>
                    <a:lnTo>
                      <a:pt x="144780" y="1193260"/>
                    </a:lnTo>
                    <a:lnTo>
                      <a:pt x="144780" y="1048480"/>
                    </a:lnTo>
                    <a:close/>
                    <a:moveTo>
                      <a:pt x="4856526" y="0"/>
                    </a:moveTo>
                    <a:lnTo>
                      <a:pt x="5001306" y="0"/>
                    </a:lnTo>
                    <a:lnTo>
                      <a:pt x="5001306" y="144780"/>
                    </a:lnTo>
                    <a:lnTo>
                      <a:pt x="4856526" y="144780"/>
                    </a:lnTo>
                    <a:lnTo>
                      <a:pt x="485652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856526" y="0"/>
                    </a:lnTo>
                    <a:lnTo>
                      <a:pt x="485652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4AAD">
                  <a:alpha val="46667"/>
                </a:srgbClr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52" name="Group 37">
              <a:extLst>
                <a:ext uri="{FF2B5EF4-FFF2-40B4-BE49-F238E27FC236}">
                  <a16:creationId xmlns:a16="http://schemas.microsoft.com/office/drawing/2014/main" id="{65A8D5D9-F31E-4A93-A999-58F324BB9B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5305" y="10476611"/>
              <a:ext cx="616866" cy="644512"/>
              <a:chOff x="10" y="0"/>
              <a:chExt cx="6292458" cy="6574460"/>
            </a:xfrm>
          </p:grpSpPr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C8890150-AFD8-4028-B2EF-5BB976953D32}"/>
                  </a:ext>
                </a:extLst>
              </p:cNvPr>
              <p:cNvSpPr/>
              <p:nvPr/>
            </p:nvSpPr>
            <p:spPr>
              <a:xfrm>
                <a:off x="10" y="0"/>
                <a:ext cx="6292458" cy="65744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32115" t="-33153" r="-44303" b="-51279"/>
                </a:stretch>
              </a:blip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53" name="Group 39">
              <a:extLst>
                <a:ext uri="{FF2B5EF4-FFF2-40B4-BE49-F238E27FC236}">
                  <a16:creationId xmlns:a16="http://schemas.microsoft.com/office/drawing/2014/main" id="{BD7052CD-F376-4CAF-AC35-7ACE815357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9036" y="10476612"/>
              <a:ext cx="628775" cy="606190"/>
              <a:chOff x="212479" y="10"/>
              <a:chExt cx="6142601" cy="5921964"/>
            </a:xfrm>
          </p:grpSpPr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862618C9-27F1-4DC2-A43F-47425D2341CC}"/>
                  </a:ext>
                </a:extLst>
              </p:cNvPr>
              <p:cNvSpPr/>
              <p:nvPr/>
            </p:nvSpPr>
            <p:spPr>
              <a:xfrm>
                <a:off x="212479" y="10"/>
                <a:ext cx="6142601" cy="5921964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fr-FR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54" name="TextBox 62">
              <a:extLst>
                <a:ext uri="{FF2B5EF4-FFF2-40B4-BE49-F238E27FC236}">
                  <a16:creationId xmlns:a16="http://schemas.microsoft.com/office/drawing/2014/main" id="{BE0C92BB-B9C5-4F1E-8E4F-4DEF37A3C2B9}"/>
                </a:ext>
              </a:extLst>
            </p:cNvPr>
            <p:cNvSpPr txBox="1"/>
            <p:nvPr/>
          </p:nvSpPr>
          <p:spPr>
            <a:xfrm>
              <a:off x="1727056" y="10598053"/>
              <a:ext cx="1820863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Une meilleure gouvernance </a:t>
              </a:r>
            </a:p>
            <a:p>
              <a:pPr algn="ctr"/>
              <a:r>
                <a:rPr lang="fr-FR" sz="1000" dirty="0">
                  <a:solidFill>
                    <a:srgbClr val="000000"/>
                  </a:solidFill>
                  <a:latin typeface="Georgia" panose="02040502050405020303" pitchFamily="18" charset="0"/>
                </a:rPr>
                <a:t>Interreg</a:t>
              </a:r>
            </a:p>
            <a:p>
              <a:pPr algn="ctr">
                <a:spcBef>
                  <a:spcPct val="0"/>
                </a:spcBef>
              </a:pPr>
              <a:endParaRPr lang="fr-FR" sz="10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59" name="TextBox 64">
            <a:extLst>
              <a:ext uri="{FF2B5EF4-FFF2-40B4-BE49-F238E27FC236}">
                <a16:creationId xmlns:a16="http://schemas.microsoft.com/office/drawing/2014/main" id="{726258E0-1A94-4624-93A6-D850E7C322C8}"/>
              </a:ext>
            </a:extLst>
          </p:cNvPr>
          <p:cNvSpPr txBox="1"/>
          <p:nvPr/>
        </p:nvSpPr>
        <p:spPr>
          <a:xfrm>
            <a:off x="2490411" y="4928393"/>
            <a:ext cx="4578067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Dépasser les obstacles transfrontaliers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latin typeface="Georgia" panose="02040502050405020303" pitchFamily="18" charset="0"/>
              </a:rPr>
              <a:t>6,8 M€ - 4% de la maquette</a:t>
            </a: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E2AE017A-D124-46D7-B55E-BD318E7F8EA2}"/>
              </a:ext>
            </a:extLst>
          </p:cNvPr>
          <p:cNvSpPr txBox="1"/>
          <p:nvPr/>
        </p:nvSpPr>
        <p:spPr>
          <a:xfrm>
            <a:off x="2505693" y="2309003"/>
            <a:ext cx="3790396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60"/>
              </a:lnSpc>
              <a:defRPr sz="14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latin typeface="Georgia" panose="02040502050405020303" pitchFamily="18" charset="0"/>
            </a:endParaRPr>
          </a:p>
          <a:p>
            <a:pPr>
              <a:lnSpc>
                <a:spcPts val="1820"/>
              </a:lnSpc>
              <a:spcBef>
                <a:spcPct val="0"/>
              </a:spcBef>
            </a:pPr>
            <a:r>
              <a:rPr lang="fr-FR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Répondre aux défis environnementaux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latin typeface="Georgia" panose="02040502050405020303" pitchFamily="18" charset="0"/>
              </a:rPr>
              <a:t>59,6 M€ - 35% de la maquette</a:t>
            </a:r>
            <a:endParaRPr lang="fr-FR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B3C28405-B62A-4BE2-BFE7-6C85F4B45407}"/>
              </a:ext>
            </a:extLst>
          </p:cNvPr>
          <p:cNvCxnSpPr>
            <a:cxnSpLocks/>
          </p:cNvCxnSpPr>
          <p:nvPr/>
        </p:nvCxnSpPr>
        <p:spPr>
          <a:xfrm>
            <a:off x="6761819" y="97165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8D8FFDF7-5828-453F-A384-61386D3032C4}"/>
              </a:ext>
            </a:extLst>
          </p:cNvPr>
          <p:cNvCxnSpPr>
            <a:cxnSpLocks/>
          </p:cNvCxnSpPr>
          <p:nvPr/>
        </p:nvCxnSpPr>
        <p:spPr>
          <a:xfrm>
            <a:off x="6761819" y="97165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Espace réservé du contenu 7">
            <a:extLst>
              <a:ext uri="{FF2B5EF4-FFF2-40B4-BE49-F238E27FC236}">
                <a16:creationId xmlns:a16="http://schemas.microsoft.com/office/drawing/2014/main" id="{4279A2B9-2A0F-4D2F-AB42-40A05D12F148}"/>
              </a:ext>
            </a:extLst>
          </p:cNvPr>
          <p:cNvSpPr txBox="1">
            <a:spLocks/>
          </p:cNvSpPr>
          <p:nvPr/>
        </p:nvSpPr>
        <p:spPr>
          <a:xfrm>
            <a:off x="6196838" y="1052477"/>
            <a:ext cx="6256570" cy="805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Graphik Regular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F4496"/>
                </a:solidFill>
              </a:rPr>
              <a:t>Budget FESR di 182,33 M€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F4496"/>
                </a:solidFill>
              </a:rPr>
              <a:t>Tasso di finanziamento FESR dell’80%</a:t>
            </a:r>
          </a:p>
        </p:txBody>
      </p:sp>
      <p:sp>
        <p:nvSpPr>
          <p:cNvPr id="106" name="TextBox 7">
            <a:extLst>
              <a:ext uri="{FF2B5EF4-FFF2-40B4-BE49-F238E27FC236}">
                <a16:creationId xmlns:a16="http://schemas.microsoft.com/office/drawing/2014/main" id="{77C9AAF6-4584-4174-8E3C-2E0C6C3EAC75}"/>
              </a:ext>
            </a:extLst>
          </p:cNvPr>
          <p:cNvSpPr txBox="1"/>
          <p:nvPr/>
        </p:nvSpPr>
        <p:spPr>
          <a:xfrm>
            <a:off x="8705826" y="1569807"/>
            <a:ext cx="3336799" cy="8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60"/>
              </a:lnSpc>
            </a:pPr>
            <a:endParaRPr lang="it-IT" sz="1200" dirty="0">
              <a:latin typeface="Georgia" panose="02040502050405020303" pitchFamily="18" charset="0"/>
            </a:endParaRPr>
          </a:p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it-IT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Ridinamizzare l’economia nello spazio ALCOTRA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latin typeface="Georgia" panose="02040502050405020303" pitchFamily="18" charset="0"/>
              </a:rPr>
              <a:t>34,1 M€ - 20% del piano finanziario</a:t>
            </a:r>
            <a:endParaRPr lang="it-IT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08F85F7F-1B07-4735-9D75-CAB7A0065DA9}"/>
              </a:ext>
            </a:extLst>
          </p:cNvPr>
          <p:cNvGrpSpPr/>
          <p:nvPr/>
        </p:nvGrpSpPr>
        <p:grpSpPr>
          <a:xfrm>
            <a:off x="6212310" y="1805732"/>
            <a:ext cx="2473170" cy="636277"/>
            <a:chOff x="1073496" y="3897349"/>
            <a:chExt cx="2473170" cy="636277"/>
          </a:xfrm>
        </p:grpSpPr>
        <p:grpSp>
          <p:nvGrpSpPr>
            <p:cNvPr id="108" name="Group 2">
              <a:extLst>
                <a:ext uri="{FF2B5EF4-FFF2-40B4-BE49-F238E27FC236}">
                  <a16:creationId xmlns:a16="http://schemas.microsoft.com/office/drawing/2014/main" id="{240E2D69-EE87-4800-A002-DC0B90CB93FC}"/>
                </a:ext>
              </a:extLst>
            </p:cNvPr>
            <p:cNvGrpSpPr/>
            <p:nvPr/>
          </p:nvGrpSpPr>
          <p:grpSpPr>
            <a:xfrm>
              <a:off x="1391635" y="3962390"/>
              <a:ext cx="2136400" cy="411341"/>
              <a:chOff x="0" y="0"/>
              <a:chExt cx="4249673" cy="818230"/>
            </a:xfrm>
          </p:grpSpPr>
          <p:sp>
            <p:nvSpPr>
              <p:cNvPr id="112" name="Freeform 3">
                <a:extLst>
                  <a:ext uri="{FF2B5EF4-FFF2-40B4-BE49-F238E27FC236}">
                    <a16:creationId xmlns:a16="http://schemas.microsoft.com/office/drawing/2014/main" id="{3BC457F6-EA9A-4355-BDFA-3E29B528AD7B}"/>
                  </a:ext>
                </a:extLst>
              </p:cNvPr>
              <p:cNvSpPr/>
              <p:nvPr/>
            </p:nvSpPr>
            <p:spPr>
              <a:xfrm>
                <a:off x="72390" y="72390"/>
                <a:ext cx="4082039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4729812" h="862131">
                    <a:moveTo>
                      <a:pt x="0" y="0"/>
                    </a:moveTo>
                    <a:lnTo>
                      <a:pt x="4729812" y="0"/>
                    </a:lnTo>
                    <a:lnTo>
                      <a:pt x="4729812" y="862131"/>
                    </a:lnTo>
                    <a:lnTo>
                      <a:pt x="0" y="862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C1A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113" name="Freeform 4">
                <a:extLst>
                  <a:ext uri="{FF2B5EF4-FFF2-40B4-BE49-F238E27FC236}">
                    <a16:creationId xmlns:a16="http://schemas.microsoft.com/office/drawing/2014/main" id="{0D7239EE-6856-4108-9D1B-EF590A2A7016}"/>
                  </a:ext>
                </a:extLst>
              </p:cNvPr>
              <p:cNvSpPr/>
              <p:nvPr/>
            </p:nvSpPr>
            <p:spPr>
              <a:xfrm>
                <a:off x="0" y="0"/>
                <a:ext cx="4249673" cy="818230"/>
              </a:xfrm>
              <a:custGeom>
                <a:avLst/>
                <a:gdLst/>
                <a:ahLst/>
                <a:cxnLst/>
                <a:rect l="l" t="t" r="r" b="b"/>
                <a:pathLst>
                  <a:path w="4874592" h="1006911">
                    <a:moveTo>
                      <a:pt x="4729812" y="862131"/>
                    </a:moveTo>
                    <a:lnTo>
                      <a:pt x="4874592" y="862131"/>
                    </a:lnTo>
                    <a:lnTo>
                      <a:pt x="4874592" y="1006911"/>
                    </a:lnTo>
                    <a:lnTo>
                      <a:pt x="4729812" y="1006911"/>
                    </a:lnTo>
                    <a:lnTo>
                      <a:pt x="4729812" y="86213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62131"/>
                    </a:lnTo>
                    <a:lnTo>
                      <a:pt x="0" y="862131"/>
                    </a:lnTo>
                    <a:lnTo>
                      <a:pt x="0" y="144780"/>
                    </a:lnTo>
                    <a:close/>
                    <a:moveTo>
                      <a:pt x="0" y="862131"/>
                    </a:moveTo>
                    <a:lnTo>
                      <a:pt x="144780" y="862131"/>
                    </a:lnTo>
                    <a:lnTo>
                      <a:pt x="144780" y="1006911"/>
                    </a:lnTo>
                    <a:lnTo>
                      <a:pt x="0" y="1006911"/>
                    </a:lnTo>
                    <a:lnTo>
                      <a:pt x="0" y="862131"/>
                    </a:lnTo>
                    <a:close/>
                    <a:moveTo>
                      <a:pt x="4729812" y="144780"/>
                    </a:moveTo>
                    <a:lnTo>
                      <a:pt x="4874592" y="144780"/>
                    </a:lnTo>
                    <a:lnTo>
                      <a:pt x="4874592" y="862131"/>
                    </a:lnTo>
                    <a:lnTo>
                      <a:pt x="4729812" y="862131"/>
                    </a:lnTo>
                    <a:lnTo>
                      <a:pt x="4729812" y="144780"/>
                    </a:lnTo>
                    <a:close/>
                    <a:moveTo>
                      <a:pt x="144780" y="862131"/>
                    </a:moveTo>
                    <a:lnTo>
                      <a:pt x="4729812" y="862131"/>
                    </a:lnTo>
                    <a:lnTo>
                      <a:pt x="4729812" y="1006911"/>
                    </a:lnTo>
                    <a:lnTo>
                      <a:pt x="144780" y="1006911"/>
                    </a:lnTo>
                    <a:lnTo>
                      <a:pt x="144780" y="862131"/>
                    </a:lnTo>
                    <a:close/>
                    <a:moveTo>
                      <a:pt x="4729812" y="0"/>
                    </a:moveTo>
                    <a:lnTo>
                      <a:pt x="4874592" y="0"/>
                    </a:lnTo>
                    <a:lnTo>
                      <a:pt x="4874592" y="144780"/>
                    </a:lnTo>
                    <a:lnTo>
                      <a:pt x="4729812" y="144780"/>
                    </a:lnTo>
                    <a:lnTo>
                      <a:pt x="472981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729812" y="0"/>
                    </a:lnTo>
                    <a:lnTo>
                      <a:pt x="472981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DCC1A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09" name="Group 5">
              <a:extLst>
                <a:ext uri="{FF2B5EF4-FFF2-40B4-BE49-F238E27FC236}">
                  <a16:creationId xmlns:a16="http://schemas.microsoft.com/office/drawing/2014/main" id="{3FDCE819-34A6-4DE7-9220-9513C95C07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3496" y="3897349"/>
              <a:ext cx="636279" cy="636277"/>
              <a:chOff x="0" y="0"/>
              <a:chExt cx="6350000" cy="6349974"/>
            </a:xfrm>
          </p:grpSpPr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1B9A2260-20EE-4DFA-8A71-0611C8E04A2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4304" t="-10740" r="-6269" b="-8620"/>
                </a:stretch>
              </a:blip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10" name="TextBox 50">
              <a:extLst>
                <a:ext uri="{FF2B5EF4-FFF2-40B4-BE49-F238E27FC236}">
                  <a16:creationId xmlns:a16="http://schemas.microsoft.com/office/drawing/2014/main" id="{CFAE7CB0-C9D1-48EC-9E2D-0FA783C71997}"/>
                </a:ext>
              </a:extLst>
            </p:cNvPr>
            <p:cNvSpPr txBox="1"/>
            <p:nvPr/>
          </p:nvSpPr>
          <p:spPr>
            <a:xfrm>
              <a:off x="1715326" y="4030119"/>
              <a:ext cx="1831340" cy="193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it-IT" sz="1000">
                  <a:solidFill>
                    <a:srgbClr val="000000"/>
                  </a:solidFill>
                  <a:latin typeface="Georgia" panose="02040502050405020303" pitchFamily="18" charset="0"/>
                </a:rPr>
                <a:t>Un’Europa più intelligente</a:t>
              </a:r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81F1E3C7-020B-4429-8595-3DF085C60CA2}"/>
              </a:ext>
            </a:extLst>
          </p:cNvPr>
          <p:cNvGrpSpPr/>
          <p:nvPr/>
        </p:nvGrpSpPr>
        <p:grpSpPr>
          <a:xfrm>
            <a:off x="6238042" y="2525347"/>
            <a:ext cx="2428807" cy="619693"/>
            <a:chOff x="1163062" y="5466049"/>
            <a:chExt cx="2428807" cy="619693"/>
          </a:xfrm>
        </p:grpSpPr>
        <p:grpSp>
          <p:nvGrpSpPr>
            <p:cNvPr id="115" name="Group 8">
              <a:extLst>
                <a:ext uri="{FF2B5EF4-FFF2-40B4-BE49-F238E27FC236}">
                  <a16:creationId xmlns:a16="http://schemas.microsoft.com/office/drawing/2014/main" id="{F8C8BDED-DC39-40A7-ADAE-338B43D8E6C4}"/>
                </a:ext>
              </a:extLst>
            </p:cNvPr>
            <p:cNvGrpSpPr/>
            <p:nvPr/>
          </p:nvGrpSpPr>
          <p:grpSpPr>
            <a:xfrm>
              <a:off x="1610374" y="5517723"/>
              <a:ext cx="1981495" cy="399621"/>
              <a:chOff x="0" y="0"/>
              <a:chExt cx="4047019" cy="816189"/>
            </a:xfrm>
          </p:grpSpPr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E74E88D6-0223-440E-94D2-C7FF9C04F116}"/>
                  </a:ext>
                </a:extLst>
              </p:cNvPr>
              <p:cNvSpPr/>
              <p:nvPr/>
            </p:nvSpPr>
            <p:spPr>
              <a:xfrm>
                <a:off x="72387" y="72389"/>
                <a:ext cx="3896215" cy="698832"/>
              </a:xfrm>
              <a:custGeom>
                <a:avLst/>
                <a:gdLst/>
                <a:ahLst/>
                <a:cxnLst/>
                <a:rect l="l" t="t" r="r" b="b"/>
                <a:pathLst>
                  <a:path w="3829839" h="862131">
                    <a:moveTo>
                      <a:pt x="0" y="0"/>
                    </a:moveTo>
                    <a:lnTo>
                      <a:pt x="3829839" y="0"/>
                    </a:lnTo>
                    <a:lnTo>
                      <a:pt x="3829839" y="862131"/>
                    </a:lnTo>
                    <a:lnTo>
                      <a:pt x="0" y="862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C222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120" name="Freeform 10">
                <a:extLst>
                  <a:ext uri="{FF2B5EF4-FFF2-40B4-BE49-F238E27FC236}">
                    <a16:creationId xmlns:a16="http://schemas.microsoft.com/office/drawing/2014/main" id="{93C1E130-16AA-445A-9D56-33BF2BBE2773}"/>
                  </a:ext>
                </a:extLst>
              </p:cNvPr>
              <p:cNvSpPr/>
              <p:nvPr/>
            </p:nvSpPr>
            <p:spPr>
              <a:xfrm>
                <a:off x="0" y="0"/>
                <a:ext cx="4047019" cy="816189"/>
              </a:xfrm>
              <a:custGeom>
                <a:avLst/>
                <a:gdLst/>
                <a:ahLst/>
                <a:cxnLst/>
                <a:rect l="l" t="t" r="r" b="b"/>
                <a:pathLst>
                  <a:path w="3974619" h="1006911">
                    <a:moveTo>
                      <a:pt x="3829839" y="862131"/>
                    </a:moveTo>
                    <a:lnTo>
                      <a:pt x="3974619" y="862131"/>
                    </a:lnTo>
                    <a:lnTo>
                      <a:pt x="3974619" y="1006911"/>
                    </a:lnTo>
                    <a:lnTo>
                      <a:pt x="3829839" y="1006911"/>
                    </a:lnTo>
                    <a:lnTo>
                      <a:pt x="3829839" y="86213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62131"/>
                    </a:lnTo>
                    <a:lnTo>
                      <a:pt x="0" y="862131"/>
                    </a:lnTo>
                    <a:lnTo>
                      <a:pt x="0" y="144780"/>
                    </a:lnTo>
                    <a:close/>
                    <a:moveTo>
                      <a:pt x="0" y="862131"/>
                    </a:moveTo>
                    <a:lnTo>
                      <a:pt x="144780" y="862131"/>
                    </a:lnTo>
                    <a:lnTo>
                      <a:pt x="144780" y="1006911"/>
                    </a:lnTo>
                    <a:lnTo>
                      <a:pt x="0" y="1006911"/>
                    </a:lnTo>
                    <a:lnTo>
                      <a:pt x="0" y="862131"/>
                    </a:lnTo>
                    <a:close/>
                    <a:moveTo>
                      <a:pt x="3829839" y="144780"/>
                    </a:moveTo>
                    <a:lnTo>
                      <a:pt x="3974619" y="144780"/>
                    </a:lnTo>
                    <a:lnTo>
                      <a:pt x="3974619" y="862131"/>
                    </a:lnTo>
                    <a:lnTo>
                      <a:pt x="3829839" y="862131"/>
                    </a:lnTo>
                    <a:lnTo>
                      <a:pt x="3829839" y="144780"/>
                    </a:lnTo>
                    <a:close/>
                    <a:moveTo>
                      <a:pt x="144780" y="862131"/>
                    </a:moveTo>
                    <a:lnTo>
                      <a:pt x="3829839" y="862131"/>
                    </a:lnTo>
                    <a:lnTo>
                      <a:pt x="3829839" y="1006911"/>
                    </a:lnTo>
                    <a:lnTo>
                      <a:pt x="144780" y="1006911"/>
                    </a:lnTo>
                    <a:lnTo>
                      <a:pt x="144780" y="862131"/>
                    </a:lnTo>
                    <a:close/>
                    <a:moveTo>
                      <a:pt x="3829839" y="0"/>
                    </a:moveTo>
                    <a:lnTo>
                      <a:pt x="3974619" y="0"/>
                    </a:lnTo>
                    <a:lnTo>
                      <a:pt x="3974619" y="144780"/>
                    </a:lnTo>
                    <a:lnTo>
                      <a:pt x="3829839" y="144780"/>
                    </a:lnTo>
                    <a:lnTo>
                      <a:pt x="382983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829839" y="0"/>
                    </a:lnTo>
                    <a:lnTo>
                      <a:pt x="382983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98C222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16" name="Group 11">
              <a:extLst>
                <a:ext uri="{FF2B5EF4-FFF2-40B4-BE49-F238E27FC236}">
                  <a16:creationId xmlns:a16="http://schemas.microsoft.com/office/drawing/2014/main" id="{08DDF76B-B46A-40D1-8F7F-B45442ED6D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3062" y="5466049"/>
              <a:ext cx="619696" cy="619693"/>
              <a:chOff x="0" y="0"/>
              <a:chExt cx="6350000" cy="6349974"/>
            </a:xfrm>
          </p:grpSpPr>
          <p:sp>
            <p:nvSpPr>
              <p:cNvPr id="118" name="Freeform 12">
                <a:extLst>
                  <a:ext uri="{FF2B5EF4-FFF2-40B4-BE49-F238E27FC236}">
                    <a16:creationId xmlns:a16="http://schemas.microsoft.com/office/drawing/2014/main" id="{B3DDF3DB-0D76-47D4-B4FD-23888492A692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7671" r="-17671"/>
                </a:stretch>
              </a:blip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17" name="TextBox 52">
              <a:extLst>
                <a:ext uri="{FF2B5EF4-FFF2-40B4-BE49-F238E27FC236}">
                  <a16:creationId xmlns:a16="http://schemas.microsoft.com/office/drawing/2014/main" id="{9DF6B9A8-DD00-4130-8C02-C5402A2DA1CB}"/>
                </a:ext>
              </a:extLst>
            </p:cNvPr>
            <p:cNvSpPr txBox="1"/>
            <p:nvPr/>
          </p:nvSpPr>
          <p:spPr>
            <a:xfrm>
              <a:off x="1872014" y="5591799"/>
              <a:ext cx="1471612" cy="19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it-IT" sz="1000">
                  <a:solidFill>
                    <a:srgbClr val="000000"/>
                  </a:solidFill>
                  <a:latin typeface="Georgia" panose="02040502050405020303" pitchFamily="18" charset="0"/>
                </a:rPr>
                <a:t> Un’Europa più verde</a:t>
              </a:r>
            </a:p>
          </p:txBody>
        </p:sp>
      </p:grpSp>
      <p:sp>
        <p:nvSpPr>
          <p:cNvPr id="121" name="TextBox 53">
            <a:extLst>
              <a:ext uri="{FF2B5EF4-FFF2-40B4-BE49-F238E27FC236}">
                <a16:creationId xmlns:a16="http://schemas.microsoft.com/office/drawing/2014/main" id="{061DC5A5-1AD1-40EA-80F4-EB05D0A33BB3}"/>
              </a:ext>
            </a:extLst>
          </p:cNvPr>
          <p:cNvSpPr txBox="1"/>
          <p:nvPr/>
        </p:nvSpPr>
        <p:spPr>
          <a:xfrm>
            <a:off x="8690545" y="3972862"/>
            <a:ext cx="3352080" cy="835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it-IT" sz="1100" b="1">
                <a:solidFill>
                  <a:srgbClr val="0F4496"/>
                </a:solidFill>
                <a:latin typeface="Georgia" panose="02040502050405020303" pitchFamily="18" charset="0"/>
              </a:rPr>
              <a:t>Sperimentare nuove forme di cooperazione territoriale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it-IT" sz="1100">
                <a:latin typeface="Georgia" panose="02040502050405020303" pitchFamily="18" charset="0"/>
              </a:rPr>
              <a:t>34,1 M€ - 20% del piano finanziario</a:t>
            </a:r>
            <a:endParaRPr lang="it-IT" sz="1100" b="1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1820"/>
              </a:lnSpc>
              <a:spcBef>
                <a:spcPct val="0"/>
              </a:spcBef>
            </a:pPr>
            <a:endParaRPr lang="it-IT" sz="1050">
              <a:solidFill>
                <a:srgbClr val="E34063"/>
              </a:solidFill>
              <a:latin typeface="Georgia" panose="02040502050405020303" pitchFamily="18" charset="0"/>
            </a:endParaRPr>
          </a:p>
        </p:txBody>
      </p:sp>
      <p:sp>
        <p:nvSpPr>
          <p:cNvPr id="122" name="TextBox 57">
            <a:extLst>
              <a:ext uri="{FF2B5EF4-FFF2-40B4-BE49-F238E27FC236}">
                <a16:creationId xmlns:a16="http://schemas.microsoft.com/office/drawing/2014/main" id="{C10F5094-57BC-4E4F-96BD-814AD15A197F}"/>
              </a:ext>
            </a:extLst>
          </p:cNvPr>
          <p:cNvSpPr txBox="1"/>
          <p:nvPr/>
        </p:nvSpPr>
        <p:spPr>
          <a:xfrm>
            <a:off x="8705826" y="2971385"/>
            <a:ext cx="3352080" cy="8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960"/>
              </a:lnSpc>
            </a:pPr>
            <a:endParaRPr lang="it-IT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it-IT" sz="1100" b="1" dirty="0">
                <a:solidFill>
                  <a:srgbClr val="0F4496"/>
                </a:solidFill>
                <a:latin typeface="Georgia" panose="02040502050405020303" pitchFamily="18" charset="0"/>
              </a:rPr>
              <a:t>Rispondere alle conseguenze della crisi sanitaria con esperienze da capitalizzare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it-IT" sz="1100" dirty="0">
                <a:latin typeface="Georgia" panose="02040502050405020303" pitchFamily="18" charset="0"/>
              </a:rPr>
              <a:t>35,8 M€ - 21% del piano finanziario</a:t>
            </a:r>
            <a:endParaRPr lang="it-IT" sz="11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ABA2A739-8F5F-42B8-888B-D5676A2EDDFD}"/>
              </a:ext>
            </a:extLst>
          </p:cNvPr>
          <p:cNvGrpSpPr/>
          <p:nvPr/>
        </p:nvGrpSpPr>
        <p:grpSpPr>
          <a:xfrm>
            <a:off x="6225082" y="3259276"/>
            <a:ext cx="2441768" cy="668725"/>
            <a:chOff x="1135044" y="7236997"/>
            <a:chExt cx="2441768" cy="668725"/>
          </a:xfrm>
        </p:grpSpPr>
        <p:grpSp>
          <p:nvGrpSpPr>
            <p:cNvPr id="124" name="Group 24">
              <a:extLst>
                <a:ext uri="{FF2B5EF4-FFF2-40B4-BE49-F238E27FC236}">
                  <a16:creationId xmlns:a16="http://schemas.microsoft.com/office/drawing/2014/main" id="{C4FC44A9-ED34-4764-BEAB-1DF15298FB06}"/>
                </a:ext>
              </a:extLst>
            </p:cNvPr>
            <p:cNvGrpSpPr/>
            <p:nvPr/>
          </p:nvGrpSpPr>
          <p:grpSpPr>
            <a:xfrm>
              <a:off x="1469408" y="7263418"/>
              <a:ext cx="2107404" cy="470780"/>
              <a:chOff x="0" y="0"/>
              <a:chExt cx="4385291" cy="979646"/>
            </a:xfrm>
          </p:grpSpPr>
          <p:sp>
            <p:nvSpPr>
              <p:cNvPr id="128" name="Freeform 25">
                <a:extLst>
                  <a:ext uri="{FF2B5EF4-FFF2-40B4-BE49-F238E27FC236}">
                    <a16:creationId xmlns:a16="http://schemas.microsoft.com/office/drawing/2014/main" id="{908120CD-DAE6-4E1F-A741-6FF6FE1767AE}"/>
                  </a:ext>
                </a:extLst>
              </p:cNvPr>
              <p:cNvSpPr/>
              <p:nvPr/>
            </p:nvSpPr>
            <p:spPr>
              <a:xfrm>
                <a:off x="72390" y="72390"/>
                <a:ext cx="4256221" cy="868975"/>
              </a:xfrm>
              <a:custGeom>
                <a:avLst/>
                <a:gdLst/>
                <a:ahLst/>
                <a:cxnLst/>
                <a:rect l="l" t="t" r="r" b="b"/>
                <a:pathLst>
                  <a:path w="4390894" h="1136813">
                    <a:moveTo>
                      <a:pt x="0" y="0"/>
                    </a:moveTo>
                    <a:lnTo>
                      <a:pt x="4390894" y="0"/>
                    </a:lnTo>
                    <a:lnTo>
                      <a:pt x="4390894" y="1136813"/>
                    </a:lnTo>
                    <a:lnTo>
                      <a:pt x="0" y="1136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A6CC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129" name="Freeform 26">
                <a:extLst>
                  <a:ext uri="{FF2B5EF4-FFF2-40B4-BE49-F238E27FC236}">
                    <a16:creationId xmlns:a16="http://schemas.microsoft.com/office/drawing/2014/main" id="{AB188E07-AD6B-4A80-9EEC-D821F42A0F12}"/>
                  </a:ext>
                </a:extLst>
              </p:cNvPr>
              <p:cNvSpPr/>
              <p:nvPr/>
            </p:nvSpPr>
            <p:spPr>
              <a:xfrm>
                <a:off x="0" y="0"/>
                <a:ext cx="4385291" cy="979646"/>
              </a:xfrm>
              <a:custGeom>
                <a:avLst/>
                <a:gdLst/>
                <a:ahLst/>
                <a:cxnLst/>
                <a:rect l="l" t="t" r="r" b="b"/>
                <a:pathLst>
                  <a:path w="4535674" h="1281593">
                    <a:moveTo>
                      <a:pt x="4390894" y="1136813"/>
                    </a:moveTo>
                    <a:lnTo>
                      <a:pt x="4535674" y="1136813"/>
                    </a:lnTo>
                    <a:lnTo>
                      <a:pt x="4535674" y="1281593"/>
                    </a:lnTo>
                    <a:lnTo>
                      <a:pt x="4390894" y="1281593"/>
                    </a:lnTo>
                    <a:lnTo>
                      <a:pt x="4390894" y="113681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36813"/>
                    </a:lnTo>
                    <a:lnTo>
                      <a:pt x="0" y="1136813"/>
                    </a:lnTo>
                    <a:lnTo>
                      <a:pt x="0" y="144780"/>
                    </a:lnTo>
                    <a:close/>
                    <a:moveTo>
                      <a:pt x="0" y="1136813"/>
                    </a:moveTo>
                    <a:lnTo>
                      <a:pt x="144780" y="1136813"/>
                    </a:lnTo>
                    <a:lnTo>
                      <a:pt x="144780" y="1281593"/>
                    </a:lnTo>
                    <a:lnTo>
                      <a:pt x="0" y="1281593"/>
                    </a:lnTo>
                    <a:lnTo>
                      <a:pt x="0" y="1136813"/>
                    </a:lnTo>
                    <a:close/>
                    <a:moveTo>
                      <a:pt x="4390894" y="144780"/>
                    </a:moveTo>
                    <a:lnTo>
                      <a:pt x="4535674" y="144780"/>
                    </a:lnTo>
                    <a:lnTo>
                      <a:pt x="4535674" y="1136813"/>
                    </a:lnTo>
                    <a:lnTo>
                      <a:pt x="4390894" y="1136813"/>
                    </a:lnTo>
                    <a:lnTo>
                      <a:pt x="4390894" y="144780"/>
                    </a:lnTo>
                    <a:close/>
                    <a:moveTo>
                      <a:pt x="144780" y="1136813"/>
                    </a:moveTo>
                    <a:lnTo>
                      <a:pt x="4390894" y="1136813"/>
                    </a:lnTo>
                    <a:lnTo>
                      <a:pt x="4390894" y="1281593"/>
                    </a:lnTo>
                    <a:lnTo>
                      <a:pt x="144780" y="1281593"/>
                    </a:lnTo>
                    <a:lnTo>
                      <a:pt x="144780" y="1136813"/>
                    </a:lnTo>
                    <a:close/>
                    <a:moveTo>
                      <a:pt x="4390894" y="0"/>
                    </a:moveTo>
                    <a:lnTo>
                      <a:pt x="4535674" y="0"/>
                    </a:lnTo>
                    <a:lnTo>
                      <a:pt x="4535674" y="144780"/>
                    </a:lnTo>
                    <a:lnTo>
                      <a:pt x="4390894" y="144780"/>
                    </a:lnTo>
                    <a:lnTo>
                      <a:pt x="439089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390894" y="0"/>
                    </a:lnTo>
                    <a:lnTo>
                      <a:pt x="439089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0A6CC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25" name="Group 27">
              <a:extLst>
                <a:ext uri="{FF2B5EF4-FFF2-40B4-BE49-F238E27FC236}">
                  <a16:creationId xmlns:a16="http://schemas.microsoft.com/office/drawing/2014/main" id="{340343B4-EF8B-4A99-B433-D32DC7E5FB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5044" y="7236997"/>
              <a:ext cx="668728" cy="668725"/>
              <a:chOff x="0" y="0"/>
              <a:chExt cx="6350000" cy="6349974"/>
            </a:xfrm>
          </p:grpSpPr>
          <p:sp>
            <p:nvSpPr>
              <p:cNvPr id="127" name="Freeform 28">
                <a:extLst>
                  <a:ext uri="{FF2B5EF4-FFF2-40B4-BE49-F238E27FC236}">
                    <a16:creationId xmlns:a16="http://schemas.microsoft.com/office/drawing/2014/main" id="{BBCA212D-5FBD-458E-B91F-FCE312FE91D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8640" t="-8825" r="-10651" b="-10467"/>
                </a:stretch>
              </a:blip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26" name="TextBox 60">
              <a:extLst>
                <a:ext uri="{FF2B5EF4-FFF2-40B4-BE49-F238E27FC236}">
                  <a16:creationId xmlns:a16="http://schemas.microsoft.com/office/drawing/2014/main" id="{7B347BDB-58D1-4C91-A059-E13BC229AFB8}"/>
                </a:ext>
              </a:extLst>
            </p:cNvPr>
            <p:cNvSpPr txBox="1"/>
            <p:nvPr/>
          </p:nvSpPr>
          <p:spPr>
            <a:xfrm>
              <a:off x="1859644" y="7322839"/>
              <a:ext cx="1605915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>
                  <a:solidFill>
                    <a:srgbClr val="000000"/>
                  </a:solidFill>
                  <a:latin typeface="Georgia" panose="02040502050405020303" pitchFamily="18" charset="0"/>
                </a:rPr>
                <a:t>Un’Europa più sociale e più inclusiva</a:t>
              </a:r>
            </a:p>
            <a:p>
              <a:pPr algn="ctr">
                <a:spcBef>
                  <a:spcPct val="0"/>
                </a:spcBef>
              </a:pPr>
              <a:endParaRPr lang="it-IT" sz="10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F9774B79-73DB-4025-88DB-12922863691C}"/>
              </a:ext>
            </a:extLst>
          </p:cNvPr>
          <p:cNvGrpSpPr/>
          <p:nvPr/>
        </p:nvGrpSpPr>
        <p:grpSpPr>
          <a:xfrm>
            <a:off x="6234604" y="4016425"/>
            <a:ext cx="2432246" cy="644512"/>
            <a:chOff x="1149782" y="8972219"/>
            <a:chExt cx="2432246" cy="644512"/>
          </a:xfrm>
        </p:grpSpPr>
        <p:grpSp>
          <p:nvGrpSpPr>
            <p:cNvPr id="131" name="Group 29">
              <a:extLst>
                <a:ext uri="{FF2B5EF4-FFF2-40B4-BE49-F238E27FC236}">
                  <a16:creationId xmlns:a16="http://schemas.microsoft.com/office/drawing/2014/main" id="{E90276A2-159F-4DDF-8230-EDB9830EB22C}"/>
                </a:ext>
              </a:extLst>
            </p:cNvPr>
            <p:cNvGrpSpPr/>
            <p:nvPr/>
          </p:nvGrpSpPr>
          <p:grpSpPr>
            <a:xfrm>
              <a:off x="1514844" y="9059920"/>
              <a:ext cx="2067184" cy="398271"/>
              <a:chOff x="0" y="0"/>
              <a:chExt cx="4262619" cy="821251"/>
            </a:xfrm>
          </p:grpSpPr>
          <p:sp>
            <p:nvSpPr>
              <p:cNvPr id="135" name="Freeform 30">
                <a:extLst>
                  <a:ext uri="{FF2B5EF4-FFF2-40B4-BE49-F238E27FC236}">
                    <a16:creationId xmlns:a16="http://schemas.microsoft.com/office/drawing/2014/main" id="{97EBE6B9-7B58-4BFC-B024-EF1CA1487EE2}"/>
                  </a:ext>
                </a:extLst>
              </p:cNvPr>
              <p:cNvSpPr/>
              <p:nvPr/>
            </p:nvSpPr>
            <p:spPr>
              <a:xfrm>
                <a:off x="72390" y="72390"/>
                <a:ext cx="4138621" cy="716611"/>
              </a:xfrm>
              <a:custGeom>
                <a:avLst/>
                <a:gdLst/>
                <a:ahLst/>
                <a:cxnLst/>
                <a:rect l="l" t="t" r="r" b="b"/>
                <a:pathLst>
                  <a:path w="4657092" h="991508">
                    <a:moveTo>
                      <a:pt x="0" y="0"/>
                    </a:moveTo>
                    <a:lnTo>
                      <a:pt x="4657092" y="0"/>
                    </a:lnTo>
                    <a:lnTo>
                      <a:pt x="4657092" y="991508"/>
                    </a:lnTo>
                    <a:lnTo>
                      <a:pt x="0" y="991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918">
                  <a:alpha val="51765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136" name="Freeform 31">
                <a:extLst>
                  <a:ext uri="{FF2B5EF4-FFF2-40B4-BE49-F238E27FC236}">
                    <a16:creationId xmlns:a16="http://schemas.microsoft.com/office/drawing/2014/main" id="{D0B20441-7522-4EBF-ABAB-1175E66DA6DA}"/>
                  </a:ext>
                </a:extLst>
              </p:cNvPr>
              <p:cNvSpPr/>
              <p:nvPr/>
            </p:nvSpPr>
            <p:spPr>
              <a:xfrm>
                <a:off x="0" y="0"/>
                <a:ext cx="4262619" cy="821251"/>
              </a:xfrm>
              <a:custGeom>
                <a:avLst/>
                <a:gdLst/>
                <a:ahLst/>
                <a:cxnLst/>
                <a:rect l="l" t="t" r="r" b="b"/>
                <a:pathLst>
                  <a:path w="4801872" h="1136288">
                    <a:moveTo>
                      <a:pt x="4657092" y="991508"/>
                    </a:moveTo>
                    <a:lnTo>
                      <a:pt x="4801872" y="991508"/>
                    </a:lnTo>
                    <a:lnTo>
                      <a:pt x="4801872" y="1136288"/>
                    </a:lnTo>
                    <a:lnTo>
                      <a:pt x="4657092" y="1136288"/>
                    </a:lnTo>
                    <a:lnTo>
                      <a:pt x="4657092" y="99150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991508"/>
                    </a:lnTo>
                    <a:lnTo>
                      <a:pt x="0" y="991508"/>
                    </a:lnTo>
                    <a:lnTo>
                      <a:pt x="0" y="144780"/>
                    </a:lnTo>
                    <a:close/>
                    <a:moveTo>
                      <a:pt x="0" y="991508"/>
                    </a:moveTo>
                    <a:lnTo>
                      <a:pt x="144780" y="991508"/>
                    </a:lnTo>
                    <a:lnTo>
                      <a:pt x="144780" y="1136288"/>
                    </a:lnTo>
                    <a:lnTo>
                      <a:pt x="0" y="1136288"/>
                    </a:lnTo>
                    <a:lnTo>
                      <a:pt x="0" y="991508"/>
                    </a:lnTo>
                    <a:close/>
                    <a:moveTo>
                      <a:pt x="4657092" y="144780"/>
                    </a:moveTo>
                    <a:lnTo>
                      <a:pt x="4801872" y="144780"/>
                    </a:lnTo>
                    <a:lnTo>
                      <a:pt x="4801872" y="991508"/>
                    </a:lnTo>
                    <a:lnTo>
                      <a:pt x="4657092" y="991508"/>
                    </a:lnTo>
                    <a:lnTo>
                      <a:pt x="4657092" y="144780"/>
                    </a:lnTo>
                    <a:close/>
                    <a:moveTo>
                      <a:pt x="144780" y="991508"/>
                    </a:moveTo>
                    <a:lnTo>
                      <a:pt x="4657092" y="991508"/>
                    </a:lnTo>
                    <a:lnTo>
                      <a:pt x="4657092" y="1136288"/>
                    </a:lnTo>
                    <a:lnTo>
                      <a:pt x="144780" y="1136288"/>
                    </a:lnTo>
                    <a:lnTo>
                      <a:pt x="144780" y="991508"/>
                    </a:lnTo>
                    <a:close/>
                    <a:moveTo>
                      <a:pt x="4657092" y="0"/>
                    </a:moveTo>
                    <a:lnTo>
                      <a:pt x="4801872" y="0"/>
                    </a:lnTo>
                    <a:lnTo>
                      <a:pt x="4801872" y="144780"/>
                    </a:lnTo>
                    <a:lnTo>
                      <a:pt x="4657092" y="144780"/>
                    </a:lnTo>
                    <a:lnTo>
                      <a:pt x="465709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57092" y="0"/>
                    </a:lnTo>
                    <a:lnTo>
                      <a:pt x="465709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964918">
                  <a:alpha val="51765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32" name="Group 32">
              <a:extLst>
                <a:ext uri="{FF2B5EF4-FFF2-40B4-BE49-F238E27FC236}">
                  <a16:creationId xmlns:a16="http://schemas.microsoft.com/office/drawing/2014/main" id="{F17270C4-62FD-45E6-B6CE-553576ABA0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49782" y="8972219"/>
              <a:ext cx="668727" cy="644512"/>
              <a:chOff x="-10" y="-545982"/>
              <a:chExt cx="6588556" cy="6349974"/>
            </a:xfrm>
          </p:grpSpPr>
          <p:sp>
            <p:nvSpPr>
              <p:cNvPr id="134" name="Freeform 33">
                <a:extLst>
                  <a:ext uri="{FF2B5EF4-FFF2-40B4-BE49-F238E27FC236}">
                    <a16:creationId xmlns:a16="http://schemas.microsoft.com/office/drawing/2014/main" id="{222E7EA9-668B-4D08-A47D-8FE0C32E265F}"/>
                  </a:ext>
                </a:extLst>
              </p:cNvPr>
              <p:cNvSpPr/>
              <p:nvPr/>
            </p:nvSpPr>
            <p:spPr>
              <a:xfrm>
                <a:off x="-10" y="-545982"/>
                <a:ext cx="6588556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45989" t="-19399" r="-40996" b="-26236"/>
                </a:stretch>
              </a:blip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33" name="TextBox 61">
              <a:extLst>
                <a:ext uri="{FF2B5EF4-FFF2-40B4-BE49-F238E27FC236}">
                  <a16:creationId xmlns:a16="http://schemas.microsoft.com/office/drawing/2014/main" id="{BDE57047-B87F-4C47-A98D-56DB00BE2909}"/>
                </a:ext>
              </a:extLst>
            </p:cNvPr>
            <p:cNvSpPr txBox="1"/>
            <p:nvPr/>
          </p:nvSpPr>
          <p:spPr>
            <a:xfrm>
              <a:off x="1872080" y="9089841"/>
              <a:ext cx="160131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>
                  <a:solidFill>
                    <a:srgbClr val="000000"/>
                  </a:solidFill>
                  <a:latin typeface="Georgia" panose="02040502050405020303" pitchFamily="18" charset="0"/>
                </a:rPr>
                <a:t>Un’Europe più vicina ai cittadini</a:t>
              </a:r>
            </a:p>
            <a:p>
              <a:pPr algn="ctr">
                <a:spcBef>
                  <a:spcPct val="0"/>
                </a:spcBef>
              </a:pPr>
              <a:endParaRPr lang="it-IT" sz="10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9C7F10F9-C37F-4015-B606-703835146244}"/>
              </a:ext>
            </a:extLst>
          </p:cNvPr>
          <p:cNvGrpSpPr/>
          <p:nvPr/>
        </p:nvGrpSpPr>
        <p:grpSpPr>
          <a:xfrm>
            <a:off x="6234604" y="4863784"/>
            <a:ext cx="2468883" cy="644512"/>
            <a:chOff x="1079036" y="10476611"/>
            <a:chExt cx="2468883" cy="644512"/>
          </a:xfrm>
        </p:grpSpPr>
        <p:grpSp>
          <p:nvGrpSpPr>
            <p:cNvPr id="138" name="Group 34">
              <a:extLst>
                <a:ext uri="{FF2B5EF4-FFF2-40B4-BE49-F238E27FC236}">
                  <a16:creationId xmlns:a16="http://schemas.microsoft.com/office/drawing/2014/main" id="{90BF29D1-EB09-4BCE-BECD-7967ED9339EF}"/>
                </a:ext>
              </a:extLst>
            </p:cNvPr>
            <p:cNvGrpSpPr/>
            <p:nvPr/>
          </p:nvGrpSpPr>
          <p:grpSpPr>
            <a:xfrm>
              <a:off x="1365601" y="10527010"/>
              <a:ext cx="2120654" cy="452036"/>
              <a:chOff x="2" y="30065"/>
              <a:chExt cx="4311677" cy="919071"/>
            </a:xfrm>
          </p:grpSpPr>
          <p:sp>
            <p:nvSpPr>
              <p:cNvPr id="144" name="Freeform 35">
                <a:extLst>
                  <a:ext uri="{FF2B5EF4-FFF2-40B4-BE49-F238E27FC236}">
                    <a16:creationId xmlns:a16="http://schemas.microsoft.com/office/drawing/2014/main" id="{E332EF37-A55C-43B3-91A1-C8C8382FC768}"/>
                  </a:ext>
                </a:extLst>
              </p:cNvPr>
              <p:cNvSpPr/>
              <p:nvPr/>
            </p:nvSpPr>
            <p:spPr>
              <a:xfrm>
                <a:off x="72389" y="98805"/>
                <a:ext cx="4186860" cy="807557"/>
              </a:xfrm>
              <a:custGeom>
                <a:avLst/>
                <a:gdLst/>
                <a:ahLst/>
                <a:cxnLst/>
                <a:rect l="l" t="t" r="r" b="b"/>
                <a:pathLst>
                  <a:path w="4856526" h="1048480">
                    <a:moveTo>
                      <a:pt x="0" y="0"/>
                    </a:moveTo>
                    <a:lnTo>
                      <a:pt x="4856526" y="0"/>
                    </a:lnTo>
                    <a:lnTo>
                      <a:pt x="4856526" y="1048480"/>
                    </a:lnTo>
                    <a:lnTo>
                      <a:pt x="0" y="1048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AD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  <p:sp>
            <p:nvSpPr>
              <p:cNvPr id="145" name="Freeform 36">
                <a:extLst>
                  <a:ext uri="{FF2B5EF4-FFF2-40B4-BE49-F238E27FC236}">
                    <a16:creationId xmlns:a16="http://schemas.microsoft.com/office/drawing/2014/main" id="{5F12DE17-F39A-43EC-A0C9-C8FCDEA6D485}"/>
                  </a:ext>
                </a:extLst>
              </p:cNvPr>
              <p:cNvSpPr/>
              <p:nvPr/>
            </p:nvSpPr>
            <p:spPr>
              <a:xfrm>
                <a:off x="2" y="30065"/>
                <a:ext cx="4311677" cy="919071"/>
              </a:xfrm>
              <a:custGeom>
                <a:avLst/>
                <a:gdLst/>
                <a:ahLst/>
                <a:cxnLst/>
                <a:rect l="l" t="t" r="r" b="b"/>
                <a:pathLst>
                  <a:path w="5001306" h="1193260">
                    <a:moveTo>
                      <a:pt x="4856526" y="1048480"/>
                    </a:moveTo>
                    <a:lnTo>
                      <a:pt x="5001306" y="1048480"/>
                    </a:lnTo>
                    <a:lnTo>
                      <a:pt x="5001306" y="1193260"/>
                    </a:lnTo>
                    <a:lnTo>
                      <a:pt x="4856526" y="1193260"/>
                    </a:lnTo>
                    <a:lnTo>
                      <a:pt x="4856526" y="104848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48480"/>
                    </a:lnTo>
                    <a:lnTo>
                      <a:pt x="0" y="1048480"/>
                    </a:lnTo>
                    <a:lnTo>
                      <a:pt x="0" y="144780"/>
                    </a:lnTo>
                    <a:close/>
                    <a:moveTo>
                      <a:pt x="0" y="1048480"/>
                    </a:moveTo>
                    <a:lnTo>
                      <a:pt x="144780" y="1048480"/>
                    </a:lnTo>
                    <a:lnTo>
                      <a:pt x="144780" y="1193260"/>
                    </a:lnTo>
                    <a:lnTo>
                      <a:pt x="0" y="1193260"/>
                    </a:lnTo>
                    <a:lnTo>
                      <a:pt x="0" y="1048480"/>
                    </a:lnTo>
                    <a:close/>
                    <a:moveTo>
                      <a:pt x="4856526" y="144780"/>
                    </a:moveTo>
                    <a:lnTo>
                      <a:pt x="5001306" y="144780"/>
                    </a:lnTo>
                    <a:lnTo>
                      <a:pt x="5001306" y="1048480"/>
                    </a:lnTo>
                    <a:lnTo>
                      <a:pt x="4856526" y="1048480"/>
                    </a:lnTo>
                    <a:lnTo>
                      <a:pt x="4856526" y="144780"/>
                    </a:lnTo>
                    <a:close/>
                    <a:moveTo>
                      <a:pt x="144780" y="1048480"/>
                    </a:moveTo>
                    <a:lnTo>
                      <a:pt x="4856526" y="1048480"/>
                    </a:lnTo>
                    <a:lnTo>
                      <a:pt x="4856526" y="1193260"/>
                    </a:lnTo>
                    <a:lnTo>
                      <a:pt x="144780" y="1193260"/>
                    </a:lnTo>
                    <a:lnTo>
                      <a:pt x="144780" y="1048480"/>
                    </a:lnTo>
                    <a:close/>
                    <a:moveTo>
                      <a:pt x="4856526" y="0"/>
                    </a:moveTo>
                    <a:lnTo>
                      <a:pt x="5001306" y="0"/>
                    </a:lnTo>
                    <a:lnTo>
                      <a:pt x="5001306" y="144780"/>
                    </a:lnTo>
                    <a:lnTo>
                      <a:pt x="4856526" y="144780"/>
                    </a:lnTo>
                    <a:lnTo>
                      <a:pt x="485652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856526" y="0"/>
                    </a:lnTo>
                    <a:lnTo>
                      <a:pt x="485652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4AAD">
                  <a:alpha val="46667"/>
                </a:srgbClr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39" name="Group 37">
              <a:extLst>
                <a:ext uri="{FF2B5EF4-FFF2-40B4-BE49-F238E27FC236}">
                  <a16:creationId xmlns:a16="http://schemas.microsoft.com/office/drawing/2014/main" id="{6E9C1566-1E5A-4766-AA6F-7A005431F9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5305" y="10476611"/>
              <a:ext cx="616866" cy="644512"/>
              <a:chOff x="10" y="0"/>
              <a:chExt cx="6292458" cy="6574460"/>
            </a:xfrm>
          </p:grpSpPr>
          <p:sp>
            <p:nvSpPr>
              <p:cNvPr id="143" name="Freeform 38">
                <a:extLst>
                  <a:ext uri="{FF2B5EF4-FFF2-40B4-BE49-F238E27FC236}">
                    <a16:creationId xmlns:a16="http://schemas.microsoft.com/office/drawing/2014/main" id="{076E04D7-4BAD-4BA3-82F7-17BA72D1A392}"/>
                  </a:ext>
                </a:extLst>
              </p:cNvPr>
              <p:cNvSpPr/>
              <p:nvPr/>
            </p:nvSpPr>
            <p:spPr>
              <a:xfrm>
                <a:off x="10" y="0"/>
                <a:ext cx="6292458" cy="65744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32115" t="-33153" r="-44303" b="-51279"/>
                </a:stretch>
              </a:blip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40" name="Group 39">
              <a:extLst>
                <a:ext uri="{FF2B5EF4-FFF2-40B4-BE49-F238E27FC236}">
                  <a16:creationId xmlns:a16="http://schemas.microsoft.com/office/drawing/2014/main" id="{E13E3D02-FBDF-4BB5-B6D1-648A6A5A6B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9036" y="10476612"/>
              <a:ext cx="628775" cy="606190"/>
              <a:chOff x="212479" y="10"/>
              <a:chExt cx="6142601" cy="5921964"/>
            </a:xfrm>
          </p:grpSpPr>
          <p:sp>
            <p:nvSpPr>
              <p:cNvPr id="142" name="Freeform 40">
                <a:extLst>
                  <a:ext uri="{FF2B5EF4-FFF2-40B4-BE49-F238E27FC236}">
                    <a16:creationId xmlns:a16="http://schemas.microsoft.com/office/drawing/2014/main" id="{6AEF1427-7713-4E3E-8EA7-D1211D4E294D}"/>
                  </a:ext>
                </a:extLst>
              </p:cNvPr>
              <p:cNvSpPr/>
              <p:nvPr/>
            </p:nvSpPr>
            <p:spPr>
              <a:xfrm>
                <a:off x="212479" y="10"/>
                <a:ext cx="6142601" cy="5921964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it-IT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41" name="TextBox 62">
              <a:extLst>
                <a:ext uri="{FF2B5EF4-FFF2-40B4-BE49-F238E27FC236}">
                  <a16:creationId xmlns:a16="http://schemas.microsoft.com/office/drawing/2014/main" id="{1AD35373-7D37-4D45-923A-A2782FA0CAD3}"/>
                </a:ext>
              </a:extLst>
            </p:cNvPr>
            <p:cNvSpPr txBox="1"/>
            <p:nvPr/>
          </p:nvSpPr>
          <p:spPr>
            <a:xfrm>
              <a:off x="1727056" y="10598053"/>
              <a:ext cx="1820863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>
                  <a:solidFill>
                    <a:srgbClr val="000000"/>
                  </a:solidFill>
                  <a:latin typeface="Georgia" panose="02040502050405020303" pitchFamily="18" charset="0"/>
                </a:rPr>
                <a:t>Una migliore governance</a:t>
              </a:r>
            </a:p>
            <a:p>
              <a:pPr algn="ctr"/>
              <a:r>
                <a:rPr lang="it-IT" sz="1000">
                  <a:solidFill>
                    <a:srgbClr val="000000"/>
                  </a:solidFill>
                  <a:latin typeface="Georgia" panose="02040502050405020303" pitchFamily="18" charset="0"/>
                </a:rPr>
                <a:t>Interreg</a:t>
              </a:r>
            </a:p>
            <a:p>
              <a:pPr algn="ctr">
                <a:spcBef>
                  <a:spcPct val="0"/>
                </a:spcBef>
              </a:pPr>
              <a:endParaRPr lang="it-IT" sz="10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46" name="TextBox 64">
            <a:extLst>
              <a:ext uri="{FF2B5EF4-FFF2-40B4-BE49-F238E27FC236}">
                <a16:creationId xmlns:a16="http://schemas.microsoft.com/office/drawing/2014/main" id="{4DCE3BB7-A0A4-46A2-88C5-887F088764A3}"/>
              </a:ext>
            </a:extLst>
          </p:cNvPr>
          <p:cNvSpPr txBox="1"/>
          <p:nvPr/>
        </p:nvSpPr>
        <p:spPr>
          <a:xfrm>
            <a:off x="8708650" y="4935940"/>
            <a:ext cx="4578067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it-IT" sz="1100" b="1">
                <a:solidFill>
                  <a:srgbClr val="0F4496"/>
                </a:solidFill>
                <a:latin typeface="Georgia" panose="02040502050405020303" pitchFamily="18" charset="0"/>
              </a:rPr>
              <a:t>Superare gli ostacoli transfrontalieri 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it-IT" sz="1100">
                <a:latin typeface="Georgia" panose="02040502050405020303" pitchFamily="18" charset="0"/>
              </a:rPr>
              <a:t>6,8 M€ - 4% del piano finanziario</a:t>
            </a:r>
            <a:endParaRPr lang="it-IT" sz="1100" b="1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sp>
        <p:nvSpPr>
          <p:cNvPr id="147" name="TextBox 7">
            <a:extLst>
              <a:ext uri="{FF2B5EF4-FFF2-40B4-BE49-F238E27FC236}">
                <a16:creationId xmlns:a16="http://schemas.microsoft.com/office/drawing/2014/main" id="{A7B0AFC8-74F8-458F-B683-16F6F254EA4D}"/>
              </a:ext>
            </a:extLst>
          </p:cNvPr>
          <p:cNvSpPr txBox="1"/>
          <p:nvPr/>
        </p:nvSpPr>
        <p:spPr>
          <a:xfrm>
            <a:off x="8705826" y="2307497"/>
            <a:ext cx="3790396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fr-FR"/>
            </a:defPPr>
            <a:lvl1pPr algn="just">
              <a:lnSpc>
                <a:spcPts val="1960"/>
              </a:lnSpc>
              <a:defRPr sz="14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>
              <a:latin typeface="Georgia" panose="02040502050405020303" pitchFamily="18" charset="0"/>
            </a:endParaRPr>
          </a:p>
          <a:p>
            <a:pPr>
              <a:lnSpc>
                <a:spcPts val="1820"/>
              </a:lnSpc>
              <a:spcBef>
                <a:spcPct val="0"/>
              </a:spcBef>
            </a:pPr>
            <a:r>
              <a:rPr lang="it-IT" sz="1100" b="1">
                <a:solidFill>
                  <a:srgbClr val="0F4496"/>
                </a:solidFill>
                <a:latin typeface="Georgia" panose="02040502050405020303" pitchFamily="18" charset="0"/>
              </a:rPr>
              <a:t>Rispondere alle sfide ambientali</a:t>
            </a:r>
          </a:p>
          <a:p>
            <a:pPr marL="171450" indent="-171450">
              <a:buClr>
                <a:srgbClr val="029CDE"/>
              </a:buClr>
              <a:buFont typeface="Arial" panose="020B0604020202020204" pitchFamily="34" charset="0"/>
              <a:buChar char="•"/>
            </a:pPr>
            <a:r>
              <a:rPr lang="it-IT" sz="1100">
                <a:latin typeface="Georgia" panose="02040502050405020303" pitchFamily="18" charset="0"/>
              </a:rPr>
              <a:t>59,6 M€ - 35% del piano finanziario</a:t>
            </a:r>
            <a:endParaRPr lang="it-IT" sz="1100" b="1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7761A-6C6D-40E2-AB1E-7F34C714BDAF}"/>
              </a:ext>
            </a:extLst>
          </p:cNvPr>
          <p:cNvSpPr txBox="1">
            <a:spLocks/>
          </p:cNvSpPr>
          <p:nvPr/>
        </p:nvSpPr>
        <p:spPr>
          <a:xfrm>
            <a:off x="1330860" y="1858921"/>
            <a:ext cx="9406550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ZOOM SUR LES NOUVEAUTÉS 21-27 </a:t>
            </a:r>
          </a:p>
          <a:p>
            <a:pPr algn="ctr"/>
            <a:endParaRPr lang="fr-FR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E1C6C49-7A5A-455F-9D6B-D2D14DB00743}"/>
              </a:ext>
            </a:extLst>
          </p:cNvPr>
          <p:cNvSpPr txBox="1">
            <a:spLocks/>
          </p:cNvSpPr>
          <p:nvPr/>
        </p:nvSpPr>
        <p:spPr>
          <a:xfrm>
            <a:off x="1330860" y="3429000"/>
            <a:ext cx="9406550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13478B"/>
                </a:solidFill>
                <a:latin typeface="Georgia" panose="02040502050405020303" pitchFamily="18" charset="0"/>
              </a:rPr>
              <a:t>ZOOM SULLE NOVITÀ 21-27</a:t>
            </a:r>
          </a:p>
          <a:p>
            <a:pPr algn="ctr"/>
            <a:endParaRPr lang="fr-FR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D9287-A244-4784-B5DB-F08E978E0EC8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5547131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APPROCHE TERRITORIALE: POINT FORT DE LA STRATÉGIE 2021-2027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BFD31E-FC16-4D09-BC64-5DCFEA68151A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APPROCCIO TERRITORIALE: ELEMENTO DI FORZA DELLA STRATEGIA 2021-2027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9E39AA42-4B2D-468E-8FBF-07CFE2B1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0" y="1254627"/>
            <a:ext cx="5506675" cy="2000084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Expérimenter de nouvelles formes de coopération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Valoriser l’expérience des plans intégrés territoriaux, un unicum dans le panorama européen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Articulation d’un approche bottom-up proche aux besoins des territoires et en lien avec les stratégies de développement régionales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20% de la maquette (34,1 M€</a:t>
            </a:r>
            <a:r>
              <a:rPr lang="fr-FR" sz="700" b="1" dirty="0">
                <a:solidFill>
                  <a:srgbClr val="0F4496"/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7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262B7-1DF1-4EAC-B7B6-94B2214169D7}"/>
              </a:ext>
            </a:extLst>
          </p:cNvPr>
          <p:cNvSpPr/>
          <p:nvPr/>
        </p:nvSpPr>
        <p:spPr>
          <a:xfrm>
            <a:off x="606584" y="3329092"/>
            <a:ext cx="5049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Dans le cadre de </a:t>
            </a:r>
            <a:r>
              <a:rPr lang="fr-FR" sz="1200" b="1" dirty="0">
                <a:latin typeface="Georgia" panose="02040502050405020303" pitchFamily="18" charset="0"/>
              </a:rPr>
              <a:t>stratégies territoriales intégrées</a:t>
            </a:r>
            <a:r>
              <a:rPr lang="fr-FR" sz="1200" dirty="0">
                <a:latin typeface="Georgia" panose="02040502050405020303" pitchFamily="18" charset="0"/>
              </a:rPr>
              <a:t>, soutien aux projets de:</a:t>
            </a: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-accès au numérique</a:t>
            </a: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-accessibilité aux services de santé et d’éducation</a:t>
            </a: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-adaptation au changement climatique</a:t>
            </a: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-mobilité durable</a:t>
            </a: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-protection et valorisation du patrimoine</a:t>
            </a: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-plans pour la coordination des politiques transfrontalières</a:t>
            </a: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5DCACB95-290C-4031-A1A9-31F5BC4C764C}"/>
              </a:ext>
            </a:extLst>
          </p:cNvPr>
          <p:cNvSpPr txBox="1">
            <a:spLocks/>
          </p:cNvSpPr>
          <p:nvPr/>
        </p:nvSpPr>
        <p:spPr>
          <a:xfrm>
            <a:off x="6448942" y="1253118"/>
            <a:ext cx="5506675" cy="20000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>
                <a:solidFill>
                  <a:srgbClr val="0F4496"/>
                </a:solidFill>
                <a:latin typeface="Georgia" panose="02040502050405020303" pitchFamily="18" charset="0"/>
              </a:rPr>
              <a:t>Sperimentare nuove forme di cooperazione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>
                <a:solidFill>
                  <a:srgbClr val="0F4496"/>
                </a:solidFill>
                <a:latin typeface="Georgia" panose="02040502050405020303" pitchFamily="18" charset="0"/>
              </a:rPr>
              <a:t>Valorizzare l'esperienza dei piani territoriali integrati, un unicum nel panorama europeo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>
                <a:solidFill>
                  <a:srgbClr val="0F4496"/>
                </a:solidFill>
                <a:latin typeface="Georgia" panose="02040502050405020303" pitchFamily="18" charset="0"/>
              </a:rPr>
              <a:t>Articolazione di un approccio bottom-up, vicino alle esigenze dei territori ed in linea con le strategie di sviluppo regionale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>
                <a:solidFill>
                  <a:srgbClr val="0F4496"/>
                </a:solidFill>
                <a:latin typeface="Georgia" panose="02040502050405020303" pitchFamily="18" charset="0"/>
              </a:rPr>
              <a:t>20% del piano finanziario (34,1 M€)</a:t>
            </a:r>
            <a:endParaRPr lang="it-IT" sz="700" b="1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9A460-1238-473F-8BF6-7009B95BB744}"/>
              </a:ext>
            </a:extLst>
          </p:cNvPr>
          <p:cNvSpPr/>
          <p:nvPr/>
        </p:nvSpPr>
        <p:spPr>
          <a:xfrm>
            <a:off x="6933456" y="3327583"/>
            <a:ext cx="5049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Nell'ambito delle </a:t>
            </a:r>
            <a:r>
              <a:rPr lang="it-IT" sz="1200" b="1" dirty="0">
                <a:latin typeface="Georgia" panose="02040502050405020303" pitchFamily="18" charset="0"/>
              </a:rPr>
              <a:t>strategie territoriali integrate</a:t>
            </a:r>
            <a:r>
              <a:rPr lang="it-IT" sz="1200" dirty="0">
                <a:latin typeface="Georgia" panose="02040502050405020303" pitchFamily="18" charset="0"/>
              </a:rPr>
              <a:t>, sostegno a progetti di:</a:t>
            </a: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-accesso al digitale</a:t>
            </a: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-accesso ai servizi sanitari ed educativi</a:t>
            </a: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-adattamento ai cambiamenti climatici</a:t>
            </a: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-mobilità sostenibile</a:t>
            </a: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-protezione e valorizzazione del patrimonio</a:t>
            </a: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-piani per il coordinamento delle politiche transfrontaliere</a:t>
            </a:r>
          </a:p>
        </p:txBody>
      </p:sp>
    </p:spTree>
    <p:extLst>
      <p:ext uri="{BB962C8B-B14F-4D97-AF65-F5344CB8AC3E}">
        <p14:creationId xmlns:p14="http://schemas.microsoft.com/office/powerpoint/2010/main" val="22746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D9287-A244-4784-B5DB-F08E978E0EC8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5547131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MICROPROJETS 2021-2027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BFD31E-FC16-4D09-BC64-5DCFEA68151A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>
                <a:solidFill>
                  <a:srgbClr val="13478B"/>
                </a:solidFill>
                <a:latin typeface="Georgia" panose="02040502050405020303" pitchFamily="18" charset="0"/>
              </a:rPr>
              <a:t>MICROPROGETTI 2021-2027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75030B26-DD4D-4B04-BD1D-773362C8CBFA}"/>
              </a:ext>
            </a:extLst>
          </p:cNvPr>
          <p:cNvSpPr txBox="1">
            <a:spLocks/>
          </p:cNvSpPr>
          <p:nvPr/>
        </p:nvSpPr>
        <p:spPr>
          <a:xfrm>
            <a:off x="225969" y="1110444"/>
            <a:ext cx="5323805" cy="15603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F4496"/>
                </a:solidFill>
                <a:latin typeface="Georgia" panose="02040502050405020303" pitchFamily="18" charset="0"/>
              </a:rPr>
              <a:t>Elargir la coopération et diversifier le socle d’acteurs publics et privés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F4496"/>
                </a:solidFill>
                <a:latin typeface="Georgia" panose="02040502050405020303" pitchFamily="18" charset="0"/>
              </a:rPr>
              <a:t>Impliquer de façon plus directe les citoyens et de nouveaux acteurs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F4496"/>
                </a:solidFill>
                <a:latin typeface="Georgia" panose="02040502050405020303" pitchFamily="18" charset="0"/>
              </a:rPr>
              <a:t>Soutenir des projets de volume plus faible, avec des procédures et un suivi simplifiés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F449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9898B-C04D-447D-9A06-381C6EBA5F2C}"/>
              </a:ext>
            </a:extLst>
          </p:cNvPr>
          <p:cNvSpPr/>
          <p:nvPr/>
        </p:nvSpPr>
        <p:spPr>
          <a:xfrm>
            <a:off x="190112" y="2577661"/>
            <a:ext cx="53238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Des activités qui répondent aux </a:t>
            </a:r>
            <a:r>
              <a:rPr lang="fr-FR" sz="1200" b="1" dirty="0">
                <a:latin typeface="Georgia" panose="02040502050405020303" pitchFamily="18" charset="0"/>
              </a:rPr>
              <a:t>4 priorités</a:t>
            </a:r>
            <a:r>
              <a:rPr lang="fr-FR" sz="1200" dirty="0">
                <a:latin typeface="Georgia" panose="02040502050405020303" pitchFamily="18" charset="0"/>
              </a:rPr>
              <a:t> identifiées par le Programme: 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Numérique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Environnement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Education, formation, bilinguisme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Culture et tourisme</a:t>
            </a: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Dans le cadre de </a:t>
            </a:r>
            <a:r>
              <a:rPr lang="fr-FR" sz="1200" b="1" dirty="0">
                <a:latin typeface="Georgia" panose="02040502050405020303" pitchFamily="18" charset="0"/>
              </a:rPr>
              <a:t>microprojets</a:t>
            </a:r>
            <a:r>
              <a:rPr lang="fr-FR" sz="1200" dirty="0">
                <a:latin typeface="Georgia" panose="02040502050405020303" pitchFamily="18" charset="0"/>
              </a:rPr>
              <a:t>, soutien aux projets :</a:t>
            </a: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entre 25.000 € et 75.000 €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une valeur ajoutée transfrontalière 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des appels à projets spécifiques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un accompagnement dédié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des règles simplifiés pour le dépôt et la gestion</a:t>
            </a: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28785B7F-0023-44AF-B5D7-6A2741E73DA2}"/>
              </a:ext>
            </a:extLst>
          </p:cNvPr>
          <p:cNvSpPr txBox="1">
            <a:spLocks/>
          </p:cNvSpPr>
          <p:nvPr/>
        </p:nvSpPr>
        <p:spPr>
          <a:xfrm>
            <a:off x="6245016" y="1110444"/>
            <a:ext cx="5323805" cy="15603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>
                <a:solidFill>
                  <a:srgbClr val="0F4496"/>
                </a:solidFill>
                <a:latin typeface="Georgia" panose="02040502050405020303" pitchFamily="18" charset="0"/>
              </a:rPr>
              <a:t>Ampliare la cooperazione e diversificare la base degli attori pubblici e privati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>
                <a:solidFill>
                  <a:srgbClr val="0F4496"/>
                </a:solidFill>
                <a:latin typeface="Georgia" panose="02040502050405020303" pitchFamily="18" charset="0"/>
              </a:rPr>
              <a:t>Coingolvere più direttamente i cittadini e i nuovi attori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>
                <a:solidFill>
                  <a:srgbClr val="0F4496"/>
                </a:solidFill>
                <a:latin typeface="Georgia" panose="02040502050405020303" pitchFamily="18" charset="0"/>
              </a:rPr>
              <a:t>Sostenere progetti di volume finanziario inferiore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>
              <a:solidFill>
                <a:srgbClr val="0F449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B4FAD-E51E-48B4-85CB-A94E3CF20ED7}"/>
              </a:ext>
            </a:extLst>
          </p:cNvPr>
          <p:cNvSpPr/>
          <p:nvPr/>
        </p:nvSpPr>
        <p:spPr>
          <a:xfrm>
            <a:off x="6209159" y="2577661"/>
            <a:ext cx="53238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Des attività che rispondono alle </a:t>
            </a:r>
            <a:r>
              <a:rPr lang="it-IT" sz="1200" b="1" dirty="0">
                <a:latin typeface="Georgia" panose="02040502050405020303" pitchFamily="18" charset="0"/>
              </a:rPr>
              <a:t>4 priorità</a:t>
            </a:r>
            <a:r>
              <a:rPr lang="it-IT" sz="1200" dirty="0">
                <a:latin typeface="Georgia" panose="02040502050405020303" pitchFamily="18" charset="0"/>
              </a:rPr>
              <a:t> individuate dal Programma: 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Digitale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Ambiente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Educazione, formazione, bilinguismo 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Cultura e turismo</a:t>
            </a: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Nell’ambito dei </a:t>
            </a:r>
            <a:r>
              <a:rPr lang="it-IT" sz="1200" b="1" dirty="0">
                <a:latin typeface="Georgia" panose="02040502050405020303" pitchFamily="18" charset="0"/>
              </a:rPr>
              <a:t>microprogetti</a:t>
            </a:r>
            <a:r>
              <a:rPr lang="it-IT" sz="1200" dirty="0">
                <a:latin typeface="Georgia" panose="02040502050405020303" pitchFamily="18" charset="0"/>
              </a:rPr>
              <a:t>, supporto ai progetti:</a:t>
            </a: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tra 25.000 € e 75.000 €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un valore aggiunto transfrontaliero 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bandi specifici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un accompagnamento dedicato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regole semplificate per il deposito e la gestione</a:t>
            </a: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0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D9287-A244-4784-B5DB-F08E978E0EC8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5547131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CONSEIL DES JEUNES ALCOTRA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BFD31E-FC16-4D09-BC64-5DCFEA68151A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>
                <a:solidFill>
                  <a:srgbClr val="13478B"/>
                </a:solidFill>
                <a:latin typeface="Georgia" panose="02040502050405020303" pitchFamily="18" charset="0"/>
              </a:rPr>
              <a:t>CONSIGLIO DEI GIOVANI ALCOTRA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75030B26-DD4D-4B04-BD1D-773362C8CBFA}"/>
              </a:ext>
            </a:extLst>
          </p:cNvPr>
          <p:cNvSpPr txBox="1">
            <a:spLocks/>
          </p:cNvSpPr>
          <p:nvPr/>
        </p:nvSpPr>
        <p:spPr>
          <a:xfrm>
            <a:off x="225969" y="1210027"/>
            <a:ext cx="5323805" cy="15603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F4496"/>
                </a:solidFill>
                <a:latin typeface="Georgia" panose="02040502050405020303" pitchFamily="18" charset="0"/>
              </a:rPr>
              <a:t>Une nouvelle gouvernance proposée par l’Autorité de gestion aux administrations partenaires du Programme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F4496"/>
                </a:solidFill>
                <a:latin typeface="Georgia" panose="02040502050405020303" pitchFamily="18" charset="0"/>
              </a:rPr>
              <a:t>Installé le 8 juillet 2022 lors du Comité de suivi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F4496"/>
                </a:solidFill>
                <a:latin typeface="Georgia" panose="02040502050405020303" pitchFamily="18" charset="0"/>
              </a:rPr>
              <a:t>Rôle consultatif dans la gouvernance d’un Programme européen de coopération transfrontalière</a:t>
            </a:r>
            <a:endParaRPr lang="fr-FR" sz="1600" b="1" dirty="0">
              <a:solidFill>
                <a:srgbClr val="0F449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9898B-C04D-447D-9A06-381C6EBA5F2C}"/>
              </a:ext>
            </a:extLst>
          </p:cNvPr>
          <p:cNvSpPr/>
          <p:nvPr/>
        </p:nvSpPr>
        <p:spPr>
          <a:xfrm>
            <a:off x="190112" y="2803994"/>
            <a:ext cx="5323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algn="just"/>
            <a:r>
              <a:rPr lang="fr-FR" sz="1200" dirty="0">
                <a:latin typeface="Georgia" panose="02040502050405020303" pitchFamily="18" charset="0"/>
              </a:rPr>
              <a:t>Les missions:</a:t>
            </a: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Participer activement au Comité de suivi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Avancer des propositions pour améliorer le développement du territoire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Promouvoir et représenter le Programme Interreg ALCOTRA lors des événements auxquels le Conseil est invité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Suivre les projets financés par le Programme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Echanger avec d’autres Conseils de jeunes et organisations de jeunesse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Georgia" panose="02040502050405020303" pitchFamily="18" charset="0"/>
              </a:rPr>
              <a:t>Rencontrer les acteurs locaux</a:t>
            </a:r>
          </a:p>
          <a:p>
            <a:pPr algn="just"/>
            <a:endParaRPr lang="fr-FR" sz="1200" dirty="0">
              <a:latin typeface="Georgia" panose="02040502050405020303" pitchFamily="18" charset="0"/>
            </a:endParaRP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7187FEFD-E8AD-4731-8A95-2D59187A4292}"/>
              </a:ext>
            </a:extLst>
          </p:cNvPr>
          <p:cNvSpPr txBox="1">
            <a:spLocks/>
          </p:cNvSpPr>
          <p:nvPr/>
        </p:nvSpPr>
        <p:spPr>
          <a:xfrm>
            <a:off x="6806326" y="1205628"/>
            <a:ext cx="5323805" cy="15603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>
                <a:solidFill>
                  <a:srgbClr val="0F4496"/>
                </a:solidFill>
                <a:latin typeface="Georgia" panose="02040502050405020303" pitchFamily="18" charset="0"/>
              </a:rPr>
              <a:t>Una nuova governance proposta dall'Autorità di Gestione alle amministrazioni partner del Programma.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>
                <a:solidFill>
                  <a:srgbClr val="0F4496"/>
                </a:solidFill>
                <a:latin typeface="Georgia" panose="02040502050405020303" pitchFamily="18" charset="0"/>
              </a:rPr>
              <a:t>Insediato l’8 luglio 2022 durante il Comitato di sorveglianza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>
                <a:solidFill>
                  <a:srgbClr val="0F4496"/>
                </a:solidFill>
                <a:latin typeface="Georgia" panose="02040502050405020303" pitchFamily="18" charset="0"/>
              </a:rPr>
              <a:t>Ruolo consultivo nella governance di un Programma europeo di cooperazione transfrontaliera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2A47B-453D-4935-9DA0-4149DE7B81F2}"/>
              </a:ext>
            </a:extLst>
          </p:cNvPr>
          <p:cNvSpPr/>
          <p:nvPr/>
        </p:nvSpPr>
        <p:spPr>
          <a:xfrm>
            <a:off x="6770469" y="2799595"/>
            <a:ext cx="5323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algn="just"/>
            <a:r>
              <a:rPr lang="it-IT" sz="1200" dirty="0">
                <a:latin typeface="Georgia" panose="02040502050405020303" pitchFamily="18" charset="0"/>
              </a:rPr>
              <a:t>Les funzioni:</a:t>
            </a: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Partecipare attivamente ad ogni Comitato di sorveglianza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Avanzare proposte per migliorare lo sviluppo territoriale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Promuovere e rappresentare il Programma Interreg ALCOTRA agli eventi a cui il Consiglio è invitato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Seguire i progetti finanziati dal Programma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Dialogare con altri Consigli dei giovani e organizzazioni giovanili</a:t>
            </a:r>
          </a:p>
          <a:p>
            <a:pPr marL="172800" indent="-1728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Georgia" panose="02040502050405020303" pitchFamily="18" charset="0"/>
              </a:rPr>
              <a:t>Incontrare gli attori locali</a:t>
            </a:r>
          </a:p>
          <a:p>
            <a:pPr algn="just"/>
            <a:endParaRPr lang="it-IT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0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9D02B-5CAF-E64C-A777-8987BC8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1022"/>
            <a:ext cx="0" cy="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D9287-A244-4784-B5DB-F08E978E0EC8}"/>
              </a:ext>
            </a:extLst>
          </p:cNvPr>
          <p:cNvSpPr txBox="1">
            <a:spLocks/>
          </p:cNvSpPr>
          <p:nvPr/>
        </p:nvSpPr>
        <p:spPr>
          <a:xfrm>
            <a:off x="353216" y="296423"/>
            <a:ext cx="5547131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SIMPLIFICATION 2021-2027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BFD31E-FC16-4D09-BC64-5DCFEA68151A}"/>
              </a:ext>
            </a:extLst>
          </p:cNvPr>
          <p:cNvSpPr txBox="1">
            <a:spLocks/>
          </p:cNvSpPr>
          <p:nvPr/>
        </p:nvSpPr>
        <p:spPr>
          <a:xfrm>
            <a:off x="6412626" y="296423"/>
            <a:ext cx="5779374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SEMPLIFICAZIONE 2021-2027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D9CACBED-D459-4EA0-B0DB-1DCFC963C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968" y="2624385"/>
            <a:ext cx="5278539" cy="267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Simplification administrative</a:t>
            </a:r>
            <a:endParaRPr lang="fr-FR" sz="1400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1400" dirty="0">
                <a:latin typeface="Georgia" panose="02040502050405020303" pitchFamily="18" charset="0"/>
              </a:rPr>
              <a:t>Utilisation des taux forfaitaires établis par les règlements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1400" dirty="0">
                <a:latin typeface="Georgia" panose="02040502050405020303" pitchFamily="18" charset="0"/>
              </a:rPr>
              <a:t>Réduction du poids administratif soutenu par les bénéficiaires</a:t>
            </a:r>
          </a:p>
          <a:p>
            <a:pPr algn="just">
              <a:lnSpc>
                <a:spcPct val="90000"/>
              </a:lnSpc>
              <a:buClr>
                <a:schemeClr val="accent1"/>
              </a:buClr>
            </a:pPr>
            <a:r>
              <a:rPr lang="fr-FR" sz="1400" dirty="0">
                <a:latin typeface="Georgia" panose="02040502050405020303" pitchFamily="18" charset="0"/>
              </a:rPr>
              <a:t>Animation territoriale en proximité</a:t>
            </a:r>
          </a:p>
          <a:p>
            <a:pPr marL="0" indent="0">
              <a:buNone/>
            </a:pPr>
            <a:endParaRPr lang="fr-FR" sz="14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Dématérialisation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1400" dirty="0">
                <a:latin typeface="Georgia" panose="02040502050405020303" pitchFamily="18" charset="0"/>
              </a:rPr>
              <a:t>100% de dématérialisation, à travers de Synergie CTE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1400" dirty="0">
                <a:latin typeface="Georgia" panose="02040502050405020303" pitchFamily="18" charset="0"/>
              </a:rPr>
              <a:t>Continuité avec 2014-2020 et facilité dans les échanges avec les bénéficiaires et les administrations partenaires</a:t>
            </a:r>
          </a:p>
          <a:p>
            <a:pPr marL="0" indent="0">
              <a:buNone/>
            </a:pPr>
            <a:endParaRPr lang="fr-FR" sz="11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11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1100" dirty="0">
              <a:latin typeface="Georgia" panose="02040502050405020303" pitchFamily="18" charset="0"/>
            </a:endParaRPr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612E8EEF-04D6-47E8-A556-F717FD36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473200"/>
            <a:ext cx="4627813" cy="12446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F4496"/>
                </a:solidFill>
                <a:latin typeface="Georgia" panose="02040502050405020303" pitchFamily="18" charset="0"/>
              </a:rPr>
              <a:t>Simplification administrative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F4496"/>
                </a:solidFill>
                <a:latin typeface="Georgia" panose="02040502050405020303" pitchFamily="18" charset="0"/>
              </a:rPr>
              <a:t>Dématérialisation 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5BDEBEBC-7615-4262-9109-4517FDFDB69B}"/>
              </a:ext>
            </a:extLst>
          </p:cNvPr>
          <p:cNvSpPr txBox="1">
            <a:spLocks/>
          </p:cNvSpPr>
          <p:nvPr/>
        </p:nvSpPr>
        <p:spPr>
          <a:xfrm>
            <a:off x="6235969" y="2624384"/>
            <a:ext cx="5278539" cy="2760415"/>
          </a:xfr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 err="1">
                <a:solidFill>
                  <a:srgbClr val="0F4496"/>
                </a:solidFill>
                <a:latin typeface="Georgia" panose="02040502050405020303" pitchFamily="18" charset="0"/>
              </a:rPr>
              <a:t>Semplificazione</a:t>
            </a: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 </a:t>
            </a:r>
            <a:r>
              <a:rPr lang="fr-FR" sz="1400" b="1" dirty="0" err="1">
                <a:solidFill>
                  <a:srgbClr val="0F4496"/>
                </a:solidFill>
                <a:latin typeface="Georgia" panose="02040502050405020303" pitchFamily="18" charset="0"/>
              </a:rPr>
              <a:t>amministrativa</a:t>
            </a:r>
            <a:endParaRPr lang="fr-FR" sz="1400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it-IT" sz="1400" dirty="0">
                <a:latin typeface="Georgia" panose="02040502050405020303" pitchFamily="18" charset="0"/>
              </a:rPr>
              <a:t>Utilizzo di tassi forfettari stabiliti dalla normativa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it-IT" sz="1400" dirty="0">
                <a:latin typeface="Georgia" panose="02040502050405020303" pitchFamily="18" charset="0"/>
              </a:rPr>
              <a:t>Riduzione dell'onere amministrativo per i beneficiari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it-IT" sz="1400" dirty="0">
                <a:latin typeface="Georgia" panose="02040502050405020303" pitchFamily="18" charset="0"/>
              </a:rPr>
              <a:t>Animazione territoriale locale</a:t>
            </a:r>
          </a:p>
          <a:p>
            <a:pPr marL="0" indent="0">
              <a:lnSpc>
                <a:spcPct val="90000"/>
              </a:lnSpc>
              <a:buNone/>
            </a:pPr>
            <a:endParaRPr lang="fr-FR" sz="14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 err="1">
                <a:solidFill>
                  <a:srgbClr val="0F4496"/>
                </a:solidFill>
                <a:latin typeface="Georgia" panose="02040502050405020303" pitchFamily="18" charset="0"/>
              </a:rPr>
              <a:t>Dematerializzazione</a:t>
            </a:r>
            <a:r>
              <a:rPr lang="fr-FR" sz="1400" b="1" dirty="0">
                <a:solidFill>
                  <a:srgbClr val="0F4496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it-IT" sz="1400" dirty="0">
                <a:latin typeface="Georgia" panose="02040502050405020303" pitchFamily="18" charset="0"/>
              </a:rPr>
              <a:t>100% di dematerializzazione, tramite Synergie CTE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it-IT" sz="1400" dirty="0">
                <a:latin typeface="Georgia" panose="02040502050405020303" pitchFamily="18" charset="0"/>
              </a:rPr>
              <a:t>Continuità con il periodo 2014-2020 e facilità negli scambi con i beneficiari e le amministrazioni partner</a:t>
            </a:r>
            <a:endParaRPr lang="fr-FR" sz="1400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latin typeface="Georgia" panose="02040502050405020303" pitchFamily="18" charset="0"/>
            </a:endParaRPr>
          </a:p>
        </p:txBody>
      </p:sp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8261F9EA-BA1E-485F-BCAE-7E4C474E5A25}"/>
              </a:ext>
            </a:extLst>
          </p:cNvPr>
          <p:cNvSpPr txBox="1">
            <a:spLocks/>
          </p:cNvSpPr>
          <p:nvPr/>
        </p:nvSpPr>
        <p:spPr>
          <a:xfrm>
            <a:off x="6741839" y="1473200"/>
            <a:ext cx="4627813" cy="1244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rgbClr val="0F4496"/>
                </a:solidFill>
                <a:latin typeface="Georgia" panose="02040502050405020303" pitchFamily="18" charset="0"/>
              </a:rPr>
              <a:t>Semplificazione</a:t>
            </a:r>
            <a:r>
              <a:rPr lang="fr-FR" sz="1600" b="1" dirty="0">
                <a:solidFill>
                  <a:srgbClr val="0F4496"/>
                </a:solidFill>
                <a:latin typeface="Georgia" panose="02040502050405020303" pitchFamily="18" charset="0"/>
              </a:rPr>
              <a:t> </a:t>
            </a:r>
            <a:r>
              <a:rPr lang="fr-FR" sz="1600" b="1" dirty="0" err="1">
                <a:solidFill>
                  <a:srgbClr val="0F4496"/>
                </a:solidFill>
                <a:latin typeface="Georgia" panose="02040502050405020303" pitchFamily="18" charset="0"/>
              </a:rPr>
              <a:t>amministrativa</a:t>
            </a:r>
            <a:endParaRPr lang="fr-FR" sz="1600" b="1" dirty="0">
              <a:solidFill>
                <a:srgbClr val="0F449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rgbClr val="0F4496"/>
                </a:solidFill>
                <a:latin typeface="Georgia" panose="02040502050405020303" pitchFamily="18" charset="0"/>
              </a:rPr>
              <a:t>Dematerializzazione</a:t>
            </a:r>
            <a:endParaRPr lang="fr-FR" sz="1600" b="1" dirty="0">
              <a:solidFill>
                <a:srgbClr val="0F449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97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1526</Words>
  <Application>Microsoft Office PowerPoint</Application>
  <PresentationFormat>Grand écran</PresentationFormat>
  <Paragraphs>258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Georgia</vt:lpstr>
      <vt:lpstr>Graphik Bold</vt:lpstr>
      <vt:lpstr>Graphik Regular</vt:lpstr>
      <vt:lpstr>Wingdings</vt:lpstr>
      <vt:lpstr>Thème Office</vt:lpstr>
      <vt:lpstr>4_Thème Office</vt:lpstr>
      <vt:lpstr>2_Thème Office</vt:lpstr>
      <vt:lpstr>3_Thème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VEYRAT Véronique</cp:lastModifiedBy>
  <cp:revision>55</cp:revision>
  <dcterms:created xsi:type="dcterms:W3CDTF">2022-01-27T15:58:09Z</dcterms:created>
  <dcterms:modified xsi:type="dcterms:W3CDTF">2022-12-15T15:52:05Z</dcterms:modified>
</cp:coreProperties>
</file>