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906000" cy="6858000" type="A4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arabara"/>
        <a:ea typeface="Harabara"/>
        <a:cs typeface="Harabara"/>
        <a:sym typeface="Harabara"/>
      </a:defRPr>
    </a:lvl1pPr>
    <a:lvl2pPr marL="0" marR="0" indent="336553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arabara"/>
        <a:ea typeface="Harabara"/>
        <a:cs typeface="Harabara"/>
        <a:sym typeface="Harabara"/>
      </a:defRPr>
    </a:lvl2pPr>
    <a:lvl3pPr marL="0" marR="0" indent="673106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arabara"/>
        <a:ea typeface="Harabara"/>
        <a:cs typeface="Harabara"/>
        <a:sym typeface="Harabara"/>
      </a:defRPr>
    </a:lvl3pPr>
    <a:lvl4pPr marL="0" marR="0" indent="1009661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arabara"/>
        <a:ea typeface="Harabara"/>
        <a:cs typeface="Harabara"/>
        <a:sym typeface="Harabara"/>
      </a:defRPr>
    </a:lvl4pPr>
    <a:lvl5pPr marL="0" marR="0" indent="1346212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arabara"/>
        <a:ea typeface="Harabara"/>
        <a:cs typeface="Harabara"/>
        <a:sym typeface="Harabara"/>
      </a:defRPr>
    </a:lvl5pPr>
    <a:lvl6pPr marL="0" marR="0" indent="1682762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arabara"/>
        <a:ea typeface="Harabara"/>
        <a:cs typeface="Harabara"/>
        <a:sym typeface="Harabara"/>
      </a:defRPr>
    </a:lvl6pPr>
    <a:lvl7pPr marL="0" marR="0" indent="2019318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arabara"/>
        <a:ea typeface="Harabara"/>
        <a:cs typeface="Harabara"/>
        <a:sym typeface="Harabara"/>
      </a:defRPr>
    </a:lvl7pPr>
    <a:lvl8pPr marL="0" marR="0" indent="2355874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arabara"/>
        <a:ea typeface="Harabara"/>
        <a:cs typeface="Harabara"/>
        <a:sym typeface="Harabara"/>
      </a:defRPr>
    </a:lvl8pPr>
    <a:lvl9pPr marL="0" marR="0" indent="2692424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arabara"/>
        <a:ea typeface="Harabara"/>
        <a:cs typeface="Harabara"/>
        <a:sym typeface="Harabar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Harabara"/>
          <a:ea typeface="Harabara"/>
          <a:cs typeface="Harabar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lastRow>
    <a:firstRow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Harabara"/>
          <a:ea typeface="Harabara"/>
          <a:cs typeface="Harabar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Harabara"/>
          <a:ea typeface="Harabara"/>
          <a:cs typeface="Harabar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Col>
    <a:lastRow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lastRow>
    <a:firstRow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Harabara"/>
          <a:ea typeface="Harabara"/>
          <a:cs typeface="Harabar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>
          <a:latin typeface="Harabara"/>
          <a:ea typeface="Harabara"/>
          <a:cs typeface="Harabar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Harabara"/>
          <a:ea typeface="Harabara"/>
          <a:cs typeface="Harabar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lastRow>
    <a:firstRow>
      <a:tcTxStyle b="on" i="on">
        <a:font>
          <a:latin typeface="Harabara"/>
          <a:ea typeface="Harabara"/>
          <a:cs typeface="Harabar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Harabara"/>
          <a:ea typeface="Harabara"/>
          <a:cs typeface="Harabar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n">
        <a:font>
          <a:latin typeface="Harabara"/>
          <a:ea typeface="Harabara"/>
          <a:cs typeface="Harabar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Harabara"/>
          <a:ea typeface="Harabara"/>
          <a:cs typeface="Harabar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Harabara"/>
          <a:ea typeface="Harabara"/>
          <a:cs typeface="Harabar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64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3" name="Shape 37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94203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RE DIGI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744886" y="2491383"/>
            <a:ext cx="8416231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B2B2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17" name="Shape 17"/>
          <p:cNvSpPr>
            <a:spLocks noGrp="1"/>
          </p:cNvSpPr>
          <p:nvPr>
            <p:ph type="body" idx="1"/>
          </p:nvPr>
        </p:nvSpPr>
        <p:spPr>
          <a:xfrm>
            <a:off x="744886" y="3312914"/>
            <a:ext cx="8416231" cy="32429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E05634"/>
                </a:solidFill>
              </a:defRPr>
            </a:lvl1pPr>
            <a:lvl2pPr>
              <a:defRPr>
                <a:solidFill>
                  <a:srgbClr val="E05634"/>
                </a:solidFill>
              </a:defRPr>
            </a:lvl2pPr>
            <a:lvl3pPr>
              <a:defRPr>
                <a:solidFill>
                  <a:srgbClr val="E05634"/>
                </a:solidFill>
              </a:defRPr>
            </a:lvl3pPr>
            <a:lvl4pPr>
              <a:defRPr>
                <a:solidFill>
                  <a:srgbClr val="E05634"/>
                </a:solidFill>
              </a:defRPr>
            </a:lvl4pPr>
            <a:lvl5pPr>
              <a:defRPr>
                <a:solidFill>
                  <a:srgbClr val="E05634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8" name="Shape 18"/>
          <p:cNvSpPr/>
          <p:nvPr/>
        </p:nvSpPr>
        <p:spPr>
          <a:xfrm>
            <a:off x="-59267" y="-42334"/>
            <a:ext cx="10002541" cy="901833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0" name="Semply_Final_all-01.pdf"/>
          <p:cNvPicPr>
            <a:picLocks noChangeAspect="1"/>
          </p:cNvPicPr>
          <p:nvPr/>
        </p:nvPicPr>
        <p:blipFill>
          <a:blip r:embed="rId2">
            <a:extLst/>
          </a:blip>
          <a:srcRect l="61287" t="35468" r="9317" b="56954"/>
          <a:stretch>
            <a:fillRect/>
          </a:stretch>
        </p:blipFill>
        <p:spPr>
          <a:xfrm>
            <a:off x="22092" y="52982"/>
            <a:ext cx="2758659" cy="711079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hape 21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22" name="Shape 22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 rot="16200000">
            <a:off x="9086060" y="44864"/>
            <a:ext cx="864263" cy="770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566801" y="6542418"/>
            <a:ext cx="181664" cy="245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3656" tIns="33656" rIns="33656" bIns="33656">
            <a:spAutoFit/>
          </a:bodyPr>
          <a:lstStyle/>
          <a:p>
            <a:pPr algn="ctr"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pPr>
            <a:fld id="{86CB4B4D-7CA3-9044-876B-883B54F8677D}" type="slidenum">
              <a:t>‹N°›</a:t>
            </a:fld>
            <a:r>
              <a:t>￼</a:t>
            </a:r>
          </a:p>
        </p:txBody>
      </p:sp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US TITRE BR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xfrm>
            <a:off x="3018187" y="2491383"/>
            <a:ext cx="6142930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B2B2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144" name="Shape 144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45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6620" t="60094" r="63183" b="27308"/>
          <a:stretch>
            <a:fillRect/>
          </a:stretch>
        </p:blipFill>
        <p:spPr>
          <a:xfrm>
            <a:off x="1356493" y="2208873"/>
            <a:ext cx="1538874" cy="1543275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147" name="Shape 147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D8383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8" name="Shape 148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US TITRE SCHO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title"/>
          </p:nvPr>
        </p:nvSpPr>
        <p:spPr>
          <a:xfrm>
            <a:off x="3103812" y="2491383"/>
            <a:ext cx="6057305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B2B2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156" name="Shape 156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57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6171" t="41573" r="63632" b="45829"/>
          <a:stretch>
            <a:fillRect/>
          </a:stretch>
        </p:blipFill>
        <p:spPr>
          <a:xfrm>
            <a:off x="1356493" y="2208874"/>
            <a:ext cx="1538874" cy="1543274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Shape 158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159" name="Shape 159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EB48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0" name="Shape 160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US TITRE V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xfrm>
            <a:off x="3103812" y="2491383"/>
            <a:ext cx="6057305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B2B2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168" name="Shape 168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69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6844" t="78374" r="62959" b="9028"/>
          <a:stretch>
            <a:fillRect/>
          </a:stretch>
        </p:blipFill>
        <p:spPr>
          <a:xfrm>
            <a:off x="1356493" y="2208873"/>
            <a:ext cx="1538874" cy="1543275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hape 170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171" name="Shape 171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7A629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Digi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80" name="Semply_Final_all-01.pdf"/>
          <p:cNvPicPr>
            <a:picLocks noChangeAspect="1"/>
          </p:cNvPicPr>
          <p:nvPr/>
        </p:nvPicPr>
        <p:blipFill>
          <a:blip r:embed="rId2">
            <a:extLst/>
          </a:blip>
          <a:srcRect l="66099" t="54745" r="16799" b="33507"/>
          <a:stretch>
            <a:fillRect/>
          </a:stretch>
        </p:blipFill>
        <p:spPr>
          <a:xfrm>
            <a:off x="33502" y="66145"/>
            <a:ext cx="620181" cy="42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Shape 181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182" name="Shape 182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184" name="Shape 184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85" name="Logo ADT CMJN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61765" y="151558"/>
            <a:ext cx="1307638" cy="505932"/>
          </a:xfrm>
          <a:prstGeom prst="rect">
            <a:avLst/>
          </a:prstGeom>
          <a:ln w="3175">
            <a:miter lim="400000"/>
          </a:ln>
        </p:spPr>
      </p:pic>
      <p:sp>
        <p:nvSpPr>
          <p:cNvPr id="186" name="Shape 186"/>
          <p:cNvSpPr/>
          <p:nvPr/>
        </p:nvSpPr>
        <p:spPr>
          <a:xfrm>
            <a:off x="2503697" y="151558"/>
            <a:ext cx="410819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indent="57127" algn="ctr">
              <a:defRPr sz="1800" cap="all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SRATÉGIE E-MARKETING 2016-2017</a:t>
            </a:r>
          </a:p>
        </p:txBody>
      </p:sp>
      <p:sp>
        <p:nvSpPr>
          <p:cNvPr id="187" name="Shape 187"/>
          <p:cNvSpPr/>
          <p:nvPr/>
        </p:nvSpPr>
        <p:spPr>
          <a:xfrm>
            <a:off x="2060392" y="551773"/>
            <a:ext cx="4994799" cy="1"/>
          </a:xfrm>
          <a:prstGeom prst="line">
            <a:avLst/>
          </a:prstGeom>
          <a:ln w="3175">
            <a:solidFill>
              <a:srgbClr val="535353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So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/>
          </p:cNvSpPr>
          <p:nvPr>
            <p:ph type="title"/>
          </p:nvPr>
        </p:nvSpPr>
        <p:spPr>
          <a:xfrm>
            <a:off x="1454646" y="361817"/>
            <a:ext cx="7816454" cy="651141"/>
          </a:xfrm>
          <a:prstGeom prst="rect">
            <a:avLst/>
          </a:prstGeom>
        </p:spPr>
        <p:txBody>
          <a:bodyPr/>
          <a:lstStyle>
            <a:lvl1pPr algn="l">
              <a:defRPr sz="35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195" name="Shape 195"/>
          <p:cNvSpPr>
            <a:spLocks noGrp="1"/>
          </p:cNvSpPr>
          <p:nvPr>
            <p:ph type="body" idx="1"/>
          </p:nvPr>
        </p:nvSpPr>
        <p:spPr>
          <a:xfrm>
            <a:off x="1454645" y="1570593"/>
            <a:ext cx="7816455" cy="4438056"/>
          </a:xfrm>
          <a:prstGeom prst="rect">
            <a:avLst/>
          </a:prstGeom>
        </p:spPr>
        <p:txBody>
          <a:bodyPr/>
          <a:lstStyle>
            <a:lvl1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96" name="Shape 196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1464733" y="1016000"/>
            <a:ext cx="8342543" cy="0"/>
          </a:xfrm>
          <a:prstGeom prst="line">
            <a:avLst/>
          </a:prstGeom>
          <a:ln w="3175">
            <a:solidFill>
              <a:srgbClr val="2B2B2B"/>
            </a:solidFill>
            <a:bevel/>
          </a:ln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>
            <a:lvl1pPr>
              <a:defRPr>
                <a:solidFill>
                  <a:srgbClr val="EEA032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199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7069" t="23950" r="63609" b="64598"/>
          <a:stretch>
            <a:fillRect/>
          </a:stretch>
        </p:blipFill>
        <p:spPr>
          <a:xfrm>
            <a:off x="240327" y="49515"/>
            <a:ext cx="992727" cy="989835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hape 200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201" name="Shape 201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EA03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/>
          </p:cNvSpPr>
          <p:nvPr>
            <p:ph type="body" idx="1"/>
          </p:nvPr>
        </p:nvSpPr>
        <p:spPr>
          <a:xfrm>
            <a:off x="1454645" y="1572908"/>
            <a:ext cx="7816455" cy="4438056"/>
          </a:xfrm>
          <a:prstGeom prst="rect">
            <a:avLst/>
          </a:prstGeom>
        </p:spPr>
        <p:txBody>
          <a:bodyPr/>
          <a:lstStyle>
            <a:lvl1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09" name="Shape 209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1464733" y="1016000"/>
            <a:ext cx="8342543" cy="0"/>
          </a:xfrm>
          <a:prstGeom prst="line">
            <a:avLst/>
          </a:prstGeom>
          <a:ln w="3175">
            <a:solidFill>
              <a:srgbClr val="2B2B2B"/>
            </a:solidFill>
            <a:bevel/>
          </a:ln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11" name="Shape 211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>
            <a:lvl1pPr>
              <a:defRPr>
                <a:solidFill>
                  <a:srgbClr val="5792C1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212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7029" t="6125" r="63649" b="82424"/>
          <a:stretch>
            <a:fillRect/>
          </a:stretch>
        </p:blipFill>
        <p:spPr>
          <a:xfrm>
            <a:off x="240327" y="49515"/>
            <a:ext cx="992727" cy="989835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Shape 213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214" name="Shape 214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792C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" name="Shape 215"/>
          <p:cNvSpPr>
            <a:spLocks noGrp="1"/>
          </p:cNvSpPr>
          <p:nvPr>
            <p:ph type="title"/>
          </p:nvPr>
        </p:nvSpPr>
        <p:spPr>
          <a:xfrm>
            <a:off x="1454646" y="347133"/>
            <a:ext cx="7816454" cy="659937"/>
          </a:xfrm>
          <a:prstGeom prst="rect">
            <a:avLst/>
          </a:prstGeom>
        </p:spPr>
        <p:txBody>
          <a:bodyPr/>
          <a:lstStyle>
            <a:lvl1pPr algn="l">
              <a:defRPr sz="35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Br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/>
          </p:cNvSpPr>
          <p:nvPr>
            <p:ph type="body" idx="1"/>
          </p:nvPr>
        </p:nvSpPr>
        <p:spPr>
          <a:xfrm>
            <a:off x="1454645" y="1581930"/>
            <a:ext cx="7816455" cy="4438056"/>
          </a:xfrm>
          <a:prstGeom prst="rect">
            <a:avLst/>
          </a:prstGeom>
        </p:spPr>
        <p:txBody>
          <a:bodyPr/>
          <a:lstStyle>
            <a:lvl1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23" name="Shape 223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" name="Shape 224"/>
          <p:cNvSpPr/>
          <p:nvPr/>
        </p:nvSpPr>
        <p:spPr>
          <a:xfrm>
            <a:off x="1464733" y="1016000"/>
            <a:ext cx="8342543" cy="0"/>
          </a:xfrm>
          <a:prstGeom prst="line">
            <a:avLst/>
          </a:prstGeom>
          <a:ln w="3175">
            <a:solidFill>
              <a:srgbClr val="2B2B2B"/>
            </a:solidFill>
            <a:bevel/>
          </a:ln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25" name="Shape 225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>
            <a:lvl1pPr>
              <a:defRPr>
                <a:solidFill>
                  <a:srgbClr val="D8383A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226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6870" t="60482" r="63808" b="27653"/>
          <a:stretch>
            <a:fillRect/>
          </a:stretch>
        </p:blipFill>
        <p:spPr>
          <a:xfrm>
            <a:off x="240327" y="49515"/>
            <a:ext cx="992727" cy="1025587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hape 227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228" name="Shape 228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D8383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title"/>
          </p:nvPr>
        </p:nvSpPr>
        <p:spPr>
          <a:xfrm>
            <a:off x="1454646" y="338666"/>
            <a:ext cx="7816454" cy="679087"/>
          </a:xfrm>
          <a:prstGeom prst="rect">
            <a:avLst/>
          </a:prstGeom>
        </p:spPr>
        <p:txBody>
          <a:bodyPr/>
          <a:lstStyle>
            <a:lvl1pPr algn="l">
              <a:defRPr sz="35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Scho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/>
          </p:cNvSpPr>
          <p:nvPr>
            <p:ph type="body" idx="1"/>
          </p:nvPr>
        </p:nvSpPr>
        <p:spPr>
          <a:xfrm>
            <a:off x="1454645" y="1572908"/>
            <a:ext cx="7816455" cy="4438056"/>
          </a:xfrm>
          <a:prstGeom prst="rect">
            <a:avLst/>
          </a:prstGeom>
        </p:spPr>
        <p:txBody>
          <a:bodyPr/>
          <a:lstStyle>
            <a:lvl1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7" name="Shape 237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" name="Shape 238"/>
          <p:cNvSpPr/>
          <p:nvPr/>
        </p:nvSpPr>
        <p:spPr>
          <a:xfrm>
            <a:off x="1464733" y="1016000"/>
            <a:ext cx="8342543" cy="0"/>
          </a:xfrm>
          <a:prstGeom prst="line">
            <a:avLst/>
          </a:prstGeom>
          <a:ln w="3175">
            <a:solidFill>
              <a:srgbClr val="2B2B2B"/>
            </a:solidFill>
            <a:bevel/>
          </a:ln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>
            <a:lvl1pPr>
              <a:defRPr>
                <a:solidFill>
                  <a:srgbClr val="4EB482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240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6671" t="42167" r="64007" b="46381"/>
          <a:stretch>
            <a:fillRect/>
          </a:stretch>
        </p:blipFill>
        <p:spPr>
          <a:xfrm>
            <a:off x="240327" y="49515"/>
            <a:ext cx="992727" cy="989835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Shape 241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242" name="Shape 242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EB48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title"/>
          </p:nvPr>
        </p:nvSpPr>
        <p:spPr>
          <a:xfrm>
            <a:off x="1454646" y="414866"/>
            <a:ext cx="7816454" cy="593461"/>
          </a:xfrm>
          <a:prstGeom prst="rect">
            <a:avLst/>
          </a:prstGeom>
        </p:spPr>
        <p:txBody>
          <a:bodyPr/>
          <a:lstStyle>
            <a:lvl1pPr algn="l">
              <a:defRPr sz="35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V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body" idx="1"/>
          </p:nvPr>
        </p:nvSpPr>
        <p:spPr>
          <a:xfrm>
            <a:off x="1454645" y="1572908"/>
            <a:ext cx="7816455" cy="4438056"/>
          </a:xfrm>
          <a:prstGeom prst="rect">
            <a:avLst/>
          </a:prstGeom>
        </p:spPr>
        <p:txBody>
          <a:bodyPr/>
          <a:lstStyle>
            <a:lvl1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51" name="Shape 251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" name="Shape 252"/>
          <p:cNvSpPr/>
          <p:nvPr/>
        </p:nvSpPr>
        <p:spPr>
          <a:xfrm>
            <a:off x="1464733" y="1016000"/>
            <a:ext cx="8342543" cy="0"/>
          </a:xfrm>
          <a:prstGeom prst="line">
            <a:avLst/>
          </a:prstGeom>
          <a:ln w="3175">
            <a:solidFill>
              <a:srgbClr val="2B2B2B"/>
            </a:solidFill>
            <a:bevel/>
          </a:ln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>
            <a:lvl1pPr>
              <a:defRPr>
                <a:solidFill>
                  <a:srgbClr val="7A629C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254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7268" t="78993" r="63410" b="9556"/>
          <a:stretch>
            <a:fillRect/>
          </a:stretch>
        </p:blipFill>
        <p:spPr>
          <a:xfrm>
            <a:off x="240327" y="49515"/>
            <a:ext cx="992727" cy="989835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Shape 255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256" name="Shape 256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7A629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" name="Shape 257"/>
          <p:cNvSpPr>
            <a:spLocks noGrp="1"/>
          </p:cNvSpPr>
          <p:nvPr>
            <p:ph type="title"/>
          </p:nvPr>
        </p:nvSpPr>
        <p:spPr>
          <a:xfrm>
            <a:off x="1454646" y="347133"/>
            <a:ext cx="7816454" cy="659937"/>
          </a:xfrm>
          <a:prstGeom prst="rect">
            <a:avLst/>
          </a:prstGeom>
        </p:spPr>
        <p:txBody>
          <a:bodyPr/>
          <a:lstStyle>
            <a:lvl1pPr algn="l">
              <a:defRPr sz="35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 digi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SO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744886" y="2491383"/>
            <a:ext cx="8416231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744886" y="3312914"/>
            <a:ext cx="8416231" cy="32429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EEA032"/>
                </a:solidFill>
              </a:defRPr>
            </a:lvl1pPr>
            <a:lvl2pPr>
              <a:defRPr>
                <a:solidFill>
                  <a:srgbClr val="EEA032"/>
                </a:solidFill>
              </a:defRPr>
            </a:lvl2pPr>
            <a:lvl3pPr>
              <a:defRPr>
                <a:solidFill>
                  <a:srgbClr val="EEA032"/>
                </a:solidFill>
              </a:defRPr>
            </a:lvl3pPr>
            <a:lvl4pPr>
              <a:defRPr>
                <a:solidFill>
                  <a:srgbClr val="EEA032"/>
                </a:solidFill>
              </a:defRPr>
            </a:lvl4pPr>
            <a:lvl5pPr>
              <a:defRPr>
                <a:solidFill>
                  <a:srgbClr val="EEA032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4" name="Shape 34"/>
          <p:cNvSpPr/>
          <p:nvPr/>
        </p:nvSpPr>
        <p:spPr>
          <a:xfrm>
            <a:off x="-59267" y="-42334"/>
            <a:ext cx="10002541" cy="901833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6" name="Semply_Final_all-01.pdf"/>
          <p:cNvPicPr>
            <a:picLocks noChangeAspect="1"/>
          </p:cNvPicPr>
          <p:nvPr/>
        </p:nvPicPr>
        <p:blipFill>
          <a:blip r:embed="rId2">
            <a:extLst/>
          </a:blip>
          <a:srcRect l="2466" t="29243" r="68138" b="63179"/>
          <a:stretch>
            <a:fillRect/>
          </a:stretch>
        </p:blipFill>
        <p:spPr>
          <a:xfrm>
            <a:off x="22092" y="52982"/>
            <a:ext cx="2758659" cy="711079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Shape 37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38" name="Shape 38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EA03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 rot="16200000">
            <a:off x="9086060" y="44864"/>
            <a:ext cx="864263" cy="770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EA03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 So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2" name="Shape 272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>
            <a:lvl1pPr>
              <a:defRPr>
                <a:solidFill>
                  <a:srgbClr val="EEA032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273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7069" t="23950" r="63609" b="64598"/>
          <a:stretch>
            <a:fillRect/>
          </a:stretch>
        </p:blipFill>
        <p:spPr>
          <a:xfrm>
            <a:off x="240327" y="49515"/>
            <a:ext cx="992727" cy="989835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Shape 274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275" name="Shape 275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EA03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 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3" name="Shape 283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>
            <a:lvl1pPr>
              <a:defRPr>
                <a:solidFill>
                  <a:srgbClr val="5792C1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284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7029" t="6125" r="63649" b="82424"/>
          <a:stretch>
            <a:fillRect/>
          </a:stretch>
        </p:blipFill>
        <p:spPr>
          <a:xfrm>
            <a:off x="240327" y="49515"/>
            <a:ext cx="992727" cy="989835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Shape 285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286" name="Shape 286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792C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 Br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4" name="Shape 294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>
            <a:lvl1pPr>
              <a:defRPr>
                <a:solidFill>
                  <a:srgbClr val="D8383A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295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6870" t="60482" r="63808" b="27653"/>
          <a:stretch>
            <a:fillRect/>
          </a:stretch>
        </p:blipFill>
        <p:spPr>
          <a:xfrm>
            <a:off x="240327" y="49515"/>
            <a:ext cx="992727" cy="1025587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hape 296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297" name="Shape 297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D8383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 Scho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5" name="Shape 305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>
            <a:lvl1pPr>
              <a:defRPr>
                <a:solidFill>
                  <a:srgbClr val="4EB482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306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6671" t="42167" r="64007" b="46381"/>
          <a:stretch>
            <a:fillRect/>
          </a:stretch>
        </p:blipFill>
        <p:spPr>
          <a:xfrm>
            <a:off x="240327" y="49515"/>
            <a:ext cx="992727" cy="989835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Shape 307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308" name="Shape 308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EB48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 V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/>
          </p:cNvSpPr>
          <p:nvPr>
            <p:ph type="body" idx="1"/>
          </p:nvPr>
        </p:nvSpPr>
        <p:spPr>
          <a:xfrm>
            <a:off x="1454645" y="1572908"/>
            <a:ext cx="7816455" cy="4438056"/>
          </a:xfrm>
          <a:prstGeom prst="rect">
            <a:avLst/>
          </a:prstGeom>
        </p:spPr>
        <p:txBody>
          <a:bodyPr/>
          <a:lstStyle>
            <a:lvl1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algn="l">
              <a:defRPr sz="21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16" name="Shape 316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" name="Shape 317"/>
          <p:cNvSpPr/>
          <p:nvPr/>
        </p:nvSpPr>
        <p:spPr>
          <a:xfrm>
            <a:off x="1464733" y="1016000"/>
            <a:ext cx="8342543" cy="0"/>
          </a:xfrm>
          <a:prstGeom prst="line">
            <a:avLst/>
          </a:prstGeom>
          <a:ln w="3175">
            <a:solidFill>
              <a:srgbClr val="2B2B2B"/>
            </a:solidFill>
            <a:bevel/>
          </a:ln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18" name="Shape 318"/>
          <p:cNvSpPr>
            <a:spLocks noGrp="1"/>
          </p:cNvSpPr>
          <p:nvPr>
            <p:ph type="sldNum" sz="quarter" idx="2"/>
          </p:nvPr>
        </p:nvSpPr>
        <p:spPr>
          <a:xfrm>
            <a:off x="9644638" y="6552947"/>
            <a:ext cx="249530" cy="245115"/>
          </a:xfrm>
          <a:prstGeom prst="rect">
            <a:avLst/>
          </a:prstGeom>
        </p:spPr>
        <p:txBody>
          <a:bodyPr wrap="none"/>
          <a:lstStyle>
            <a:lvl1pPr>
              <a:defRPr>
                <a:solidFill>
                  <a:srgbClr val="7A629C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319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7268" t="78993" r="63410" b="9556"/>
          <a:stretch>
            <a:fillRect/>
          </a:stretch>
        </p:blipFill>
        <p:spPr>
          <a:xfrm>
            <a:off x="240327" y="49515"/>
            <a:ext cx="992727" cy="989835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Shape 320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321" name="Shape 321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7A629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2" name="Shape 322"/>
          <p:cNvSpPr>
            <a:spLocks noGrp="1"/>
          </p:cNvSpPr>
          <p:nvPr>
            <p:ph type="title"/>
          </p:nvPr>
        </p:nvSpPr>
        <p:spPr>
          <a:xfrm>
            <a:off x="1454646" y="347133"/>
            <a:ext cx="7816454" cy="659937"/>
          </a:xfrm>
          <a:prstGeom prst="rect">
            <a:avLst/>
          </a:prstGeom>
        </p:spPr>
        <p:txBody>
          <a:bodyPr/>
          <a:lstStyle>
            <a:lvl1pPr algn="l">
              <a:defRPr sz="35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Digi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/>
        </p:nvSpPr>
        <p:spPr>
          <a:xfrm>
            <a:off x="341342" y="6288576"/>
            <a:ext cx="9223316" cy="321287"/>
          </a:xfrm>
          <a:prstGeom prst="rect">
            <a:avLst/>
          </a:prstGeom>
          <a:solidFill>
            <a:srgbClr val="282925"/>
          </a:solidFill>
          <a:ln w="3175">
            <a:miter lim="400000"/>
          </a:ln>
        </p:spPr>
        <p:txBody>
          <a:bodyPr lIns="42203" tIns="42203" rIns="42203" bIns="42203"/>
          <a:lstStyle/>
          <a:p>
            <a:pPr>
              <a:defRPr sz="2200"/>
            </a:pPr>
            <a:endParaRPr/>
          </a:p>
        </p:txBody>
      </p:sp>
      <p:pic>
        <p:nvPicPr>
          <p:cNvPr id="330" name="Semply_Final_all-01.pdf"/>
          <p:cNvPicPr>
            <a:picLocks noChangeAspect="1"/>
          </p:cNvPicPr>
          <p:nvPr/>
        </p:nvPicPr>
        <p:blipFill>
          <a:blip r:embed="rId2">
            <a:extLst/>
          </a:blip>
          <a:srcRect l="66099" t="54745" r="16799" b="33507"/>
          <a:stretch>
            <a:fillRect/>
          </a:stretch>
        </p:blipFill>
        <p:spPr>
          <a:xfrm>
            <a:off x="512701" y="149642"/>
            <a:ext cx="698511" cy="479804"/>
          </a:xfrm>
          <a:prstGeom prst="rect">
            <a:avLst/>
          </a:prstGeom>
          <a:ln w="3175">
            <a:miter lim="400000"/>
          </a:ln>
        </p:spPr>
      </p:pic>
      <p:sp>
        <p:nvSpPr>
          <p:cNvPr id="331" name="Shape 331"/>
          <p:cNvSpPr>
            <a:spLocks noGrp="1"/>
          </p:cNvSpPr>
          <p:nvPr>
            <p:ph type="sldNum" sz="quarter" idx="2"/>
          </p:nvPr>
        </p:nvSpPr>
        <p:spPr>
          <a:xfrm>
            <a:off x="9274146" y="6312643"/>
            <a:ext cx="249530" cy="245115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332" name="Shape 332"/>
          <p:cNvSpPr/>
          <p:nvPr/>
        </p:nvSpPr>
        <p:spPr>
          <a:xfrm rot="5400000">
            <a:off x="364990" y="6305794"/>
            <a:ext cx="295423" cy="263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3175">
            <a:miter lim="400000"/>
          </a:ln>
        </p:spPr>
        <p:txBody>
          <a:bodyPr lIns="42203" tIns="42203" rIns="42203" bIns="42203"/>
          <a:lstStyle/>
          <a:p>
            <a:pPr>
              <a:defRPr sz="2200"/>
            </a:pPr>
            <a:endParaRPr/>
          </a:p>
        </p:txBody>
      </p:sp>
      <p:sp>
        <p:nvSpPr>
          <p:cNvPr id="333" name="Shape 333"/>
          <p:cNvSpPr/>
          <p:nvPr/>
        </p:nvSpPr>
        <p:spPr>
          <a:xfrm>
            <a:off x="615734" y="6324954"/>
            <a:ext cx="2247109" cy="249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2203" tIns="42203" rIns="42203" bIns="42203">
            <a:spAutoFit/>
          </a:bodyPr>
          <a:lstStyle>
            <a:lvl1pPr>
              <a:defRPr sz="11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334" name="Shape 334"/>
          <p:cNvSpPr/>
          <p:nvPr/>
        </p:nvSpPr>
        <p:spPr>
          <a:xfrm rot="5400000">
            <a:off x="364990" y="6305794"/>
            <a:ext cx="295423" cy="263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3175">
            <a:miter lim="400000"/>
          </a:ln>
        </p:spPr>
        <p:txBody>
          <a:bodyPr lIns="42203" tIns="42203" rIns="42203" bIns="42203"/>
          <a:lstStyle/>
          <a:p>
            <a:pPr>
              <a:defRPr sz="2200"/>
            </a:pPr>
            <a:endParaRPr/>
          </a:p>
        </p:txBody>
      </p:sp>
      <p:pic>
        <p:nvPicPr>
          <p:cNvPr id="335" name="Logo ADT CMJN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66970" y="256972"/>
            <a:ext cx="1240156" cy="479823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Digi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>
            <a:spLocks noGrp="1"/>
          </p:cNvSpPr>
          <p:nvPr>
            <p:ph type="title"/>
          </p:nvPr>
        </p:nvSpPr>
        <p:spPr>
          <a:xfrm>
            <a:off x="1723750" y="597754"/>
            <a:ext cx="7215188" cy="601054"/>
          </a:xfrm>
          <a:prstGeom prst="rect">
            <a:avLst/>
          </a:prstGeom>
        </p:spPr>
        <p:txBody>
          <a:bodyPr lIns="34514" tIns="34514" rIns="34514" bIns="34514"/>
          <a:lstStyle>
            <a:lvl1pPr algn="l">
              <a:defRPr sz="32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343" name="Shape 343"/>
          <p:cNvSpPr>
            <a:spLocks noGrp="1"/>
          </p:cNvSpPr>
          <p:nvPr>
            <p:ph type="body" idx="1"/>
          </p:nvPr>
        </p:nvSpPr>
        <p:spPr>
          <a:xfrm>
            <a:off x="1723750" y="1731193"/>
            <a:ext cx="7215188" cy="4096667"/>
          </a:xfrm>
          <a:prstGeom prst="rect">
            <a:avLst/>
          </a:prstGeom>
        </p:spPr>
        <p:txBody>
          <a:bodyPr lIns="34514" tIns="34514" rIns="34514" bIns="34514"/>
          <a:lstStyle>
            <a:lvl1pPr algn="l">
              <a:defRPr sz="18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algn="l">
              <a:defRPr sz="18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algn="l">
              <a:defRPr sz="18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algn="l">
              <a:defRPr sz="18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algn="l">
              <a:defRPr sz="18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44" name="Shape 344"/>
          <p:cNvSpPr/>
          <p:nvPr/>
        </p:nvSpPr>
        <p:spPr>
          <a:xfrm>
            <a:off x="341342" y="6288576"/>
            <a:ext cx="9223316" cy="321287"/>
          </a:xfrm>
          <a:prstGeom prst="rect">
            <a:avLst/>
          </a:prstGeom>
          <a:solidFill>
            <a:srgbClr val="282925"/>
          </a:solidFill>
          <a:ln w="3175">
            <a:miter lim="400000"/>
          </a:ln>
        </p:spPr>
        <p:txBody>
          <a:bodyPr lIns="42203" tIns="42203" rIns="42203" bIns="42203"/>
          <a:lstStyle/>
          <a:p>
            <a:pPr>
              <a:defRPr sz="2200"/>
            </a:pPr>
            <a:endParaRPr/>
          </a:p>
        </p:txBody>
      </p:sp>
      <p:pic>
        <p:nvPicPr>
          <p:cNvPr id="345" name="Semply_Final_all-01.pdf"/>
          <p:cNvPicPr>
            <a:picLocks noChangeAspect="1"/>
          </p:cNvPicPr>
          <p:nvPr/>
        </p:nvPicPr>
        <p:blipFill>
          <a:blip r:embed="rId2">
            <a:extLst/>
          </a:blip>
          <a:srcRect l="66099" t="54745" r="16799" b="33507"/>
          <a:stretch>
            <a:fillRect/>
          </a:stretch>
        </p:blipFill>
        <p:spPr>
          <a:xfrm>
            <a:off x="411925" y="324827"/>
            <a:ext cx="1323514" cy="909115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Shape 346"/>
          <p:cNvSpPr/>
          <p:nvPr/>
        </p:nvSpPr>
        <p:spPr>
          <a:xfrm>
            <a:off x="1733061" y="1201615"/>
            <a:ext cx="7700809" cy="1"/>
          </a:xfrm>
          <a:prstGeom prst="line">
            <a:avLst/>
          </a:prstGeom>
          <a:ln w="3175">
            <a:solidFill>
              <a:srgbClr val="2B2B2B"/>
            </a:solidFill>
            <a:bevel/>
          </a:ln>
        </p:spPr>
        <p:txBody>
          <a:bodyPr lIns="42203" tIns="42203" rIns="42203" bIns="42203"/>
          <a:lstStyle/>
          <a:p>
            <a:pPr defTabSz="457200">
              <a:defRPr sz="11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47" name="Shape 347"/>
          <p:cNvSpPr>
            <a:spLocks noGrp="1"/>
          </p:cNvSpPr>
          <p:nvPr>
            <p:ph type="sldNum" sz="quarter" idx="2"/>
          </p:nvPr>
        </p:nvSpPr>
        <p:spPr>
          <a:xfrm>
            <a:off x="9274146" y="6312643"/>
            <a:ext cx="249530" cy="245115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348" name="Shape 348"/>
          <p:cNvSpPr/>
          <p:nvPr/>
        </p:nvSpPr>
        <p:spPr>
          <a:xfrm rot="5400000">
            <a:off x="364990" y="6305794"/>
            <a:ext cx="295423" cy="263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3175">
            <a:miter lim="400000"/>
          </a:ln>
        </p:spPr>
        <p:txBody>
          <a:bodyPr lIns="42203" tIns="42203" rIns="42203" bIns="42203"/>
          <a:lstStyle/>
          <a:p>
            <a:pPr>
              <a:defRPr sz="2200"/>
            </a:pPr>
            <a:endParaRPr/>
          </a:p>
        </p:txBody>
      </p:sp>
      <p:sp>
        <p:nvSpPr>
          <p:cNvPr id="349" name="Shape 349"/>
          <p:cNvSpPr/>
          <p:nvPr/>
        </p:nvSpPr>
        <p:spPr>
          <a:xfrm>
            <a:off x="615734" y="6324954"/>
            <a:ext cx="2247109" cy="249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2203" tIns="42203" rIns="42203" bIns="42203">
            <a:spAutoFit/>
          </a:bodyPr>
          <a:lstStyle>
            <a:lvl1pPr>
              <a:defRPr sz="11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350" name="Shape 350"/>
          <p:cNvSpPr/>
          <p:nvPr/>
        </p:nvSpPr>
        <p:spPr>
          <a:xfrm rot="5400000">
            <a:off x="364990" y="6305794"/>
            <a:ext cx="295423" cy="263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3175">
            <a:miter lim="400000"/>
          </a:ln>
        </p:spPr>
        <p:txBody>
          <a:bodyPr lIns="42203" tIns="42203" rIns="42203" bIns="42203"/>
          <a:lstStyle/>
          <a:p>
            <a:pPr>
              <a:defRPr sz="2200"/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>
            <a:spLocks noGrp="1"/>
          </p:cNvSpPr>
          <p:nvPr>
            <p:ph type="title"/>
          </p:nvPr>
        </p:nvSpPr>
        <p:spPr>
          <a:xfrm>
            <a:off x="1050726" y="312539"/>
            <a:ext cx="7804548" cy="1518047"/>
          </a:xfrm>
          <a:prstGeom prst="rect">
            <a:avLst/>
          </a:prstGeom>
        </p:spPr>
        <p:txBody>
          <a:bodyPr lIns="35718" tIns="35718" rIns="35718" bIns="35718">
            <a:normAutofit/>
          </a:bodyPr>
          <a:lstStyle>
            <a:lvl1pPr marL="0" indent="0" defTabSz="410765">
              <a:defRPr sz="56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Texte du titre</a:t>
            </a:r>
          </a:p>
        </p:txBody>
      </p:sp>
      <p:sp>
        <p:nvSpPr>
          <p:cNvPr id="358" name="Shape 358"/>
          <p:cNvSpPr>
            <a:spLocks noGrp="1"/>
          </p:cNvSpPr>
          <p:nvPr>
            <p:ph type="body" idx="1"/>
          </p:nvPr>
        </p:nvSpPr>
        <p:spPr>
          <a:xfrm>
            <a:off x="1050726" y="1830585"/>
            <a:ext cx="7804548" cy="4420197"/>
          </a:xfrm>
          <a:prstGeom prst="rect">
            <a:avLst/>
          </a:prstGeom>
        </p:spPr>
        <p:txBody>
          <a:bodyPr lIns="35718" tIns="35718" rIns="35718" bIns="35718" anchor="ctr">
            <a:normAutofit/>
          </a:bodyPr>
          <a:lstStyle>
            <a:lvl1pPr marL="296333" indent="-296333" algn="l" defTabSz="410765">
              <a:spcBef>
                <a:spcPts val="2900"/>
              </a:spcBef>
              <a:buSzPct val="75000"/>
              <a:buChar char="•"/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0833" indent="-296333" algn="l" defTabSz="410765">
              <a:spcBef>
                <a:spcPts val="2900"/>
              </a:spcBef>
              <a:buSzPct val="75000"/>
              <a:buChar char="•"/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85333" indent="-296333" algn="l" defTabSz="410765">
              <a:spcBef>
                <a:spcPts val="2900"/>
              </a:spcBef>
              <a:buSzPct val="75000"/>
              <a:buChar char="•"/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29833" indent="-296333" algn="l" defTabSz="410765">
              <a:spcBef>
                <a:spcPts val="2900"/>
              </a:spcBef>
              <a:buSzPct val="75000"/>
              <a:buChar char="•"/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74333" indent="-296333" algn="l" defTabSz="410765">
              <a:spcBef>
                <a:spcPts val="2900"/>
              </a:spcBef>
              <a:buSzPct val="75000"/>
              <a:buChar char="•"/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59" name="Shape 359"/>
          <p:cNvSpPr>
            <a:spLocks noGrp="1"/>
          </p:cNvSpPr>
          <p:nvPr>
            <p:ph type="sldNum" sz="quarter" idx="2"/>
          </p:nvPr>
        </p:nvSpPr>
        <p:spPr>
          <a:xfrm>
            <a:off x="4821732" y="6505277"/>
            <a:ext cx="253607" cy="249238"/>
          </a:xfrm>
          <a:prstGeom prst="rect">
            <a:avLst/>
          </a:prstGeom>
        </p:spPr>
        <p:txBody>
          <a:bodyPr wrap="none" lIns="35718" tIns="35718" rIns="35718" bIns="35718"/>
          <a:lstStyle>
            <a:lvl1pPr defTabSz="410765">
              <a:defRPr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>
            <a:spLocks noGrp="1"/>
          </p:cNvSpPr>
          <p:nvPr>
            <p:ph type="sldNum" sz="quarter" idx="2"/>
          </p:nvPr>
        </p:nvSpPr>
        <p:spPr>
          <a:xfrm>
            <a:off x="4821732" y="6505277"/>
            <a:ext cx="253607" cy="249238"/>
          </a:xfrm>
          <a:prstGeom prst="rect">
            <a:avLst/>
          </a:prstGeom>
        </p:spPr>
        <p:txBody>
          <a:bodyPr wrap="none" lIns="35718" tIns="35718" rIns="35718" bIns="35718"/>
          <a:lstStyle>
            <a:lvl1pPr defTabSz="410765">
              <a:defRPr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SOCIAL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744886" y="2491383"/>
            <a:ext cx="8416231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744886" y="3312914"/>
            <a:ext cx="8416231" cy="32429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92C1"/>
                </a:solidFill>
              </a:defRPr>
            </a:lvl1pPr>
            <a:lvl2pPr>
              <a:defRPr>
                <a:solidFill>
                  <a:srgbClr val="5792C1"/>
                </a:solidFill>
              </a:defRPr>
            </a:lvl2pPr>
            <a:lvl3pPr>
              <a:defRPr>
                <a:solidFill>
                  <a:srgbClr val="5792C1"/>
                </a:solidFill>
              </a:defRPr>
            </a:lvl3pPr>
            <a:lvl4pPr>
              <a:defRPr>
                <a:solidFill>
                  <a:srgbClr val="5792C1"/>
                </a:solidFill>
              </a:defRPr>
            </a:lvl4pPr>
            <a:lvl5pPr>
              <a:defRPr>
                <a:solidFill>
                  <a:srgbClr val="5792C1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9" name="Shape 49"/>
          <p:cNvSpPr/>
          <p:nvPr/>
        </p:nvSpPr>
        <p:spPr>
          <a:xfrm>
            <a:off x="-59267" y="-42334"/>
            <a:ext cx="10002541" cy="901833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50" name="Shape 50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51" name="Semply_Final_all-01.pdf"/>
          <p:cNvPicPr>
            <a:picLocks noChangeAspect="1"/>
          </p:cNvPicPr>
          <p:nvPr/>
        </p:nvPicPr>
        <p:blipFill>
          <a:blip r:embed="rId2">
            <a:extLst/>
          </a:blip>
          <a:srcRect l="2827" t="11200" r="67777" b="81222"/>
          <a:stretch>
            <a:fillRect/>
          </a:stretch>
        </p:blipFill>
        <p:spPr>
          <a:xfrm>
            <a:off x="22092" y="52982"/>
            <a:ext cx="2758659" cy="711079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Shape 52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53" name="Shape 53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792C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 rot="16200000">
            <a:off x="9086060" y="44864"/>
            <a:ext cx="864263" cy="770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792C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SOCIAL cop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xfrm>
            <a:off x="744886" y="2491383"/>
            <a:ext cx="8416231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idx="1"/>
          </p:nvPr>
        </p:nvSpPr>
        <p:spPr>
          <a:xfrm>
            <a:off x="744886" y="3312914"/>
            <a:ext cx="8416231" cy="32429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8383A"/>
                </a:solidFill>
              </a:defRPr>
            </a:lvl1pPr>
            <a:lvl2pPr>
              <a:defRPr>
                <a:solidFill>
                  <a:srgbClr val="D8383A"/>
                </a:solidFill>
              </a:defRPr>
            </a:lvl2pPr>
            <a:lvl3pPr>
              <a:defRPr>
                <a:solidFill>
                  <a:srgbClr val="D8383A"/>
                </a:solidFill>
              </a:defRPr>
            </a:lvl3pPr>
            <a:lvl4pPr>
              <a:defRPr>
                <a:solidFill>
                  <a:srgbClr val="D8383A"/>
                </a:solidFill>
              </a:defRPr>
            </a:lvl4pPr>
            <a:lvl5pPr>
              <a:defRPr>
                <a:solidFill>
                  <a:srgbClr val="D8383A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4" name="Shape 64"/>
          <p:cNvSpPr/>
          <p:nvPr/>
        </p:nvSpPr>
        <p:spPr>
          <a:xfrm>
            <a:off x="-59267" y="-42334"/>
            <a:ext cx="10002541" cy="901833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65" name="Shape 65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66" name="Semply_Final_all-01.pdf"/>
          <p:cNvPicPr>
            <a:picLocks noChangeAspect="1"/>
          </p:cNvPicPr>
          <p:nvPr/>
        </p:nvPicPr>
        <p:blipFill>
          <a:blip r:embed="rId2">
            <a:extLst/>
          </a:blip>
          <a:srcRect l="2917" t="62894" r="67687" b="29528"/>
          <a:stretch>
            <a:fillRect/>
          </a:stretch>
        </p:blipFill>
        <p:spPr>
          <a:xfrm>
            <a:off x="22092" y="52982"/>
            <a:ext cx="2758659" cy="711079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68" name="Shape 68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D8383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9" name="Shape 69"/>
          <p:cNvSpPr/>
          <p:nvPr/>
        </p:nvSpPr>
        <p:spPr>
          <a:xfrm rot="16200000">
            <a:off x="9086060" y="44864"/>
            <a:ext cx="864263" cy="770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D8383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SOCIAL cop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title"/>
          </p:nvPr>
        </p:nvSpPr>
        <p:spPr>
          <a:xfrm>
            <a:off x="744886" y="2491383"/>
            <a:ext cx="8416231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xfrm>
            <a:off x="744886" y="3312914"/>
            <a:ext cx="8416231" cy="32429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EB482"/>
                </a:solidFill>
              </a:defRPr>
            </a:lvl1pPr>
            <a:lvl2pPr>
              <a:defRPr>
                <a:solidFill>
                  <a:srgbClr val="4EB482"/>
                </a:solidFill>
              </a:defRPr>
            </a:lvl2pPr>
            <a:lvl3pPr>
              <a:defRPr>
                <a:solidFill>
                  <a:srgbClr val="4EB482"/>
                </a:solidFill>
              </a:defRPr>
            </a:lvl3pPr>
            <a:lvl4pPr>
              <a:defRPr>
                <a:solidFill>
                  <a:srgbClr val="4EB482"/>
                </a:solidFill>
              </a:defRPr>
            </a:lvl4pPr>
            <a:lvl5pPr>
              <a:defRPr>
                <a:solidFill>
                  <a:srgbClr val="4EB482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9" name="Shape 79"/>
          <p:cNvSpPr/>
          <p:nvPr/>
        </p:nvSpPr>
        <p:spPr>
          <a:xfrm>
            <a:off x="-59267" y="-42334"/>
            <a:ext cx="10002541" cy="901833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1" name="Semply_Final_all-01.pdf"/>
          <p:cNvPicPr>
            <a:picLocks noChangeAspect="1"/>
          </p:cNvPicPr>
          <p:nvPr/>
        </p:nvPicPr>
        <p:blipFill>
          <a:blip r:embed="rId2">
            <a:extLst/>
          </a:blip>
          <a:srcRect l="2376" t="45482" r="68228" b="46940"/>
          <a:stretch>
            <a:fillRect/>
          </a:stretch>
        </p:blipFill>
        <p:spPr>
          <a:xfrm>
            <a:off x="22092" y="52982"/>
            <a:ext cx="2758659" cy="711079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hape 82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83" name="Shape 83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EB48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" name="Shape 84"/>
          <p:cNvSpPr/>
          <p:nvPr/>
        </p:nvSpPr>
        <p:spPr>
          <a:xfrm rot="16200000">
            <a:off x="9086060" y="44864"/>
            <a:ext cx="864263" cy="770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EB48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SOCIAL cop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xfrm>
            <a:off x="744886" y="2491383"/>
            <a:ext cx="8416231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829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xfrm>
            <a:off x="744886" y="3312914"/>
            <a:ext cx="8416231" cy="32429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A629C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>
              <a:defRPr>
                <a:solidFill>
                  <a:srgbClr val="7A629C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>
              <a:defRPr>
                <a:solidFill>
                  <a:srgbClr val="7A629C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>
              <a:defRPr>
                <a:solidFill>
                  <a:srgbClr val="7A629C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>
              <a:defRPr>
                <a:solidFill>
                  <a:srgbClr val="7A629C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4" name="Shape 94"/>
          <p:cNvSpPr/>
          <p:nvPr/>
        </p:nvSpPr>
        <p:spPr>
          <a:xfrm>
            <a:off x="-59267" y="-42334"/>
            <a:ext cx="10002541" cy="901833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96" name="Semply_Final_all-01.pdf"/>
          <p:cNvPicPr>
            <a:picLocks noChangeAspect="1"/>
          </p:cNvPicPr>
          <p:nvPr/>
        </p:nvPicPr>
        <p:blipFill>
          <a:blip r:embed="rId2">
            <a:extLst/>
          </a:blip>
          <a:srcRect l="3729" t="81614" r="66875" b="10809"/>
          <a:stretch>
            <a:fillRect/>
          </a:stretch>
        </p:blipFill>
        <p:spPr>
          <a:xfrm>
            <a:off x="22092" y="52982"/>
            <a:ext cx="2758659" cy="711079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Shape 97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98" name="Shape 98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7A629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9" name="Shape 99"/>
          <p:cNvSpPr/>
          <p:nvPr/>
        </p:nvSpPr>
        <p:spPr>
          <a:xfrm rot="16200000">
            <a:off x="9086060" y="44864"/>
            <a:ext cx="864263" cy="770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7A629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US TITRE DIGI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3028555" y="2491383"/>
            <a:ext cx="6132562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B2B2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108" name="Shape 108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09" name="Semply_Final_all-01.pdf"/>
          <p:cNvPicPr>
            <a:picLocks noChangeAspect="1"/>
          </p:cNvPicPr>
          <p:nvPr/>
        </p:nvPicPr>
        <p:blipFill>
          <a:blip r:embed="rId2">
            <a:extLst/>
          </a:blip>
          <a:srcRect l="65868" t="54774" r="16211" b="33725"/>
          <a:stretch>
            <a:fillRect/>
          </a:stretch>
        </p:blipFill>
        <p:spPr>
          <a:xfrm>
            <a:off x="667891" y="2063750"/>
            <a:ext cx="2147503" cy="137809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Shape 110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262762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US TITRE SO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xfrm>
            <a:off x="3196879" y="2491383"/>
            <a:ext cx="5964238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B2B2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120" name="Shape 120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21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6554" t="23328" r="63249" b="64074"/>
          <a:stretch>
            <a:fillRect/>
          </a:stretch>
        </p:blipFill>
        <p:spPr>
          <a:xfrm>
            <a:off x="1356493" y="2208873"/>
            <a:ext cx="1538874" cy="1543275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123" name="Shape 123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EA03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US TITRE 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xfrm>
            <a:off x="3277792" y="2491383"/>
            <a:ext cx="5883325" cy="821532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2B2B2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Texte du titre</a:t>
            </a:r>
          </a:p>
        </p:txBody>
      </p:sp>
      <p:sp>
        <p:nvSpPr>
          <p:cNvPr id="132" name="Shape 132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33" name="Semply_Final_all-02.pdf"/>
          <p:cNvPicPr>
            <a:picLocks noChangeAspect="1"/>
          </p:cNvPicPr>
          <p:nvPr/>
        </p:nvPicPr>
        <p:blipFill>
          <a:blip r:embed="rId2">
            <a:extLst/>
          </a:blip>
          <a:srcRect l="26610" t="5775" r="63193" b="81627"/>
          <a:stretch>
            <a:fillRect/>
          </a:stretch>
        </p:blipFill>
        <p:spPr>
          <a:xfrm>
            <a:off x="1356493" y="2208873"/>
            <a:ext cx="1538874" cy="1543275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Shape 134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135" name="Shape 135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792C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6" name="Shape 136"/>
          <p:cNvSpPr>
            <a:spLocks noGrp="1"/>
          </p:cNvSpPr>
          <p:nvPr>
            <p:ph type="sldNum" sz="quarter" idx="2"/>
          </p:nvPr>
        </p:nvSpPr>
        <p:spPr>
          <a:xfrm>
            <a:off x="7099300" y="6172200"/>
            <a:ext cx="23114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42962" y="6526874"/>
            <a:ext cx="9991924" cy="348060"/>
          </a:xfrm>
          <a:prstGeom prst="rect">
            <a:avLst/>
          </a:prstGeom>
          <a:solidFill>
            <a:srgbClr val="28292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" name="Semply_Final_all-01.pdf"/>
          <p:cNvPicPr>
            <a:picLocks noChangeAspect="1"/>
          </p:cNvPicPr>
          <p:nvPr/>
        </p:nvPicPr>
        <p:blipFill>
          <a:blip r:embed="rId30">
            <a:extLst/>
          </a:blip>
          <a:srcRect l="66099" t="54745" r="16799" b="33507"/>
          <a:stretch>
            <a:fillRect/>
          </a:stretch>
        </p:blipFill>
        <p:spPr>
          <a:xfrm>
            <a:off x="33502" y="66145"/>
            <a:ext cx="1433807" cy="98487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9620944" y="6561204"/>
            <a:ext cx="285056" cy="245115"/>
          </a:xfrm>
          <a:prstGeom prst="rect">
            <a:avLst/>
          </a:prstGeom>
          <a:ln w="12700">
            <a:miter lim="400000"/>
          </a:ln>
        </p:spPr>
        <p:txBody>
          <a:bodyPr lIns="33656" tIns="33656" rIns="33656" bIns="33656">
            <a:spAutoFit/>
          </a:bodyPr>
          <a:lstStyle>
            <a:lvl1pPr algn="ctr"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5" name="Shape 5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" name="Shape 6"/>
          <p:cNvSpPr/>
          <p:nvPr/>
        </p:nvSpPr>
        <p:spPr>
          <a:xfrm>
            <a:off x="254295" y="6566284"/>
            <a:ext cx="24495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INSPIRER VOS COMMUNAUTÉS</a:t>
            </a:r>
          </a:p>
        </p:txBody>
      </p:sp>
      <p:sp>
        <p:nvSpPr>
          <p:cNvPr id="7" name="Shape 7"/>
          <p:cNvSpPr/>
          <p:nvPr/>
        </p:nvSpPr>
        <p:spPr>
          <a:xfrm rot="5400000">
            <a:off x="-17344" y="6545527"/>
            <a:ext cx="320041" cy="285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0563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495300" y="92074"/>
            <a:ext cx="89154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7391" tIns="37391" rIns="37391" bIns="37391" anchor="ctr"/>
          <a:lstStyle/>
          <a:p>
            <a:r>
              <a:t>Texte du titre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7391" tIns="37391" rIns="37391" bIns="37391"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transition spd="med"/>
  <p:txStyles>
    <p:titleStyle>
      <a:lvl1pPr marL="4676" marR="0" indent="-4676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300" b="0" i="0" u="none" strike="noStrike" cap="none" spc="0" baseline="0">
          <a:ln>
            <a:noFill/>
          </a:ln>
          <a:solidFill>
            <a:srgbClr val="3354A0"/>
          </a:solidFill>
          <a:uFillTx/>
          <a:latin typeface="Harabara"/>
          <a:ea typeface="Harabara"/>
          <a:cs typeface="Harabara"/>
          <a:sym typeface="Harabara"/>
        </a:defRPr>
      </a:lvl1pPr>
      <a:lvl2pPr marL="4676" marR="0" indent="-4676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300" b="0" i="0" u="none" strike="noStrike" cap="none" spc="0" baseline="0">
          <a:ln>
            <a:noFill/>
          </a:ln>
          <a:solidFill>
            <a:srgbClr val="3354A0"/>
          </a:solidFill>
          <a:uFillTx/>
          <a:latin typeface="Harabara"/>
          <a:ea typeface="Harabara"/>
          <a:cs typeface="Harabara"/>
          <a:sym typeface="Harabara"/>
        </a:defRPr>
      </a:lvl2pPr>
      <a:lvl3pPr marL="4676" marR="0" indent="-4676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300" b="0" i="0" u="none" strike="noStrike" cap="none" spc="0" baseline="0">
          <a:ln>
            <a:noFill/>
          </a:ln>
          <a:solidFill>
            <a:srgbClr val="3354A0"/>
          </a:solidFill>
          <a:uFillTx/>
          <a:latin typeface="Harabara"/>
          <a:ea typeface="Harabara"/>
          <a:cs typeface="Harabara"/>
          <a:sym typeface="Harabara"/>
        </a:defRPr>
      </a:lvl3pPr>
      <a:lvl4pPr marL="4676" marR="0" indent="-4676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300" b="0" i="0" u="none" strike="noStrike" cap="none" spc="0" baseline="0">
          <a:ln>
            <a:noFill/>
          </a:ln>
          <a:solidFill>
            <a:srgbClr val="3354A0"/>
          </a:solidFill>
          <a:uFillTx/>
          <a:latin typeface="Harabara"/>
          <a:ea typeface="Harabara"/>
          <a:cs typeface="Harabara"/>
          <a:sym typeface="Harabara"/>
        </a:defRPr>
      </a:lvl4pPr>
      <a:lvl5pPr marL="4676" marR="0" indent="-4676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300" b="0" i="0" u="none" strike="noStrike" cap="none" spc="0" baseline="0">
          <a:ln>
            <a:noFill/>
          </a:ln>
          <a:solidFill>
            <a:srgbClr val="3354A0"/>
          </a:solidFill>
          <a:uFillTx/>
          <a:latin typeface="Harabara"/>
          <a:ea typeface="Harabara"/>
          <a:cs typeface="Harabara"/>
          <a:sym typeface="Harabara"/>
        </a:defRPr>
      </a:lvl5pPr>
      <a:lvl6pPr marL="4676" marR="0" indent="336551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300" b="0" i="0" u="none" strike="noStrike" cap="none" spc="0" baseline="0">
          <a:ln>
            <a:noFill/>
          </a:ln>
          <a:solidFill>
            <a:srgbClr val="3354A0"/>
          </a:solidFill>
          <a:uFillTx/>
          <a:latin typeface="Harabara"/>
          <a:ea typeface="Harabara"/>
          <a:cs typeface="Harabara"/>
          <a:sym typeface="Harabara"/>
        </a:defRPr>
      </a:lvl6pPr>
      <a:lvl7pPr marL="4676" marR="0" indent="6731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300" b="0" i="0" u="none" strike="noStrike" cap="none" spc="0" baseline="0">
          <a:ln>
            <a:noFill/>
          </a:ln>
          <a:solidFill>
            <a:srgbClr val="3354A0"/>
          </a:solidFill>
          <a:uFillTx/>
          <a:latin typeface="Harabara"/>
          <a:ea typeface="Harabara"/>
          <a:cs typeface="Harabara"/>
          <a:sym typeface="Harabara"/>
        </a:defRPr>
      </a:lvl7pPr>
      <a:lvl8pPr marL="4676" marR="0" indent="1009653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300" b="0" i="0" u="none" strike="noStrike" cap="none" spc="0" baseline="0">
          <a:ln>
            <a:noFill/>
          </a:ln>
          <a:solidFill>
            <a:srgbClr val="3354A0"/>
          </a:solidFill>
          <a:uFillTx/>
          <a:latin typeface="Harabara"/>
          <a:ea typeface="Harabara"/>
          <a:cs typeface="Harabara"/>
          <a:sym typeface="Harabara"/>
        </a:defRPr>
      </a:lvl8pPr>
      <a:lvl9pPr marL="4676" marR="0" indent="1346206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300" b="0" i="0" u="none" strike="noStrike" cap="none" spc="0" baseline="0">
          <a:ln>
            <a:noFill/>
          </a:ln>
          <a:solidFill>
            <a:srgbClr val="3354A0"/>
          </a:solidFill>
          <a:uFillTx/>
          <a:latin typeface="Harabara"/>
          <a:ea typeface="Harabara"/>
          <a:cs typeface="Harabara"/>
          <a:sym typeface="Harabara"/>
        </a:defRPr>
      </a:lvl9pPr>
    </p:titleStyle>
    <p:bodyStyle>
      <a:lvl1pPr marL="252410" marR="0" indent="-252410" algn="ctr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E78B00"/>
          </a:solidFill>
          <a:uFillTx/>
          <a:latin typeface="Harabara"/>
          <a:ea typeface="Harabara"/>
          <a:cs typeface="Harabara"/>
          <a:sym typeface="Harabara"/>
        </a:defRPr>
      </a:lvl1pPr>
      <a:lvl2pPr marL="252410" marR="0" indent="84144" algn="ctr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E78B00"/>
          </a:solidFill>
          <a:uFillTx/>
          <a:latin typeface="Harabara"/>
          <a:ea typeface="Harabara"/>
          <a:cs typeface="Harabara"/>
          <a:sym typeface="Harabara"/>
        </a:defRPr>
      </a:lvl2pPr>
      <a:lvl3pPr marL="252410" marR="0" indent="420696" algn="ctr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E78B00"/>
          </a:solidFill>
          <a:uFillTx/>
          <a:latin typeface="Harabara"/>
          <a:ea typeface="Harabara"/>
          <a:cs typeface="Harabara"/>
          <a:sym typeface="Harabara"/>
        </a:defRPr>
      </a:lvl3pPr>
      <a:lvl4pPr marL="252410" marR="0" indent="757248" algn="ctr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E78B00"/>
          </a:solidFill>
          <a:uFillTx/>
          <a:latin typeface="Harabara"/>
          <a:ea typeface="Harabara"/>
          <a:cs typeface="Harabara"/>
          <a:sym typeface="Harabara"/>
        </a:defRPr>
      </a:lvl4pPr>
      <a:lvl5pPr marL="252410" marR="0" indent="1093802" algn="ctr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E78B00"/>
          </a:solidFill>
          <a:uFillTx/>
          <a:latin typeface="Harabara"/>
          <a:ea typeface="Harabara"/>
          <a:cs typeface="Harabara"/>
          <a:sym typeface="Harabara"/>
        </a:defRPr>
      </a:lvl5pPr>
      <a:lvl6pPr marL="252410" marR="0" indent="84142" algn="ctr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E78B00"/>
          </a:solidFill>
          <a:uFillTx/>
          <a:latin typeface="Harabara"/>
          <a:ea typeface="Harabara"/>
          <a:cs typeface="Harabara"/>
          <a:sym typeface="Harabara"/>
        </a:defRPr>
      </a:lvl6pPr>
      <a:lvl7pPr marL="252410" marR="0" indent="420695" algn="ctr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E78B00"/>
          </a:solidFill>
          <a:uFillTx/>
          <a:latin typeface="Harabara"/>
          <a:ea typeface="Harabara"/>
          <a:cs typeface="Harabara"/>
          <a:sym typeface="Harabara"/>
        </a:defRPr>
      </a:lvl7pPr>
      <a:lvl8pPr marL="252410" marR="0" indent="757250" algn="ctr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E78B00"/>
          </a:solidFill>
          <a:uFillTx/>
          <a:latin typeface="Harabara"/>
          <a:ea typeface="Harabara"/>
          <a:cs typeface="Harabara"/>
          <a:sym typeface="Harabara"/>
        </a:defRPr>
      </a:lvl8pPr>
      <a:lvl9pPr marL="252410" marR="0" indent="1093802" algn="ctr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E78B00"/>
          </a:solidFill>
          <a:uFillTx/>
          <a:latin typeface="Harabara"/>
          <a:ea typeface="Harabara"/>
          <a:cs typeface="Harabara"/>
          <a:sym typeface="Harabara"/>
        </a:defRPr>
      </a:lvl9pPr>
    </p:bodyStyle>
    <p:otherStyle>
      <a:lvl1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336555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673107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1009659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1346212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1682765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2019318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2355874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2692424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>
            <a:spLocks noGrp="1"/>
          </p:cNvSpPr>
          <p:nvPr>
            <p:ph type="sldNum" sz="quarter" idx="2"/>
          </p:nvPr>
        </p:nvSpPr>
        <p:spPr>
          <a:xfrm>
            <a:off x="9687017" y="6552947"/>
            <a:ext cx="164772" cy="2451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1424608" y="2348880"/>
            <a:ext cx="691276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Présentation </a:t>
            </a:r>
          </a:p>
          <a:p>
            <a:pPr algn="ctr"/>
            <a:r>
              <a:rPr lang="fr-FR" dirty="0" smtClean="0"/>
              <a:t>SRATÉGIE </a:t>
            </a:r>
            <a:r>
              <a:rPr lang="fr-FR" dirty="0"/>
              <a:t>E-MARKETING </a:t>
            </a:r>
            <a:r>
              <a:rPr lang="fr-FR" dirty="0" smtClean="0"/>
              <a:t>2016-2017</a:t>
            </a:r>
          </a:p>
          <a:p>
            <a:pPr algn="ctr"/>
            <a:endParaRPr lang="fr-FR" dirty="0" smtClean="0"/>
          </a:p>
          <a:p>
            <a:pPr algn="ctr"/>
            <a:r>
              <a:rPr lang="fr-FR" sz="1800" dirty="0" smtClean="0"/>
              <a:t>Réalisée dans le cadre du Programme Européen </a:t>
            </a:r>
            <a:r>
              <a:rPr lang="fr-FR" sz="1800" dirty="0" err="1" smtClean="0"/>
              <a:t>Alcotra</a:t>
            </a:r>
            <a:r>
              <a:rPr lang="fr-FR" sz="1800" dirty="0" smtClean="0"/>
              <a:t> «  Nouveau Territoire en Partage 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6825208" y="5778262"/>
            <a:ext cx="24765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Octobre 2017</a:t>
            </a:r>
            <a:endParaRPr lang="fr-FR" dirty="0"/>
          </a:p>
        </p:txBody>
      </p:sp>
      <p:pic>
        <p:nvPicPr>
          <p:cNvPr id="1026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379541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/>
          <p:nvPr/>
        </p:nvSpPr>
        <p:spPr>
          <a:xfrm>
            <a:off x="2348637" y="3882915"/>
            <a:ext cx="1" cy="33932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82" name="Shape 482"/>
          <p:cNvSpPr/>
          <p:nvPr/>
        </p:nvSpPr>
        <p:spPr>
          <a:xfrm>
            <a:off x="5079798" y="1054131"/>
            <a:ext cx="3911601" cy="24003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347" y="137"/>
                  <a:pt x="17547" y="7337"/>
                  <a:pt x="21600" y="2160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83" name="Shape 483"/>
          <p:cNvSpPr/>
          <p:nvPr/>
        </p:nvSpPr>
        <p:spPr>
          <a:xfrm>
            <a:off x="5082662" y="3462306"/>
            <a:ext cx="3911601" cy="2455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193" extrusionOk="0">
                <a:moveTo>
                  <a:pt x="0" y="19945"/>
                </a:moveTo>
                <a:cubicBezTo>
                  <a:pt x="12184" y="21600"/>
                  <a:pt x="19384" y="14952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84" name="Shape 484"/>
          <p:cNvSpPr/>
          <p:nvPr/>
        </p:nvSpPr>
        <p:spPr>
          <a:xfrm>
            <a:off x="1005962" y="3462306"/>
            <a:ext cx="4076701" cy="2425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324" y="14397"/>
                  <a:pt x="8524" y="21597"/>
                  <a:pt x="21600" y="2160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85" name="Shape 485"/>
          <p:cNvSpPr/>
          <p:nvPr/>
        </p:nvSpPr>
        <p:spPr>
          <a:xfrm>
            <a:off x="1005962" y="1062006"/>
            <a:ext cx="4076701" cy="2400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63" y="7655"/>
                  <a:pt x="9463" y="455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53" name="Shape 453"/>
          <p:cNvSpPr/>
          <p:nvPr/>
        </p:nvSpPr>
        <p:spPr>
          <a:xfrm flipV="1">
            <a:off x="7565503" y="1425497"/>
            <a:ext cx="1" cy="34199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54" name="Shape 454"/>
          <p:cNvSpPr/>
          <p:nvPr/>
        </p:nvSpPr>
        <p:spPr>
          <a:xfrm flipH="1">
            <a:off x="7286103" y="1733128"/>
            <a:ext cx="27940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55" name="Shape 455"/>
          <p:cNvSpPr/>
          <p:nvPr/>
        </p:nvSpPr>
        <p:spPr>
          <a:xfrm>
            <a:off x="2558564" y="5439593"/>
            <a:ext cx="30420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56" name="Shape 456"/>
          <p:cNvSpPr/>
          <p:nvPr/>
        </p:nvSpPr>
        <p:spPr>
          <a:xfrm>
            <a:off x="2545863" y="5426893"/>
            <a:ext cx="1" cy="28522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57" name="Shape 457"/>
          <p:cNvSpPr/>
          <p:nvPr/>
        </p:nvSpPr>
        <p:spPr>
          <a:xfrm>
            <a:off x="3917463" y="2998035"/>
            <a:ext cx="2421614" cy="865424"/>
          </a:xfrm>
          <a:prstGeom prst="rect">
            <a:avLst/>
          </a:prstGeom>
          <a:ln w="254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Organisation / management Social Media Marketing </a:t>
            </a:r>
          </a:p>
        </p:txBody>
      </p:sp>
      <p:sp>
        <p:nvSpPr>
          <p:cNvPr id="458" name="Shape 458"/>
          <p:cNvSpPr/>
          <p:nvPr/>
        </p:nvSpPr>
        <p:spPr>
          <a:xfrm flipV="1">
            <a:off x="4737010" y="1926656"/>
            <a:ext cx="1" cy="986252"/>
          </a:xfrm>
          <a:prstGeom prst="line">
            <a:avLst/>
          </a:prstGeom>
          <a:ln w="25400">
            <a:solidFill>
              <a:srgbClr val="85888D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59" name="Shape 459"/>
          <p:cNvSpPr/>
          <p:nvPr/>
        </p:nvSpPr>
        <p:spPr>
          <a:xfrm>
            <a:off x="2116667" y="3664685"/>
            <a:ext cx="1518200" cy="1"/>
          </a:xfrm>
          <a:prstGeom prst="line">
            <a:avLst/>
          </a:prstGeom>
          <a:ln w="25400">
            <a:solidFill>
              <a:srgbClr val="85888D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60" name="Shape 460"/>
          <p:cNvSpPr/>
          <p:nvPr/>
        </p:nvSpPr>
        <p:spPr>
          <a:xfrm>
            <a:off x="2128965" y="3234909"/>
            <a:ext cx="1493604" cy="1"/>
          </a:xfrm>
          <a:prstGeom prst="line">
            <a:avLst/>
          </a:prstGeom>
          <a:ln w="25400">
            <a:solidFill>
              <a:srgbClr val="85888D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61" name="Shape 461"/>
          <p:cNvSpPr/>
          <p:nvPr/>
        </p:nvSpPr>
        <p:spPr>
          <a:xfrm flipV="1">
            <a:off x="5487139" y="1918055"/>
            <a:ext cx="1" cy="1003454"/>
          </a:xfrm>
          <a:prstGeom prst="line">
            <a:avLst/>
          </a:prstGeom>
          <a:ln w="25400">
            <a:solidFill>
              <a:srgbClr val="85888D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62" name="Shape 462"/>
          <p:cNvSpPr/>
          <p:nvPr/>
        </p:nvSpPr>
        <p:spPr>
          <a:xfrm>
            <a:off x="6600093" y="3584218"/>
            <a:ext cx="1372020" cy="1"/>
          </a:xfrm>
          <a:prstGeom prst="line">
            <a:avLst/>
          </a:prstGeom>
          <a:ln w="25400">
            <a:solidFill>
              <a:srgbClr val="85888D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63" name="Shape 463"/>
          <p:cNvSpPr/>
          <p:nvPr/>
        </p:nvSpPr>
        <p:spPr>
          <a:xfrm>
            <a:off x="6587795" y="3154442"/>
            <a:ext cx="1396616" cy="1"/>
          </a:xfrm>
          <a:prstGeom prst="line">
            <a:avLst/>
          </a:prstGeom>
          <a:ln w="25400">
            <a:solidFill>
              <a:srgbClr val="85888D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64" name="Shape 464"/>
          <p:cNvSpPr/>
          <p:nvPr/>
        </p:nvSpPr>
        <p:spPr>
          <a:xfrm>
            <a:off x="4921872" y="0"/>
            <a:ext cx="2555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000">
                <a:solidFill>
                  <a:srgbClr val="8E8E8E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1</a:t>
            </a:r>
          </a:p>
        </p:txBody>
      </p:sp>
      <p:sp>
        <p:nvSpPr>
          <p:cNvPr id="465" name="Shape 465"/>
          <p:cNvSpPr/>
          <p:nvPr/>
        </p:nvSpPr>
        <p:spPr>
          <a:xfrm>
            <a:off x="9828681" y="3189447"/>
            <a:ext cx="2555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000">
                <a:solidFill>
                  <a:srgbClr val="8E8E8E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2</a:t>
            </a:r>
          </a:p>
        </p:txBody>
      </p:sp>
      <p:sp>
        <p:nvSpPr>
          <p:cNvPr id="466" name="Shape 466"/>
          <p:cNvSpPr/>
          <p:nvPr/>
        </p:nvSpPr>
        <p:spPr>
          <a:xfrm>
            <a:off x="4921872" y="6786122"/>
            <a:ext cx="2555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000">
                <a:solidFill>
                  <a:srgbClr val="8E8E8E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3</a:t>
            </a:r>
          </a:p>
        </p:txBody>
      </p:sp>
      <p:sp>
        <p:nvSpPr>
          <p:cNvPr id="467" name="Shape 467"/>
          <p:cNvSpPr/>
          <p:nvPr/>
        </p:nvSpPr>
        <p:spPr>
          <a:xfrm>
            <a:off x="-181041" y="3150335"/>
            <a:ext cx="2555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000">
                <a:solidFill>
                  <a:srgbClr val="8E8E8E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4</a:t>
            </a:r>
          </a:p>
        </p:txBody>
      </p:sp>
      <p:sp>
        <p:nvSpPr>
          <p:cNvPr id="468" name="Shape 468"/>
          <p:cNvSpPr/>
          <p:nvPr/>
        </p:nvSpPr>
        <p:spPr>
          <a:xfrm>
            <a:off x="2415441" y="1523377"/>
            <a:ext cx="30420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69" name="Shape 469"/>
          <p:cNvSpPr/>
          <p:nvPr/>
        </p:nvSpPr>
        <p:spPr>
          <a:xfrm flipV="1">
            <a:off x="2710667" y="1519658"/>
            <a:ext cx="1" cy="24783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70" name="Shape 470"/>
          <p:cNvSpPr/>
          <p:nvPr/>
        </p:nvSpPr>
        <p:spPr>
          <a:xfrm>
            <a:off x="7680204" y="5465744"/>
            <a:ext cx="30420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71" name="Shape 471"/>
          <p:cNvSpPr/>
          <p:nvPr/>
        </p:nvSpPr>
        <p:spPr>
          <a:xfrm flipV="1">
            <a:off x="7697929" y="5246656"/>
            <a:ext cx="1" cy="20853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72" name="Shape 472"/>
          <p:cNvSpPr/>
          <p:nvPr/>
        </p:nvSpPr>
        <p:spPr>
          <a:xfrm flipV="1">
            <a:off x="4762410" y="4124086"/>
            <a:ext cx="1" cy="986252"/>
          </a:xfrm>
          <a:prstGeom prst="line">
            <a:avLst/>
          </a:prstGeom>
          <a:ln w="25400">
            <a:solidFill>
              <a:srgbClr val="85888D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73" name="Shape 473"/>
          <p:cNvSpPr/>
          <p:nvPr/>
        </p:nvSpPr>
        <p:spPr>
          <a:xfrm flipV="1">
            <a:off x="5512539" y="4115485"/>
            <a:ext cx="1" cy="1003454"/>
          </a:xfrm>
          <a:prstGeom prst="line">
            <a:avLst/>
          </a:prstGeom>
          <a:ln w="25400">
            <a:solidFill>
              <a:srgbClr val="85888D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74" name="Shape 474"/>
          <p:cNvSpPr/>
          <p:nvPr/>
        </p:nvSpPr>
        <p:spPr>
          <a:xfrm>
            <a:off x="3966117" y="406399"/>
            <a:ext cx="2240517" cy="1906708"/>
          </a:xfrm>
          <a:prstGeom prst="ellipse">
            <a:avLst/>
          </a:prstGeom>
          <a:solidFill>
            <a:srgbClr val="F39019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27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Objectif et Stratégie</a:t>
            </a:r>
          </a:p>
        </p:txBody>
      </p:sp>
      <p:sp>
        <p:nvSpPr>
          <p:cNvPr id="475" name="Shape 475"/>
          <p:cNvSpPr/>
          <p:nvPr/>
        </p:nvSpPr>
        <p:spPr>
          <a:xfrm>
            <a:off x="3904763" y="4758766"/>
            <a:ext cx="2240516" cy="1906707"/>
          </a:xfrm>
          <a:prstGeom prst="ellipse">
            <a:avLst/>
          </a:prstGeom>
          <a:solidFill>
            <a:srgbClr val="DE6A10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27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sz="2400" dirty="0"/>
              <a:t>Diffusion</a:t>
            </a:r>
          </a:p>
        </p:txBody>
      </p:sp>
      <p:sp>
        <p:nvSpPr>
          <p:cNvPr id="476" name="Shape 476"/>
          <p:cNvSpPr/>
          <p:nvPr/>
        </p:nvSpPr>
        <p:spPr>
          <a:xfrm>
            <a:off x="180357" y="2419781"/>
            <a:ext cx="2387187" cy="1906708"/>
          </a:xfrm>
          <a:prstGeom prst="ellipse">
            <a:avLst/>
          </a:prstGeom>
          <a:solidFill>
            <a:srgbClr val="A6AAA9"/>
          </a:solidFill>
          <a:ln w="12700">
            <a:miter lim="400000"/>
          </a:ln>
          <a:effectLst>
            <a:outerShdw blurRad="25400" dist="25400" dir="2388334" rotWithShape="0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27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sz="2400" dirty="0"/>
              <a:t>Evaluation</a:t>
            </a:r>
          </a:p>
        </p:txBody>
      </p:sp>
      <p:sp>
        <p:nvSpPr>
          <p:cNvPr id="477" name="Shape 477"/>
          <p:cNvSpPr/>
          <p:nvPr/>
        </p:nvSpPr>
        <p:spPr>
          <a:xfrm>
            <a:off x="7506301" y="2419781"/>
            <a:ext cx="2240517" cy="1906708"/>
          </a:xfrm>
          <a:prstGeom prst="ellipse">
            <a:avLst/>
          </a:prstGeom>
          <a:solidFill>
            <a:srgbClr val="53585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27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sz="2400" dirty="0" err="1"/>
              <a:t>Contenus</a:t>
            </a:r>
            <a:endParaRPr sz="2400" dirty="0"/>
          </a:p>
        </p:txBody>
      </p:sp>
      <p:sp>
        <p:nvSpPr>
          <p:cNvPr id="478" name="Shape 478"/>
          <p:cNvSpPr/>
          <p:nvPr/>
        </p:nvSpPr>
        <p:spPr>
          <a:xfrm>
            <a:off x="-179967" y="6969269"/>
            <a:ext cx="4313867" cy="302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defTabSz="1460500">
              <a:lnSpc>
                <a:spcPct val="90000"/>
              </a:lnSpc>
              <a:defRPr sz="900">
                <a:solidFill>
                  <a:srgbClr val="4C4C4C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r>
              <a:t>Etude Réseaux sociaux et tourisme institutionnel - Semply Digital - 2016</a:t>
            </a:r>
          </a:p>
        </p:txBody>
      </p:sp>
      <p:pic>
        <p:nvPicPr>
          <p:cNvPr id="479" name="logo Semply Digital 200x200.png"/>
          <p:cNvPicPr>
            <a:picLocks noChangeAspect="1"/>
          </p:cNvPicPr>
          <p:nvPr/>
        </p:nvPicPr>
        <p:blipFill>
          <a:blip r:embed="rId2">
            <a:extLst/>
          </a:blip>
          <a:srcRect l="9357" t="9357" r="9357" b="9357"/>
          <a:stretch>
            <a:fillRect/>
          </a:stretch>
        </p:blipFill>
        <p:spPr>
          <a:xfrm>
            <a:off x="8316924" y="5293475"/>
            <a:ext cx="1372050" cy="1372050"/>
          </a:xfrm>
          <a:prstGeom prst="rect">
            <a:avLst/>
          </a:prstGeom>
          <a:ln w="12700">
            <a:miter lim="400000"/>
          </a:ln>
        </p:spPr>
      </p:pic>
      <p:sp>
        <p:nvSpPr>
          <p:cNvPr id="480" name="Shape 480"/>
          <p:cNvSpPr/>
          <p:nvPr/>
        </p:nvSpPr>
        <p:spPr>
          <a:xfrm>
            <a:off x="-729970" y="108029"/>
            <a:ext cx="4863870" cy="1181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ctr" defTabSz="1460500">
              <a:lnSpc>
                <a:spcPct val="70000"/>
              </a:lnSpc>
              <a:defRPr sz="2900" b="1">
                <a:solidFill>
                  <a:srgbClr val="232323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r>
              <a:t>Matrice Digitale</a:t>
            </a:r>
          </a:p>
        </p:txBody>
      </p:sp>
      <p:sp>
        <p:nvSpPr>
          <p:cNvPr id="481" name="Shape 481"/>
          <p:cNvSpPr/>
          <p:nvPr/>
        </p:nvSpPr>
        <p:spPr>
          <a:xfrm>
            <a:off x="2145237" y="1767489"/>
            <a:ext cx="14610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defRPr sz="12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Ré-adaptation de la</a:t>
            </a:r>
            <a:br/>
            <a:r>
              <a:t> stratégie</a:t>
            </a:r>
          </a:p>
        </p:txBody>
      </p:sp>
      <p:pic>
        <p:nvPicPr>
          <p:cNvPr id="36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Y:\- ADT 04 - Logos\couleurs\Logo ADT CMJ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014" y="188640"/>
            <a:ext cx="1265804" cy="48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>
            <a:spLocks noGrp="1"/>
          </p:cNvSpPr>
          <p:nvPr>
            <p:ph type="sldNum" sz="quarter" idx="2"/>
          </p:nvPr>
        </p:nvSpPr>
        <p:spPr>
          <a:xfrm>
            <a:off x="9648805" y="6552947"/>
            <a:ext cx="241196" cy="2451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488" name="Shape 488"/>
          <p:cNvSpPr/>
          <p:nvPr/>
        </p:nvSpPr>
        <p:spPr>
          <a:xfrm>
            <a:off x="33502" y="657489"/>
            <a:ext cx="2039178" cy="1091103"/>
          </a:xfrm>
          <a:prstGeom prst="ellipse">
            <a:avLst/>
          </a:prstGeom>
          <a:solidFill>
            <a:srgbClr val="F39019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21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dirty="0" err="1" smtClean="0"/>
              <a:t>Stratégies</a:t>
            </a:r>
            <a:endParaRPr dirty="0"/>
          </a:p>
        </p:txBody>
      </p:sp>
      <p:sp>
        <p:nvSpPr>
          <p:cNvPr id="489" name="Shape 489"/>
          <p:cNvSpPr/>
          <p:nvPr/>
        </p:nvSpPr>
        <p:spPr>
          <a:xfrm>
            <a:off x="1403145" y="2023954"/>
            <a:ext cx="5107061" cy="222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10765">
              <a:spcBef>
                <a:spcPts val="2900"/>
              </a:spcBef>
              <a:defRPr sz="17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- SEGMENTATION par cible (voir tableau ci-après). Contenu par cible et support privilégié. B2C</a:t>
            </a:r>
            <a:br/>
            <a:r>
              <a:t/>
            </a:r>
            <a:br/>
            <a:r>
              <a:t>- BENCHMARK concurrentiel à l’aide de baromètres et d’études régulières</a:t>
            </a:r>
            <a:br/>
            <a:r>
              <a:t/>
            </a:r>
            <a:br/>
            <a:r>
              <a:t>- RÉSEAUX SOCIAUX </a:t>
            </a:r>
            <a:br/>
            <a:r>
              <a:t>      </a:t>
            </a:r>
          </a:p>
        </p:txBody>
      </p:sp>
      <p:sp>
        <p:nvSpPr>
          <p:cNvPr id="490" name="Shape 490"/>
          <p:cNvSpPr/>
          <p:nvPr/>
        </p:nvSpPr>
        <p:spPr>
          <a:xfrm>
            <a:off x="1617088" y="3276600"/>
            <a:ext cx="4679174" cy="3083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10765">
              <a:spcBef>
                <a:spcPts val="2900"/>
              </a:spcBef>
              <a:defRPr sz="17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  <a:p>
            <a:pPr marL="140368" indent="-140368" defTabSz="410765">
              <a:spcBef>
                <a:spcPts val="2900"/>
              </a:spcBef>
              <a:buSzPct val="100000"/>
              <a:buChar char="•"/>
              <a:defRPr sz="17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Créer une charte des réseaux sociaux (outil) avec le qui fait quoi, les poids des cibles </a:t>
            </a:r>
          </a:p>
          <a:p>
            <a:pPr marL="140368" indent="-140368" defTabSz="410765">
              <a:spcBef>
                <a:spcPts val="2900"/>
              </a:spcBef>
              <a:buSzPct val="100000"/>
              <a:buChar char="•"/>
              <a:defRPr sz="17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Investir les réseaux d’images (Snapchat, concours instagrameurs, continuer Pinterest en mode slow)</a:t>
            </a:r>
          </a:p>
        </p:txBody>
      </p:sp>
      <p:sp>
        <p:nvSpPr>
          <p:cNvPr id="491" name="Shape 491"/>
          <p:cNvSpPr/>
          <p:nvPr/>
        </p:nvSpPr>
        <p:spPr>
          <a:xfrm>
            <a:off x="6611886" y="1030320"/>
            <a:ext cx="2240517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Quand ? </a:t>
            </a:r>
          </a:p>
        </p:txBody>
      </p:sp>
      <p:sp>
        <p:nvSpPr>
          <p:cNvPr id="492" name="Shape 492"/>
          <p:cNvSpPr/>
          <p:nvPr/>
        </p:nvSpPr>
        <p:spPr>
          <a:xfrm>
            <a:off x="7860053" y="1030320"/>
            <a:ext cx="224051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Qui ? </a:t>
            </a:r>
          </a:p>
        </p:txBody>
      </p:sp>
      <p:sp>
        <p:nvSpPr>
          <p:cNvPr id="493" name="Shape 493"/>
          <p:cNvSpPr/>
          <p:nvPr/>
        </p:nvSpPr>
        <p:spPr>
          <a:xfrm>
            <a:off x="8649145" y="1030320"/>
            <a:ext cx="224051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Combien ? </a:t>
            </a:r>
          </a:p>
        </p:txBody>
      </p:sp>
      <p:sp>
        <p:nvSpPr>
          <p:cNvPr id="494" name="Shape 494"/>
          <p:cNvSpPr/>
          <p:nvPr/>
        </p:nvSpPr>
        <p:spPr>
          <a:xfrm>
            <a:off x="1755224" y="1608438"/>
            <a:ext cx="3595754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10765">
              <a:spcBef>
                <a:spcPts val="2900"/>
              </a:spcBef>
              <a:defRPr sz="1700" b="1">
                <a:solidFill>
                  <a:srgbClr val="232369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Quelles actions mettre en place  ?</a:t>
            </a:r>
          </a:p>
        </p:txBody>
      </p:sp>
      <p:pic>
        <p:nvPicPr>
          <p:cNvPr id="10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497" name="Shape 497"/>
          <p:cNvSpPr/>
          <p:nvPr/>
        </p:nvSpPr>
        <p:spPr>
          <a:xfrm>
            <a:off x="142676" y="657489"/>
            <a:ext cx="1917716" cy="951020"/>
          </a:xfrm>
          <a:prstGeom prst="ellipse">
            <a:avLst/>
          </a:prstGeom>
          <a:solidFill>
            <a:srgbClr val="53585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2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sz="2000" dirty="0" err="1"/>
              <a:t>Contenus</a:t>
            </a:r>
            <a:endParaRPr sz="2000" dirty="0"/>
          </a:p>
        </p:txBody>
      </p:sp>
      <p:sp>
        <p:nvSpPr>
          <p:cNvPr id="498" name="Shape 498"/>
          <p:cNvSpPr/>
          <p:nvPr/>
        </p:nvSpPr>
        <p:spPr>
          <a:xfrm>
            <a:off x="1682352" y="1058151"/>
            <a:ext cx="4929535" cy="50706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10765">
              <a:spcBef>
                <a:spcPts val="2900"/>
              </a:spcBef>
              <a:defRPr sz="1600" u="sng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  <a:p>
            <a:pPr defTabSz="410765">
              <a:spcBef>
                <a:spcPts val="2900"/>
              </a:spcBef>
              <a:defRPr sz="2000" b="1" cap="small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Créer une nouvelle dynamique dans les comités éditoriaux</a:t>
            </a:r>
            <a:br/>
            <a:r>
              <a:rPr sz="1600" cap="none"/>
              <a:t>-Atelier créativité et création de posts Facebook </a:t>
            </a:r>
            <a:br>
              <a:rPr sz="1600" cap="none"/>
            </a:br>
            <a:r>
              <a:rPr sz="1600" cap="none"/>
              <a:t>-Co-création de contenu en B2B (atelier)</a:t>
            </a:r>
            <a:br>
              <a:rPr sz="1600" cap="none"/>
            </a:br>
            <a:r>
              <a:rPr sz="1600" cap="none"/>
              <a:t>- Création d’un document de plan de contenu</a:t>
            </a:r>
          </a:p>
          <a:p>
            <a:pPr marL="1371600" indent="-228600" defTabSz="457200">
              <a:tabLst>
                <a:tab pos="1181100" algn="l"/>
              </a:tabLst>
              <a:defRPr sz="16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•	Quel contenu pour qui, quoi, quand. </a:t>
            </a:r>
          </a:p>
          <a:p>
            <a:pPr defTabSz="410765">
              <a:spcBef>
                <a:spcPts val="2900"/>
              </a:spcBef>
              <a:defRPr sz="16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u="sng"/>
              <a:t>Afin de : </a:t>
            </a:r>
            <a:r>
              <a:t/>
            </a:r>
            <a:br/>
            <a:r>
              <a:t>-Créer du contenu par cible (segmentation par cible ) </a:t>
            </a:r>
            <a:br/>
            <a:r>
              <a:t>-Création de contenu Offre produit (rythme : toutes les 4 publications)</a:t>
            </a:r>
            <a:br/>
            <a:r>
              <a:t>-Créer un fond de contenu « Wahou » ( via partenaires, prestataires, blogueurs)</a:t>
            </a:r>
            <a:br/>
            <a:r>
              <a:t>-Adaptation des contenus guide pour le web ( dynamique de GRC) </a:t>
            </a:r>
            <a:br/>
            <a:r>
              <a:t>-Créer de nouveaux événements sur la destination</a:t>
            </a:r>
            <a:br/>
            <a:endParaRPr/>
          </a:p>
        </p:txBody>
      </p:sp>
      <p:sp>
        <p:nvSpPr>
          <p:cNvPr id="499" name="Shape 499"/>
          <p:cNvSpPr/>
          <p:nvPr/>
        </p:nvSpPr>
        <p:spPr>
          <a:xfrm>
            <a:off x="6408629" y="1030320"/>
            <a:ext cx="224051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Quand ? </a:t>
            </a:r>
          </a:p>
        </p:txBody>
      </p:sp>
      <p:sp>
        <p:nvSpPr>
          <p:cNvPr id="500" name="Shape 500"/>
          <p:cNvSpPr/>
          <p:nvPr/>
        </p:nvSpPr>
        <p:spPr>
          <a:xfrm>
            <a:off x="7653651" y="1030320"/>
            <a:ext cx="2240517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Qui ? </a:t>
            </a:r>
          </a:p>
        </p:txBody>
      </p:sp>
      <p:sp>
        <p:nvSpPr>
          <p:cNvPr id="501" name="Shape 501"/>
          <p:cNvSpPr/>
          <p:nvPr/>
        </p:nvSpPr>
        <p:spPr>
          <a:xfrm>
            <a:off x="8649144" y="1030320"/>
            <a:ext cx="2240517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Combien ? </a:t>
            </a:r>
          </a:p>
        </p:txBody>
      </p:sp>
      <p:sp>
        <p:nvSpPr>
          <p:cNvPr id="502" name="Shape 502"/>
          <p:cNvSpPr/>
          <p:nvPr/>
        </p:nvSpPr>
        <p:spPr>
          <a:xfrm>
            <a:off x="2060392" y="885431"/>
            <a:ext cx="3595755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10765">
              <a:spcBef>
                <a:spcPts val="2900"/>
              </a:spcBef>
              <a:defRPr sz="1700" b="1">
                <a:solidFill>
                  <a:srgbClr val="232369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Quelles actions mettre en place  ?</a:t>
            </a:r>
          </a:p>
        </p:txBody>
      </p:sp>
      <p:pic>
        <p:nvPicPr>
          <p:cNvPr id="9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505" name="Shape 505"/>
          <p:cNvSpPr/>
          <p:nvPr/>
        </p:nvSpPr>
        <p:spPr>
          <a:xfrm>
            <a:off x="897796" y="1134460"/>
            <a:ext cx="6157396" cy="5896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2" indent="457200" defTabSz="410765">
              <a:spcBef>
                <a:spcPts val="2900"/>
              </a:spcBef>
              <a:defRPr sz="16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dirty="0" smtClean="0"/>
              <a:t>	 </a:t>
            </a:r>
            <a:r>
              <a:rPr u="sng" dirty="0" smtClean="0"/>
              <a:t>Display </a:t>
            </a:r>
            <a:r>
              <a:rPr u="sng" dirty="0"/>
              <a:t>et </a:t>
            </a:r>
            <a:r>
              <a:rPr u="sng" dirty="0" err="1"/>
              <a:t>trafic</a:t>
            </a:r>
            <a:r>
              <a:rPr dirty="0"/>
              <a:t> </a:t>
            </a:r>
          </a:p>
          <a:p>
            <a:pPr lvl="3" indent="685800" defTabSz="410765">
              <a:spcBef>
                <a:spcPts val="2900"/>
              </a:spcBef>
              <a:defRPr sz="16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- </a:t>
            </a:r>
            <a:r>
              <a:rPr dirty="0" err="1"/>
              <a:t>Investir</a:t>
            </a:r>
            <a:r>
              <a:rPr dirty="0"/>
              <a:t> les </a:t>
            </a:r>
            <a:r>
              <a:rPr dirty="0" err="1"/>
              <a:t>médias</a:t>
            </a:r>
            <a:r>
              <a:rPr dirty="0"/>
              <a:t> </a:t>
            </a:r>
            <a:r>
              <a:rPr dirty="0" err="1"/>
              <a:t>d’images</a:t>
            </a:r>
            <a:r>
              <a:rPr dirty="0"/>
              <a:t> (display </a:t>
            </a:r>
            <a:r>
              <a:rPr dirty="0" err="1"/>
              <a:t>Programmatique</a:t>
            </a:r>
            <a:r>
              <a:rPr dirty="0"/>
              <a:t>) </a:t>
            </a:r>
            <a:br>
              <a:rPr dirty="0"/>
            </a:br>
            <a:r>
              <a:rPr dirty="0"/>
              <a:t>- </a:t>
            </a:r>
            <a:r>
              <a:rPr dirty="0" err="1"/>
              <a:t>Etre</a:t>
            </a:r>
            <a:r>
              <a:rPr dirty="0"/>
              <a:t> </a:t>
            </a:r>
            <a:r>
              <a:rPr dirty="0" err="1"/>
              <a:t>présent</a:t>
            </a:r>
            <a:r>
              <a:rPr dirty="0"/>
              <a:t> </a:t>
            </a:r>
            <a:r>
              <a:rPr dirty="0" err="1"/>
              <a:t>lorsque</a:t>
            </a:r>
            <a:r>
              <a:rPr dirty="0"/>
              <a:t> </a:t>
            </a:r>
            <a:r>
              <a:rPr dirty="0" err="1"/>
              <a:t>l’on</a:t>
            </a:r>
            <a:r>
              <a:rPr dirty="0"/>
              <a:t> nous </a:t>
            </a:r>
            <a:r>
              <a:rPr dirty="0" err="1"/>
              <a:t>cherche</a:t>
            </a:r>
            <a:r>
              <a:rPr dirty="0"/>
              <a:t> : </a:t>
            </a:r>
            <a:r>
              <a:rPr dirty="0" err="1"/>
              <a:t>vrai</a:t>
            </a:r>
            <a:r>
              <a:rPr dirty="0"/>
              <a:t> </a:t>
            </a:r>
            <a:r>
              <a:rPr dirty="0" err="1"/>
              <a:t>stratégie</a:t>
            </a:r>
            <a:r>
              <a:rPr dirty="0"/>
              <a:t> de SEA</a:t>
            </a:r>
            <a:br>
              <a:rPr dirty="0"/>
            </a:br>
            <a:r>
              <a:rPr dirty="0"/>
              <a:t>- </a:t>
            </a:r>
            <a:r>
              <a:rPr dirty="0" err="1"/>
              <a:t>Créer</a:t>
            </a:r>
            <a:r>
              <a:rPr dirty="0"/>
              <a:t> des </a:t>
            </a:r>
            <a:r>
              <a:rPr dirty="0" err="1"/>
              <a:t>mécaniques</a:t>
            </a:r>
            <a:r>
              <a:rPr dirty="0"/>
              <a:t> de Remarketing </a:t>
            </a:r>
          </a:p>
          <a:p>
            <a:pPr lvl="2" indent="457200" defTabSz="410765">
              <a:spcBef>
                <a:spcPts val="2900"/>
              </a:spcBef>
              <a:defRPr sz="1600" b="1" u="sng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/>
              <a:t>Réseaux</a:t>
            </a:r>
            <a:r>
              <a:rPr dirty="0"/>
              <a:t> </a:t>
            </a:r>
            <a:r>
              <a:rPr dirty="0" err="1"/>
              <a:t>sociaux</a:t>
            </a:r>
            <a:r>
              <a:rPr dirty="0"/>
              <a:t> </a:t>
            </a:r>
          </a:p>
          <a:p>
            <a:pPr marL="1303421" lvl="3" indent="-160421" defTabSz="410765">
              <a:spcBef>
                <a:spcPts val="2900"/>
              </a:spcBef>
              <a:buSzPct val="100000"/>
              <a:buChar char="-"/>
              <a:defRPr sz="16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Ne </a:t>
            </a:r>
            <a:r>
              <a:rPr dirty="0" err="1"/>
              <a:t>garder</a:t>
            </a:r>
            <a:r>
              <a:rPr dirty="0"/>
              <a:t> que </a:t>
            </a:r>
            <a:r>
              <a:rPr dirty="0" err="1"/>
              <a:t>deux</a:t>
            </a:r>
            <a:r>
              <a:rPr dirty="0"/>
              <a:t> pages (hors B2B)</a:t>
            </a:r>
          </a:p>
          <a:p>
            <a:pPr marL="1303421" lvl="3" indent="-160421" defTabSz="410765">
              <a:spcBef>
                <a:spcPts val="2900"/>
              </a:spcBef>
              <a:buSzPct val="100000"/>
              <a:buChar char="-"/>
              <a:defRPr sz="16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/>
              <a:t>Investir</a:t>
            </a:r>
            <a:r>
              <a:rPr dirty="0"/>
              <a:t> les </a:t>
            </a:r>
            <a:r>
              <a:rPr dirty="0" err="1"/>
              <a:t>réseaux</a:t>
            </a:r>
            <a:r>
              <a:rPr dirty="0"/>
              <a:t> </a:t>
            </a:r>
            <a:r>
              <a:rPr dirty="0" err="1"/>
              <a:t>d’images</a:t>
            </a:r>
            <a:r>
              <a:rPr dirty="0"/>
              <a:t> (Snapchat, </a:t>
            </a:r>
            <a:r>
              <a:rPr dirty="0" err="1"/>
              <a:t>concours</a:t>
            </a:r>
            <a:r>
              <a:rPr dirty="0"/>
              <a:t> -</a:t>
            </a:r>
            <a:r>
              <a:rPr dirty="0" err="1"/>
              <a:t>instagrameurs</a:t>
            </a:r>
            <a:r>
              <a:rPr dirty="0"/>
              <a:t>, continuer Pinterest en mode slow)</a:t>
            </a:r>
          </a:p>
          <a:p>
            <a:pPr marL="1303421" lvl="3" indent="-160421" defTabSz="410765">
              <a:spcBef>
                <a:spcPts val="2900"/>
              </a:spcBef>
              <a:buSzPct val="100000"/>
              <a:buChar char="-"/>
              <a:defRPr sz="16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/>
              <a:t>Investir</a:t>
            </a:r>
            <a:r>
              <a:rPr dirty="0"/>
              <a:t> </a:t>
            </a:r>
            <a:r>
              <a:rPr dirty="0" err="1"/>
              <a:t>dans</a:t>
            </a:r>
            <a:r>
              <a:rPr dirty="0"/>
              <a:t> les Facebook ads / </a:t>
            </a:r>
            <a:r>
              <a:rPr dirty="0" err="1"/>
              <a:t>Démarrage</a:t>
            </a:r>
            <a:r>
              <a:rPr dirty="0"/>
              <a:t> </a:t>
            </a:r>
            <a:r>
              <a:rPr dirty="0" err="1"/>
              <a:t>d’une</a:t>
            </a:r>
            <a:r>
              <a:rPr dirty="0"/>
              <a:t> </a:t>
            </a:r>
            <a:r>
              <a:rPr dirty="0" err="1"/>
              <a:t>campagne</a:t>
            </a:r>
            <a:r>
              <a:rPr dirty="0"/>
              <a:t> de </a:t>
            </a:r>
            <a:r>
              <a:rPr dirty="0" err="1"/>
              <a:t>recrutement</a:t>
            </a:r>
            <a:r>
              <a:rPr dirty="0"/>
              <a:t> de fans </a:t>
            </a:r>
            <a:r>
              <a:rPr dirty="0" err="1"/>
              <a:t>ciblés</a:t>
            </a:r>
            <a:r>
              <a:rPr dirty="0"/>
              <a:t> sur Facebook</a:t>
            </a:r>
          </a:p>
          <a:p>
            <a:pPr marL="1303421" lvl="3" indent="-160421" defTabSz="410765">
              <a:spcBef>
                <a:spcPts val="2900"/>
              </a:spcBef>
              <a:buSzPct val="100000"/>
              <a:buChar char="-"/>
              <a:defRPr sz="16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/>
              <a:t>Optimisation</a:t>
            </a:r>
            <a:r>
              <a:rPr dirty="0"/>
              <a:t> de la diffusion via les RS (</a:t>
            </a:r>
            <a:r>
              <a:rPr dirty="0" err="1"/>
              <a:t>montée</a:t>
            </a:r>
            <a:r>
              <a:rPr dirty="0"/>
              <a:t> en </a:t>
            </a:r>
            <a:r>
              <a:rPr dirty="0" err="1"/>
              <a:t>compétence</a:t>
            </a:r>
            <a:r>
              <a:rPr dirty="0"/>
              <a:t> des CMs) via formation et </a:t>
            </a:r>
            <a:r>
              <a:rPr dirty="0" err="1"/>
              <a:t>Charte</a:t>
            </a:r>
            <a:r>
              <a:rPr dirty="0"/>
              <a:t> des RS </a:t>
            </a:r>
          </a:p>
          <a:p>
            <a:pPr lvl="3" indent="685800" defTabSz="410765">
              <a:spcBef>
                <a:spcPts val="2900"/>
              </a:spcBef>
              <a:defRPr sz="16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  <p:sp>
        <p:nvSpPr>
          <p:cNvPr id="506" name="Shape 506"/>
          <p:cNvSpPr/>
          <p:nvPr/>
        </p:nvSpPr>
        <p:spPr>
          <a:xfrm>
            <a:off x="42010" y="716097"/>
            <a:ext cx="1742638" cy="1104549"/>
          </a:xfrm>
          <a:prstGeom prst="ellipse">
            <a:avLst/>
          </a:prstGeom>
          <a:solidFill>
            <a:srgbClr val="DE6A10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2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sz="2000" dirty="0"/>
              <a:t>Diffusion</a:t>
            </a:r>
          </a:p>
        </p:txBody>
      </p:sp>
      <p:sp>
        <p:nvSpPr>
          <p:cNvPr id="507" name="Shape 507"/>
          <p:cNvSpPr/>
          <p:nvPr/>
        </p:nvSpPr>
        <p:spPr>
          <a:xfrm>
            <a:off x="6408629" y="885431"/>
            <a:ext cx="224051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Quand ? </a:t>
            </a:r>
          </a:p>
        </p:txBody>
      </p:sp>
      <p:sp>
        <p:nvSpPr>
          <p:cNvPr id="508" name="Shape 508"/>
          <p:cNvSpPr/>
          <p:nvPr/>
        </p:nvSpPr>
        <p:spPr>
          <a:xfrm>
            <a:off x="7708445" y="885431"/>
            <a:ext cx="2240517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Qui ? </a:t>
            </a:r>
          </a:p>
        </p:txBody>
      </p:sp>
      <p:sp>
        <p:nvSpPr>
          <p:cNvPr id="509" name="Shape 509"/>
          <p:cNvSpPr/>
          <p:nvPr/>
        </p:nvSpPr>
        <p:spPr>
          <a:xfrm>
            <a:off x="8524380" y="885431"/>
            <a:ext cx="2240517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Combien ? </a:t>
            </a:r>
          </a:p>
        </p:txBody>
      </p:sp>
      <p:sp>
        <p:nvSpPr>
          <p:cNvPr id="510" name="Shape 510"/>
          <p:cNvSpPr/>
          <p:nvPr/>
        </p:nvSpPr>
        <p:spPr>
          <a:xfrm>
            <a:off x="2060392" y="885431"/>
            <a:ext cx="3595755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10765">
              <a:spcBef>
                <a:spcPts val="2900"/>
              </a:spcBef>
              <a:defRPr sz="1700" b="1">
                <a:solidFill>
                  <a:srgbClr val="232369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Quelles actions mettre en place  ?</a:t>
            </a:r>
          </a:p>
        </p:txBody>
      </p:sp>
      <p:pic>
        <p:nvPicPr>
          <p:cNvPr id="9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513" name="Shape 513"/>
          <p:cNvSpPr/>
          <p:nvPr/>
        </p:nvSpPr>
        <p:spPr>
          <a:xfrm>
            <a:off x="200472" y="1559521"/>
            <a:ext cx="6030517" cy="4072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087437" lvl="4" indent="-198437" defTabSz="410765">
              <a:spcBef>
                <a:spcPts val="2900"/>
              </a:spcBef>
              <a:buSzPct val="75000"/>
              <a:buChar char="•"/>
              <a:defRPr sz="1800" b="1" u="sng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dirty="0" smtClean="0"/>
              <a:t>         </a:t>
            </a:r>
            <a:r>
              <a:rPr dirty="0" smtClean="0"/>
              <a:t>Site </a:t>
            </a:r>
            <a:r>
              <a:rPr dirty="0"/>
              <a:t>et GRC: </a:t>
            </a:r>
          </a:p>
          <a:p>
            <a:pPr marL="1555750" lvl="3" indent="-222250" defTabSz="410765">
              <a:spcBef>
                <a:spcPts val="2900"/>
              </a:spcBef>
              <a:buSzPct val="75000"/>
              <a:buChar char="•"/>
              <a:defRPr sz="18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/>
              <a:t>Créer</a:t>
            </a:r>
            <a:r>
              <a:rPr dirty="0"/>
              <a:t> un nouveau Site de </a:t>
            </a:r>
            <a:r>
              <a:rPr dirty="0" err="1"/>
              <a:t>séduction</a:t>
            </a:r>
            <a:r>
              <a:rPr dirty="0"/>
              <a:t> </a:t>
            </a:r>
            <a:r>
              <a:rPr dirty="0" err="1"/>
              <a:t>orienté</a:t>
            </a:r>
            <a:r>
              <a:rPr dirty="0"/>
              <a:t> GRC</a:t>
            </a:r>
          </a:p>
          <a:p>
            <a:pPr marL="1531937" lvl="3" indent="-198437" defTabSz="410765">
              <a:spcBef>
                <a:spcPts val="2900"/>
              </a:spcBef>
              <a:buSzPct val="75000"/>
              <a:buChar char="•"/>
              <a:defRPr sz="18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Qualifier la base de </a:t>
            </a:r>
            <a:r>
              <a:rPr dirty="0" err="1"/>
              <a:t>données</a:t>
            </a:r>
            <a:r>
              <a:rPr dirty="0"/>
              <a:t>, </a:t>
            </a:r>
            <a:r>
              <a:rPr dirty="0" err="1"/>
              <a:t>recruter</a:t>
            </a:r>
            <a:r>
              <a:rPr dirty="0"/>
              <a:t> des nouveaux </a:t>
            </a:r>
            <a:r>
              <a:rPr dirty="0" err="1"/>
              <a:t>profils</a:t>
            </a:r>
            <a:r>
              <a:rPr dirty="0"/>
              <a:t> </a:t>
            </a:r>
            <a:r>
              <a:rPr dirty="0" err="1"/>
              <a:t>qualifiés</a:t>
            </a:r>
            <a:endParaRPr dirty="0"/>
          </a:p>
          <a:p>
            <a:pPr marL="1531937" lvl="3" indent="-198437" defTabSz="410765">
              <a:spcBef>
                <a:spcPts val="2900"/>
              </a:spcBef>
              <a:buSzPct val="75000"/>
              <a:buChar char="•"/>
              <a:defRPr sz="18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/>
              <a:t>Intégrer</a:t>
            </a:r>
            <a:r>
              <a:rPr dirty="0"/>
              <a:t> un </a:t>
            </a:r>
            <a:r>
              <a:rPr dirty="0" err="1"/>
              <a:t>outil</a:t>
            </a:r>
            <a:r>
              <a:rPr dirty="0"/>
              <a:t> de GRC capable de tracer et </a:t>
            </a:r>
            <a:r>
              <a:rPr dirty="0" err="1"/>
              <a:t>d’automatiser</a:t>
            </a:r>
            <a:r>
              <a:rPr dirty="0"/>
              <a:t> des actions simples</a:t>
            </a:r>
          </a:p>
          <a:p>
            <a:pPr marL="1531937" lvl="3" indent="-198437" defTabSz="410765">
              <a:spcBef>
                <a:spcPts val="2900"/>
              </a:spcBef>
              <a:buSzPct val="75000"/>
              <a:buChar char="•"/>
              <a:defRPr sz="18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/>
              <a:t>Démarrage</a:t>
            </a:r>
            <a:r>
              <a:rPr dirty="0"/>
              <a:t> de la </a:t>
            </a:r>
            <a:r>
              <a:rPr dirty="0" err="1"/>
              <a:t>réflexion</a:t>
            </a:r>
            <a:r>
              <a:rPr dirty="0"/>
              <a:t> sur </a:t>
            </a:r>
            <a:r>
              <a:rPr dirty="0" err="1"/>
              <a:t>l’automatisation</a:t>
            </a:r>
            <a:r>
              <a:rPr dirty="0"/>
              <a:t> du service client (</a:t>
            </a:r>
            <a:r>
              <a:rPr dirty="0" err="1"/>
              <a:t>chatbox</a:t>
            </a:r>
            <a:r>
              <a:rPr dirty="0"/>
              <a:t>)</a:t>
            </a:r>
          </a:p>
        </p:txBody>
      </p:sp>
      <p:sp>
        <p:nvSpPr>
          <p:cNvPr id="514" name="Shape 514"/>
          <p:cNvSpPr/>
          <p:nvPr/>
        </p:nvSpPr>
        <p:spPr>
          <a:xfrm>
            <a:off x="0" y="730499"/>
            <a:ext cx="1841690" cy="1353578"/>
          </a:xfrm>
          <a:prstGeom prst="ellipse">
            <a:avLst/>
          </a:prstGeom>
          <a:solidFill>
            <a:srgbClr val="DE6A10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2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sz="2000" dirty="0"/>
              <a:t>Diffusion</a:t>
            </a:r>
          </a:p>
        </p:txBody>
      </p:sp>
      <p:sp>
        <p:nvSpPr>
          <p:cNvPr id="515" name="Shape 515"/>
          <p:cNvSpPr/>
          <p:nvPr/>
        </p:nvSpPr>
        <p:spPr>
          <a:xfrm>
            <a:off x="6079894" y="1030320"/>
            <a:ext cx="2240517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Quand ? </a:t>
            </a:r>
          </a:p>
        </p:txBody>
      </p:sp>
      <p:sp>
        <p:nvSpPr>
          <p:cNvPr id="516" name="Shape 516"/>
          <p:cNvSpPr/>
          <p:nvPr/>
        </p:nvSpPr>
        <p:spPr>
          <a:xfrm>
            <a:off x="7528887" y="1030320"/>
            <a:ext cx="224051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Qui ? </a:t>
            </a:r>
          </a:p>
        </p:txBody>
      </p:sp>
      <p:sp>
        <p:nvSpPr>
          <p:cNvPr id="517" name="Shape 517"/>
          <p:cNvSpPr/>
          <p:nvPr/>
        </p:nvSpPr>
        <p:spPr>
          <a:xfrm>
            <a:off x="8649145" y="1030320"/>
            <a:ext cx="224051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Combien ? </a:t>
            </a:r>
          </a:p>
        </p:txBody>
      </p:sp>
      <p:sp>
        <p:nvSpPr>
          <p:cNvPr id="518" name="Shape 518"/>
          <p:cNvSpPr/>
          <p:nvPr/>
        </p:nvSpPr>
        <p:spPr>
          <a:xfrm>
            <a:off x="2060392" y="885431"/>
            <a:ext cx="3595755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10765">
              <a:spcBef>
                <a:spcPts val="2900"/>
              </a:spcBef>
              <a:defRPr sz="1700" b="1">
                <a:solidFill>
                  <a:srgbClr val="232369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Quelles actions mettre en place  ?</a:t>
            </a:r>
          </a:p>
        </p:txBody>
      </p:sp>
      <p:pic>
        <p:nvPicPr>
          <p:cNvPr id="9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Shape 5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521" name="Shape 521"/>
          <p:cNvSpPr/>
          <p:nvPr/>
        </p:nvSpPr>
        <p:spPr>
          <a:xfrm>
            <a:off x="2060392" y="885431"/>
            <a:ext cx="3595755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10765">
              <a:spcBef>
                <a:spcPts val="2900"/>
              </a:spcBef>
              <a:defRPr sz="1700" b="1">
                <a:solidFill>
                  <a:srgbClr val="232369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Quelles actions mettre en place  ?</a:t>
            </a:r>
          </a:p>
        </p:txBody>
      </p:sp>
      <p:sp>
        <p:nvSpPr>
          <p:cNvPr id="522" name="Shape 522"/>
          <p:cNvSpPr/>
          <p:nvPr/>
        </p:nvSpPr>
        <p:spPr>
          <a:xfrm>
            <a:off x="1068553" y="2360984"/>
            <a:ext cx="5152697" cy="3635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087437" lvl="2" indent="-198437" defTabSz="410765">
              <a:spcBef>
                <a:spcPts val="2900"/>
              </a:spcBef>
              <a:buSzPct val="75000"/>
              <a:buChar char="•"/>
              <a:defRPr sz="1800" b="1" u="sng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Evaluation  </a:t>
            </a:r>
          </a:p>
          <a:p>
            <a:pPr lvl="3" indent="685800" defTabSz="410765">
              <a:spcBef>
                <a:spcPts val="2900"/>
              </a:spcBef>
              <a:defRPr sz="1800" b="1">
                <a:solidFill>
                  <a:srgbClr val="32304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- </a:t>
            </a:r>
            <a:r>
              <a:rPr dirty="0" err="1"/>
              <a:t>Création</a:t>
            </a:r>
            <a:r>
              <a:rPr dirty="0"/>
              <a:t> d’un tableau de </a:t>
            </a:r>
            <a:r>
              <a:rPr dirty="0" err="1"/>
              <a:t>bord</a:t>
            </a:r>
            <a:r>
              <a:rPr dirty="0"/>
              <a:t> global</a:t>
            </a:r>
            <a:br>
              <a:rPr dirty="0"/>
            </a:br>
            <a:r>
              <a:rPr dirty="0"/>
              <a:t>- </a:t>
            </a:r>
            <a:r>
              <a:rPr dirty="0" err="1"/>
              <a:t>Partage</a:t>
            </a:r>
            <a:r>
              <a:rPr dirty="0"/>
              <a:t> des </a:t>
            </a:r>
            <a:r>
              <a:rPr dirty="0" err="1"/>
              <a:t>résultats</a:t>
            </a:r>
            <a:r>
              <a:rPr dirty="0"/>
              <a:t> (B2B)</a:t>
            </a:r>
            <a:br>
              <a:rPr dirty="0"/>
            </a:br>
            <a:r>
              <a:rPr dirty="0"/>
              <a:t>- </a:t>
            </a:r>
            <a:r>
              <a:rPr dirty="0" err="1"/>
              <a:t>Création</a:t>
            </a:r>
            <a:r>
              <a:rPr dirty="0"/>
              <a:t> de commissions </a:t>
            </a:r>
            <a:r>
              <a:rPr dirty="0" err="1"/>
              <a:t>d’analyse</a:t>
            </a:r>
            <a:r>
              <a:rPr dirty="0"/>
              <a:t> </a:t>
            </a:r>
            <a:br>
              <a:rPr dirty="0"/>
            </a:br>
            <a:r>
              <a:rPr dirty="0"/>
              <a:t>- </a:t>
            </a:r>
            <a:r>
              <a:rPr dirty="0" err="1"/>
              <a:t>Collecte</a:t>
            </a:r>
            <a:r>
              <a:rPr dirty="0"/>
              <a:t> des </a:t>
            </a:r>
            <a:r>
              <a:rPr dirty="0" err="1"/>
              <a:t>données</a:t>
            </a:r>
            <a:r>
              <a:rPr dirty="0"/>
              <a:t> : </a:t>
            </a:r>
            <a:r>
              <a:rPr dirty="0" err="1"/>
              <a:t>utiliser</a:t>
            </a:r>
            <a:r>
              <a:rPr dirty="0"/>
              <a:t> les RS </a:t>
            </a:r>
            <a:r>
              <a:rPr dirty="0" err="1"/>
              <a:t>comme</a:t>
            </a:r>
            <a:r>
              <a:rPr dirty="0"/>
              <a:t> source de feedback </a:t>
            </a:r>
            <a:r>
              <a:rPr b="0" dirty="0">
                <a:latin typeface="Wingdings"/>
                <a:ea typeface="Wingdings"/>
                <a:cs typeface="Wingdings"/>
                <a:sym typeface="Wingdings"/>
              </a:rPr>
              <a:t/>
            </a:r>
            <a:br>
              <a:rPr b="0" dirty="0">
                <a:latin typeface="Wingdings"/>
                <a:ea typeface="Wingdings"/>
                <a:cs typeface="Wingdings"/>
                <a:sym typeface="Wingdings"/>
              </a:rPr>
            </a:br>
            <a:r>
              <a:rPr b="0" dirty="0">
                <a:latin typeface="Wingdings"/>
                <a:ea typeface="Wingdings"/>
                <a:cs typeface="Wingdings"/>
                <a:sym typeface="Wingdings"/>
              </a:rPr>
              <a:t>&gt; </a:t>
            </a:r>
            <a:r>
              <a:rPr dirty="0"/>
              <a:t>Consolidation des </a:t>
            </a:r>
            <a:r>
              <a:rPr dirty="0" err="1"/>
              <a:t>données</a:t>
            </a:r>
            <a:r>
              <a:rPr dirty="0"/>
              <a:t> marketing </a:t>
            </a:r>
            <a:r>
              <a:rPr dirty="0" err="1"/>
              <a:t>externe</a:t>
            </a:r>
            <a:r>
              <a:rPr dirty="0"/>
              <a:t> aux </a:t>
            </a:r>
            <a:r>
              <a:rPr dirty="0" err="1"/>
              <a:t>réseaux</a:t>
            </a:r>
            <a:r>
              <a:rPr dirty="0"/>
              <a:t> </a:t>
            </a:r>
            <a:r>
              <a:rPr dirty="0" err="1"/>
              <a:t>sociaux</a:t>
            </a:r>
            <a:r>
              <a:rPr dirty="0"/>
              <a:t>, connections à </a:t>
            </a:r>
            <a:r>
              <a:rPr dirty="0" err="1"/>
              <a:t>l’outil</a:t>
            </a:r>
            <a:r>
              <a:rPr dirty="0"/>
              <a:t> de GRC</a:t>
            </a:r>
          </a:p>
        </p:txBody>
      </p:sp>
      <p:sp>
        <p:nvSpPr>
          <p:cNvPr id="523" name="Shape 523"/>
          <p:cNvSpPr/>
          <p:nvPr/>
        </p:nvSpPr>
        <p:spPr>
          <a:xfrm>
            <a:off x="93800" y="771088"/>
            <a:ext cx="1986100" cy="1293874"/>
          </a:xfrm>
          <a:prstGeom prst="ellipse">
            <a:avLst/>
          </a:prstGeom>
          <a:solidFill>
            <a:srgbClr val="A6AAA9"/>
          </a:solidFill>
          <a:ln w="12700">
            <a:miter lim="400000"/>
          </a:ln>
          <a:effectLst>
            <a:outerShdw blurRad="25400" dist="25400" dir="2388334" rotWithShape="0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27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sz="2000" dirty="0"/>
              <a:t>Evaluation</a:t>
            </a:r>
          </a:p>
        </p:txBody>
      </p:sp>
      <p:sp>
        <p:nvSpPr>
          <p:cNvPr id="524" name="Shape 524"/>
          <p:cNvSpPr/>
          <p:nvPr/>
        </p:nvSpPr>
        <p:spPr>
          <a:xfrm>
            <a:off x="6221249" y="1230871"/>
            <a:ext cx="2240517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Quand ? </a:t>
            </a:r>
          </a:p>
        </p:txBody>
      </p:sp>
      <p:sp>
        <p:nvSpPr>
          <p:cNvPr id="525" name="Shape 525"/>
          <p:cNvSpPr/>
          <p:nvPr/>
        </p:nvSpPr>
        <p:spPr>
          <a:xfrm>
            <a:off x="7653651" y="1230871"/>
            <a:ext cx="2240517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Qui ? </a:t>
            </a:r>
          </a:p>
        </p:txBody>
      </p:sp>
      <p:sp>
        <p:nvSpPr>
          <p:cNvPr id="526" name="Shape 526"/>
          <p:cNvSpPr/>
          <p:nvPr/>
        </p:nvSpPr>
        <p:spPr>
          <a:xfrm>
            <a:off x="8649145" y="1230871"/>
            <a:ext cx="224051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Combien ? </a:t>
            </a:r>
          </a:p>
        </p:txBody>
      </p:sp>
      <p:pic>
        <p:nvPicPr>
          <p:cNvPr id="9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Capture d’écran 2016-10-04 à 21.59.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59658" y="809273"/>
            <a:ext cx="7859179" cy="5239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Y:\- ADT 04 - Logos\couleurs\Logo ADT CMJ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692" y="188640"/>
            <a:ext cx="1263836" cy="48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/>
          <p:nvPr/>
        </p:nvSpPr>
        <p:spPr>
          <a:xfrm>
            <a:off x="0" y="6210577"/>
            <a:ext cx="9776839" cy="554626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31" name="Shape 531"/>
          <p:cNvSpPr/>
          <p:nvPr/>
        </p:nvSpPr>
        <p:spPr>
          <a:xfrm>
            <a:off x="3891620" y="1056964"/>
            <a:ext cx="2575832" cy="2192065"/>
          </a:xfrm>
          <a:prstGeom prst="ellipse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32" name="Shape 532"/>
          <p:cNvSpPr/>
          <p:nvPr/>
        </p:nvSpPr>
        <p:spPr>
          <a:xfrm>
            <a:off x="3891620" y="4450245"/>
            <a:ext cx="2575832" cy="2192065"/>
          </a:xfrm>
          <a:prstGeom prst="ellipse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33" name="Shape 533"/>
          <p:cNvSpPr/>
          <p:nvPr/>
        </p:nvSpPr>
        <p:spPr>
          <a:xfrm>
            <a:off x="6641964" y="2744675"/>
            <a:ext cx="2575832" cy="2192065"/>
          </a:xfrm>
          <a:prstGeom prst="ellipse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34" name="Shape 534"/>
          <p:cNvSpPr/>
          <p:nvPr/>
        </p:nvSpPr>
        <p:spPr>
          <a:xfrm>
            <a:off x="1025191" y="2744675"/>
            <a:ext cx="2575832" cy="2192065"/>
          </a:xfrm>
          <a:prstGeom prst="ellipse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cxnSp>
        <p:nvCxnSpPr>
          <p:cNvPr id="535" name="Connector 535"/>
          <p:cNvCxnSpPr>
            <a:stCxn id="531" idx="0"/>
            <a:endCxn id="533" idx="0"/>
          </p:cNvCxnSpPr>
          <p:nvPr/>
        </p:nvCxnSpPr>
        <p:spPr>
          <a:xfrm>
            <a:off x="5179536" y="2152996"/>
            <a:ext cx="2750344" cy="1687712"/>
          </a:xfrm>
          <a:prstGeom prst="straightConnector1">
            <a:avLst/>
          </a:prstGeom>
          <a:ln w="12700">
            <a:solidFill>
              <a:srgbClr val="000000"/>
            </a:solidFill>
            <a:miter lim="400000"/>
          </a:ln>
        </p:spPr>
      </p:cxnSp>
      <p:cxnSp>
        <p:nvCxnSpPr>
          <p:cNvPr id="536" name="Connector 536"/>
          <p:cNvCxnSpPr>
            <a:stCxn id="532" idx="0"/>
            <a:endCxn id="533" idx="0"/>
          </p:cNvCxnSpPr>
          <p:nvPr/>
        </p:nvCxnSpPr>
        <p:spPr>
          <a:xfrm flipV="1">
            <a:off x="5179536" y="3840707"/>
            <a:ext cx="2750344" cy="1705571"/>
          </a:xfrm>
          <a:prstGeom prst="straightConnector1">
            <a:avLst/>
          </a:prstGeom>
          <a:ln w="12700">
            <a:solidFill>
              <a:srgbClr val="000000"/>
            </a:solidFill>
            <a:miter lim="400000"/>
          </a:ln>
        </p:spPr>
      </p:cxnSp>
      <p:cxnSp>
        <p:nvCxnSpPr>
          <p:cNvPr id="537" name="Connector 537"/>
          <p:cNvCxnSpPr>
            <a:stCxn id="534" idx="0"/>
            <a:endCxn id="532" idx="0"/>
          </p:cNvCxnSpPr>
          <p:nvPr/>
        </p:nvCxnSpPr>
        <p:spPr>
          <a:xfrm>
            <a:off x="2313106" y="3840707"/>
            <a:ext cx="2866431" cy="1705571"/>
          </a:xfrm>
          <a:prstGeom prst="straightConnector1">
            <a:avLst/>
          </a:prstGeom>
          <a:ln w="12700">
            <a:solidFill>
              <a:srgbClr val="000000"/>
            </a:solidFill>
            <a:miter lim="400000"/>
          </a:ln>
        </p:spPr>
      </p:cxnSp>
      <p:cxnSp>
        <p:nvCxnSpPr>
          <p:cNvPr id="538" name="Connector 538"/>
          <p:cNvCxnSpPr>
            <a:stCxn id="534" idx="0"/>
            <a:endCxn id="531" idx="0"/>
          </p:cNvCxnSpPr>
          <p:nvPr/>
        </p:nvCxnSpPr>
        <p:spPr>
          <a:xfrm flipV="1">
            <a:off x="2313106" y="2152996"/>
            <a:ext cx="2866431" cy="1687712"/>
          </a:xfrm>
          <a:prstGeom prst="straightConnector1">
            <a:avLst/>
          </a:prstGeom>
          <a:ln w="12700">
            <a:solidFill>
              <a:srgbClr val="000000"/>
            </a:solidFill>
            <a:miter lim="400000"/>
          </a:ln>
        </p:spPr>
      </p:cxnSp>
      <p:sp>
        <p:nvSpPr>
          <p:cNvPr id="539" name="Shape 539"/>
          <p:cNvSpPr/>
          <p:nvPr/>
        </p:nvSpPr>
        <p:spPr>
          <a:xfrm flipV="1">
            <a:off x="5179253" y="1050262"/>
            <a:ext cx="1" cy="70050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0" name="Shape 540"/>
          <p:cNvSpPr/>
          <p:nvPr/>
        </p:nvSpPr>
        <p:spPr>
          <a:xfrm>
            <a:off x="5658514" y="2120670"/>
            <a:ext cx="817868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1" name="Shape 541"/>
          <p:cNvSpPr/>
          <p:nvPr/>
        </p:nvSpPr>
        <p:spPr>
          <a:xfrm>
            <a:off x="5179536" y="2546298"/>
            <a:ext cx="1" cy="711660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2" name="Shape 542"/>
          <p:cNvSpPr/>
          <p:nvPr/>
        </p:nvSpPr>
        <p:spPr>
          <a:xfrm>
            <a:off x="3882690" y="2129600"/>
            <a:ext cx="81682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3" name="Shape 543"/>
          <p:cNvSpPr/>
          <p:nvPr/>
        </p:nvSpPr>
        <p:spPr>
          <a:xfrm flipV="1">
            <a:off x="5187901" y="4443544"/>
            <a:ext cx="1" cy="7005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4" name="Shape 544"/>
          <p:cNvSpPr/>
          <p:nvPr/>
        </p:nvSpPr>
        <p:spPr>
          <a:xfrm>
            <a:off x="5667161" y="5513952"/>
            <a:ext cx="81786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5" name="Shape 545"/>
          <p:cNvSpPr/>
          <p:nvPr/>
        </p:nvSpPr>
        <p:spPr>
          <a:xfrm>
            <a:off x="5188183" y="5939579"/>
            <a:ext cx="1" cy="71166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6" name="Shape 546"/>
          <p:cNvSpPr/>
          <p:nvPr/>
        </p:nvSpPr>
        <p:spPr>
          <a:xfrm>
            <a:off x="3891338" y="5522881"/>
            <a:ext cx="81682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7" name="Shape 547"/>
          <p:cNvSpPr/>
          <p:nvPr/>
        </p:nvSpPr>
        <p:spPr>
          <a:xfrm flipV="1">
            <a:off x="2305283" y="2789732"/>
            <a:ext cx="498957" cy="658879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8" name="Shape 548"/>
          <p:cNvSpPr/>
          <p:nvPr/>
        </p:nvSpPr>
        <p:spPr>
          <a:xfrm>
            <a:off x="2792084" y="3818517"/>
            <a:ext cx="817868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9" name="Shape 549"/>
          <p:cNvSpPr/>
          <p:nvPr/>
        </p:nvSpPr>
        <p:spPr>
          <a:xfrm>
            <a:off x="2286317" y="4244145"/>
            <a:ext cx="1" cy="669727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50" name="Shape 550"/>
          <p:cNvSpPr/>
          <p:nvPr/>
        </p:nvSpPr>
        <p:spPr>
          <a:xfrm>
            <a:off x="1016261" y="3827447"/>
            <a:ext cx="816828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51" name="Shape 551"/>
          <p:cNvSpPr/>
          <p:nvPr/>
        </p:nvSpPr>
        <p:spPr>
          <a:xfrm flipV="1">
            <a:off x="7144532" y="2271301"/>
            <a:ext cx="1" cy="24046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52" name="Shape 552"/>
          <p:cNvSpPr/>
          <p:nvPr/>
        </p:nvSpPr>
        <p:spPr>
          <a:xfrm flipH="1">
            <a:off x="6939148" y="2502834"/>
            <a:ext cx="19645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53" name="Shape 553"/>
          <p:cNvSpPr/>
          <p:nvPr/>
        </p:nvSpPr>
        <p:spPr>
          <a:xfrm>
            <a:off x="3396057" y="5319167"/>
            <a:ext cx="21389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54" name="Shape 554"/>
          <p:cNvSpPr/>
          <p:nvPr/>
        </p:nvSpPr>
        <p:spPr>
          <a:xfrm>
            <a:off x="3387127" y="5310237"/>
            <a:ext cx="1" cy="20055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55" name="Shape 555"/>
          <p:cNvSpPr/>
          <p:nvPr/>
        </p:nvSpPr>
        <p:spPr>
          <a:xfrm>
            <a:off x="5268808" y="1348144"/>
            <a:ext cx="820800" cy="427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QUI SOMMES NOUS</a:t>
            </a:r>
            <a:br/>
            <a:r>
              <a:t>offre,</a:t>
            </a:r>
            <a:br/>
            <a:r>
              <a:t>moyens, </a:t>
            </a:r>
            <a:br/>
            <a:r>
              <a:t>concurrence</a:t>
            </a:r>
          </a:p>
        </p:txBody>
      </p:sp>
      <p:sp>
        <p:nvSpPr>
          <p:cNvPr id="556" name="Shape 556"/>
          <p:cNvSpPr/>
          <p:nvPr/>
        </p:nvSpPr>
        <p:spPr>
          <a:xfrm>
            <a:off x="5234743" y="2644320"/>
            <a:ext cx="1057884" cy="249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Définition des OBJECTIFS </a:t>
            </a:r>
            <a:br/>
            <a:r>
              <a:t>et Grand Dessein</a:t>
            </a:r>
          </a:p>
        </p:txBody>
      </p:sp>
      <p:sp>
        <p:nvSpPr>
          <p:cNvPr id="557" name="Shape 557"/>
          <p:cNvSpPr/>
          <p:nvPr/>
        </p:nvSpPr>
        <p:spPr>
          <a:xfrm>
            <a:off x="4328685" y="2521090"/>
            <a:ext cx="744675" cy="24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Définition précise </a:t>
            </a:r>
            <a:br/>
            <a:r>
              <a:t>des CIBLES</a:t>
            </a:r>
          </a:p>
        </p:txBody>
      </p:sp>
      <p:sp>
        <p:nvSpPr>
          <p:cNvPr id="558" name="Shape 558"/>
          <p:cNvSpPr/>
          <p:nvPr/>
        </p:nvSpPr>
        <p:spPr>
          <a:xfrm>
            <a:off x="4140415" y="1437044"/>
            <a:ext cx="988753" cy="24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STRATEGIE (et objectifs)</a:t>
            </a:r>
            <a:br/>
            <a:r>
              <a:t>par  CIBLE</a:t>
            </a:r>
          </a:p>
        </p:txBody>
      </p:sp>
      <p:sp>
        <p:nvSpPr>
          <p:cNvPr id="559" name="Shape 559"/>
          <p:cNvSpPr/>
          <p:nvPr/>
        </p:nvSpPr>
        <p:spPr>
          <a:xfrm>
            <a:off x="5896003" y="1982972"/>
            <a:ext cx="1" cy="31111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60" name="Shape 560"/>
          <p:cNvSpPr/>
          <p:nvPr/>
        </p:nvSpPr>
        <p:spPr>
          <a:xfrm flipV="1">
            <a:off x="4360255" y="1986725"/>
            <a:ext cx="1" cy="26789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61" name="Shape 561"/>
          <p:cNvSpPr/>
          <p:nvPr/>
        </p:nvSpPr>
        <p:spPr>
          <a:xfrm>
            <a:off x="8023786" y="3036080"/>
            <a:ext cx="681163" cy="33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STRATÉGIE de</a:t>
            </a:r>
            <a:br/>
            <a:r>
              <a:t>contenu / cibles</a:t>
            </a:r>
          </a:p>
        </p:txBody>
      </p:sp>
      <p:sp>
        <p:nvSpPr>
          <p:cNvPr id="562" name="Shape 562"/>
          <p:cNvSpPr/>
          <p:nvPr/>
        </p:nvSpPr>
        <p:spPr>
          <a:xfrm>
            <a:off x="7992026" y="4226880"/>
            <a:ext cx="1129879" cy="33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Choix des supports digitaux </a:t>
            </a:r>
            <a:br/>
            <a:r>
              <a:t>et RS et  fixation</a:t>
            </a:r>
          </a:p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des objectifs/support</a:t>
            </a:r>
          </a:p>
        </p:txBody>
      </p:sp>
      <p:sp>
        <p:nvSpPr>
          <p:cNvPr id="563" name="Shape 563"/>
          <p:cNvSpPr/>
          <p:nvPr/>
        </p:nvSpPr>
        <p:spPr>
          <a:xfrm>
            <a:off x="6940064" y="4168837"/>
            <a:ext cx="890638" cy="33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Structuration du</a:t>
            </a:r>
            <a:br/>
            <a:r>
              <a:t>contenu = ligne édito, </a:t>
            </a:r>
            <a:br/>
            <a:r>
              <a:t>fréquence</a:t>
            </a:r>
          </a:p>
        </p:txBody>
      </p:sp>
      <p:sp>
        <p:nvSpPr>
          <p:cNvPr id="564" name="Shape 564"/>
          <p:cNvSpPr/>
          <p:nvPr/>
        </p:nvSpPr>
        <p:spPr>
          <a:xfrm flipH="1" flipV="1">
            <a:off x="7451213" y="2753455"/>
            <a:ext cx="489145" cy="656519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65" name="Shape 565"/>
          <p:cNvSpPr/>
          <p:nvPr/>
        </p:nvSpPr>
        <p:spPr>
          <a:xfrm>
            <a:off x="8408858" y="3818517"/>
            <a:ext cx="81786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66" name="Shape 566"/>
          <p:cNvSpPr/>
          <p:nvPr/>
        </p:nvSpPr>
        <p:spPr>
          <a:xfrm>
            <a:off x="7983457" y="4244144"/>
            <a:ext cx="1" cy="71166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67" name="Shape 567"/>
          <p:cNvSpPr/>
          <p:nvPr/>
        </p:nvSpPr>
        <p:spPr>
          <a:xfrm>
            <a:off x="6633034" y="3827446"/>
            <a:ext cx="81682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68" name="Shape 568"/>
          <p:cNvSpPr/>
          <p:nvPr/>
        </p:nvSpPr>
        <p:spPr>
          <a:xfrm>
            <a:off x="8646348" y="3680818"/>
            <a:ext cx="1" cy="31111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69" name="Shape 569"/>
          <p:cNvSpPr/>
          <p:nvPr/>
        </p:nvSpPr>
        <p:spPr>
          <a:xfrm flipV="1">
            <a:off x="7110599" y="3684571"/>
            <a:ext cx="1" cy="26789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70" name="Shape 570"/>
          <p:cNvSpPr/>
          <p:nvPr/>
        </p:nvSpPr>
        <p:spPr>
          <a:xfrm>
            <a:off x="6957240" y="3165054"/>
            <a:ext cx="710705" cy="160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Création contenu</a:t>
            </a:r>
          </a:p>
        </p:txBody>
      </p:sp>
      <p:sp>
        <p:nvSpPr>
          <p:cNvPr id="571" name="Shape 571"/>
          <p:cNvSpPr/>
          <p:nvPr/>
        </p:nvSpPr>
        <p:spPr>
          <a:xfrm>
            <a:off x="5577491" y="1769516"/>
            <a:ext cx="146267" cy="185739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1</a:t>
            </a:r>
          </a:p>
        </p:txBody>
      </p:sp>
      <p:sp>
        <p:nvSpPr>
          <p:cNvPr id="572" name="Shape 572"/>
          <p:cNvSpPr/>
          <p:nvPr/>
        </p:nvSpPr>
        <p:spPr>
          <a:xfrm>
            <a:off x="5617239" y="2286087"/>
            <a:ext cx="146266" cy="185738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2</a:t>
            </a:r>
          </a:p>
        </p:txBody>
      </p:sp>
      <p:sp>
        <p:nvSpPr>
          <p:cNvPr id="573" name="Shape 573"/>
          <p:cNvSpPr/>
          <p:nvPr/>
        </p:nvSpPr>
        <p:spPr>
          <a:xfrm>
            <a:off x="4587061" y="2273368"/>
            <a:ext cx="146267" cy="185739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3</a:t>
            </a:r>
          </a:p>
        </p:txBody>
      </p:sp>
      <p:sp>
        <p:nvSpPr>
          <p:cNvPr id="574" name="Shape 574"/>
          <p:cNvSpPr/>
          <p:nvPr/>
        </p:nvSpPr>
        <p:spPr>
          <a:xfrm>
            <a:off x="4626385" y="1769516"/>
            <a:ext cx="146267" cy="185739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4</a:t>
            </a:r>
          </a:p>
        </p:txBody>
      </p:sp>
      <p:sp>
        <p:nvSpPr>
          <p:cNvPr id="575" name="Shape 575"/>
          <p:cNvSpPr/>
          <p:nvPr/>
        </p:nvSpPr>
        <p:spPr>
          <a:xfrm>
            <a:off x="8336836" y="3446468"/>
            <a:ext cx="146267" cy="185738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1</a:t>
            </a:r>
          </a:p>
        </p:txBody>
      </p:sp>
      <p:sp>
        <p:nvSpPr>
          <p:cNvPr id="576" name="Shape 576"/>
          <p:cNvSpPr/>
          <p:nvPr/>
        </p:nvSpPr>
        <p:spPr>
          <a:xfrm>
            <a:off x="8376584" y="3963038"/>
            <a:ext cx="146267" cy="185738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2</a:t>
            </a:r>
          </a:p>
        </p:txBody>
      </p:sp>
      <p:sp>
        <p:nvSpPr>
          <p:cNvPr id="577" name="Shape 577"/>
          <p:cNvSpPr/>
          <p:nvPr/>
        </p:nvSpPr>
        <p:spPr>
          <a:xfrm>
            <a:off x="7346407" y="3950319"/>
            <a:ext cx="146267" cy="185739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3</a:t>
            </a:r>
          </a:p>
        </p:txBody>
      </p:sp>
      <p:sp>
        <p:nvSpPr>
          <p:cNvPr id="578" name="Shape 578"/>
          <p:cNvSpPr/>
          <p:nvPr/>
        </p:nvSpPr>
        <p:spPr>
          <a:xfrm>
            <a:off x="7385731" y="3446468"/>
            <a:ext cx="146267" cy="185738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4</a:t>
            </a:r>
          </a:p>
        </p:txBody>
      </p:sp>
      <p:sp>
        <p:nvSpPr>
          <p:cNvPr id="579" name="Shape 579"/>
          <p:cNvSpPr/>
          <p:nvPr/>
        </p:nvSpPr>
        <p:spPr>
          <a:xfrm>
            <a:off x="5572531" y="5153868"/>
            <a:ext cx="146267" cy="185739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1</a:t>
            </a:r>
          </a:p>
        </p:txBody>
      </p:sp>
      <p:sp>
        <p:nvSpPr>
          <p:cNvPr id="580" name="Shape 580"/>
          <p:cNvSpPr/>
          <p:nvPr/>
        </p:nvSpPr>
        <p:spPr>
          <a:xfrm>
            <a:off x="5612279" y="5670439"/>
            <a:ext cx="146267" cy="185738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2</a:t>
            </a:r>
          </a:p>
        </p:txBody>
      </p:sp>
      <p:sp>
        <p:nvSpPr>
          <p:cNvPr id="581" name="Shape 581"/>
          <p:cNvSpPr/>
          <p:nvPr/>
        </p:nvSpPr>
        <p:spPr>
          <a:xfrm>
            <a:off x="4582102" y="5657720"/>
            <a:ext cx="146267" cy="185738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3</a:t>
            </a:r>
          </a:p>
        </p:txBody>
      </p:sp>
      <p:sp>
        <p:nvSpPr>
          <p:cNvPr id="582" name="Shape 582"/>
          <p:cNvSpPr/>
          <p:nvPr/>
        </p:nvSpPr>
        <p:spPr>
          <a:xfrm>
            <a:off x="4621426" y="5153868"/>
            <a:ext cx="146267" cy="185739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4</a:t>
            </a:r>
          </a:p>
        </p:txBody>
      </p:sp>
      <p:sp>
        <p:nvSpPr>
          <p:cNvPr id="583" name="Shape 583"/>
          <p:cNvSpPr/>
          <p:nvPr/>
        </p:nvSpPr>
        <p:spPr>
          <a:xfrm>
            <a:off x="2740757" y="3433749"/>
            <a:ext cx="146267" cy="185739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1</a:t>
            </a:r>
          </a:p>
        </p:txBody>
      </p:sp>
      <p:sp>
        <p:nvSpPr>
          <p:cNvPr id="584" name="Shape 584"/>
          <p:cNvSpPr/>
          <p:nvPr/>
        </p:nvSpPr>
        <p:spPr>
          <a:xfrm>
            <a:off x="2745849" y="3950319"/>
            <a:ext cx="146267" cy="185739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2</a:t>
            </a:r>
          </a:p>
        </p:txBody>
      </p:sp>
      <p:sp>
        <p:nvSpPr>
          <p:cNvPr id="585" name="Shape 585"/>
          <p:cNvSpPr/>
          <p:nvPr/>
        </p:nvSpPr>
        <p:spPr>
          <a:xfrm>
            <a:off x="1715672" y="3937601"/>
            <a:ext cx="146267" cy="185738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3</a:t>
            </a:r>
          </a:p>
        </p:txBody>
      </p:sp>
      <p:sp>
        <p:nvSpPr>
          <p:cNvPr id="586" name="Shape 586"/>
          <p:cNvSpPr/>
          <p:nvPr/>
        </p:nvSpPr>
        <p:spPr>
          <a:xfrm>
            <a:off x="1754996" y="3433749"/>
            <a:ext cx="146267" cy="185739"/>
          </a:xfrm>
          <a:prstGeom prst="rect">
            <a:avLst/>
          </a:prstGeom>
          <a:ln w="12700">
            <a:solidFill>
              <a:srgbClr val="85888D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4</a:t>
            </a:r>
          </a:p>
        </p:txBody>
      </p:sp>
      <p:sp>
        <p:nvSpPr>
          <p:cNvPr id="587" name="Shape 587"/>
          <p:cNvSpPr/>
          <p:nvPr/>
        </p:nvSpPr>
        <p:spPr>
          <a:xfrm>
            <a:off x="5258782" y="4790123"/>
            <a:ext cx="863180" cy="427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Création des posts / </a:t>
            </a:r>
            <a:br/>
            <a:r>
              <a:t>annonces,…</a:t>
            </a:r>
            <a:br/>
            <a:r>
              <a:t>et planification envoi</a:t>
            </a:r>
          </a:p>
        </p:txBody>
      </p:sp>
      <p:sp>
        <p:nvSpPr>
          <p:cNvPr id="588" name="Shape 588"/>
          <p:cNvSpPr/>
          <p:nvPr/>
        </p:nvSpPr>
        <p:spPr>
          <a:xfrm>
            <a:off x="5421824" y="6181849"/>
            <a:ext cx="537096" cy="160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Modération  </a:t>
            </a:r>
          </a:p>
        </p:txBody>
      </p:sp>
      <p:sp>
        <p:nvSpPr>
          <p:cNvPr id="589" name="Shape 589"/>
          <p:cNvSpPr/>
          <p:nvPr/>
        </p:nvSpPr>
        <p:spPr>
          <a:xfrm>
            <a:off x="4275925" y="4876552"/>
            <a:ext cx="587921" cy="249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Amplification </a:t>
            </a:r>
            <a:br/>
            <a:r>
              <a:t>influenceurs  </a:t>
            </a:r>
          </a:p>
        </p:txBody>
      </p:sp>
      <p:sp>
        <p:nvSpPr>
          <p:cNvPr id="590" name="Shape 590"/>
          <p:cNvSpPr/>
          <p:nvPr/>
        </p:nvSpPr>
        <p:spPr>
          <a:xfrm>
            <a:off x="4294275" y="6130408"/>
            <a:ext cx="731839" cy="160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Amplification Pub</a:t>
            </a:r>
          </a:p>
        </p:txBody>
      </p:sp>
      <p:sp>
        <p:nvSpPr>
          <p:cNvPr id="591" name="Shape 591"/>
          <p:cNvSpPr/>
          <p:nvPr/>
        </p:nvSpPr>
        <p:spPr>
          <a:xfrm flipH="1">
            <a:off x="7804736" y="4767516"/>
            <a:ext cx="32116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92" name="Shape 592"/>
          <p:cNvSpPr/>
          <p:nvPr/>
        </p:nvSpPr>
        <p:spPr>
          <a:xfrm flipH="1">
            <a:off x="4988480" y="6391652"/>
            <a:ext cx="38211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93" name="Shape 593"/>
          <p:cNvSpPr/>
          <p:nvPr/>
        </p:nvSpPr>
        <p:spPr>
          <a:xfrm>
            <a:off x="5936330" y="5376253"/>
            <a:ext cx="1" cy="31111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94" name="Shape 594"/>
          <p:cNvSpPr/>
          <p:nvPr/>
        </p:nvSpPr>
        <p:spPr>
          <a:xfrm flipV="1">
            <a:off x="4400582" y="5380006"/>
            <a:ext cx="1" cy="26789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95" name="Shape 595"/>
          <p:cNvSpPr/>
          <p:nvPr/>
        </p:nvSpPr>
        <p:spPr>
          <a:xfrm>
            <a:off x="3158155" y="3654030"/>
            <a:ext cx="1" cy="31111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96" name="Shape 596"/>
          <p:cNvSpPr/>
          <p:nvPr/>
        </p:nvSpPr>
        <p:spPr>
          <a:xfrm flipV="1">
            <a:off x="1622407" y="3657783"/>
            <a:ext cx="1" cy="26789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97" name="Shape 597"/>
          <p:cNvSpPr/>
          <p:nvPr/>
        </p:nvSpPr>
        <p:spPr>
          <a:xfrm flipH="1">
            <a:off x="2120107" y="4702650"/>
            <a:ext cx="278278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98" name="Shape 598"/>
          <p:cNvSpPr/>
          <p:nvPr/>
        </p:nvSpPr>
        <p:spPr>
          <a:xfrm flipH="1">
            <a:off x="4979268" y="2944990"/>
            <a:ext cx="38211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99" name="Shape 599"/>
          <p:cNvSpPr/>
          <p:nvPr/>
        </p:nvSpPr>
        <p:spPr>
          <a:xfrm>
            <a:off x="4672435" y="1692023"/>
            <a:ext cx="1049356" cy="893015"/>
          </a:xfrm>
          <a:prstGeom prst="ellipse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/>
          <a:lstStyle>
            <a:lvl1pPr algn="ctr" defTabSz="410765">
              <a:defRPr sz="11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Stratégie</a:t>
            </a:r>
          </a:p>
        </p:txBody>
      </p:sp>
      <p:sp>
        <p:nvSpPr>
          <p:cNvPr id="600" name="Shape 600"/>
          <p:cNvSpPr/>
          <p:nvPr/>
        </p:nvSpPr>
        <p:spPr>
          <a:xfrm>
            <a:off x="4664189" y="5135116"/>
            <a:ext cx="991697" cy="843947"/>
          </a:xfrm>
          <a:prstGeom prst="ellipse">
            <a:avLst/>
          </a:prstGeom>
          <a:blipFill>
            <a:blip r:embed="rId3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/>
          <a:lstStyle>
            <a:lvl1pPr algn="ctr" defTabSz="410765"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Diffusion</a:t>
            </a:r>
          </a:p>
        </p:txBody>
      </p:sp>
      <p:sp>
        <p:nvSpPr>
          <p:cNvPr id="601" name="Shape 601"/>
          <p:cNvSpPr/>
          <p:nvPr/>
        </p:nvSpPr>
        <p:spPr>
          <a:xfrm>
            <a:off x="1788805" y="3385166"/>
            <a:ext cx="997453" cy="848844"/>
          </a:xfrm>
          <a:prstGeom prst="ellipse">
            <a:avLst/>
          </a:prstGeom>
          <a:blipFill>
            <a:blip r:embed="rId4"/>
          </a:blipFill>
          <a:ln w="3175">
            <a:miter lim="400000"/>
          </a:ln>
          <a:effectLst>
            <a:outerShdw blurRad="12700" dist="12700" dir="2388334" rotWithShape="0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/>
          <a:lstStyle>
            <a:lvl1pPr algn="ctr" defTabSz="410765"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Evaluation</a:t>
            </a:r>
          </a:p>
        </p:txBody>
      </p:sp>
      <p:sp>
        <p:nvSpPr>
          <p:cNvPr id="602" name="Shape 602"/>
          <p:cNvSpPr/>
          <p:nvPr/>
        </p:nvSpPr>
        <p:spPr>
          <a:xfrm>
            <a:off x="7432003" y="3398319"/>
            <a:ext cx="981997" cy="835691"/>
          </a:xfrm>
          <a:prstGeom prst="ellipse">
            <a:avLst/>
          </a:prstGeom>
          <a:blipFill>
            <a:blip r:embed="rId5"/>
          </a:blipFill>
          <a:ln w="3175">
            <a:miter lim="400000"/>
          </a:ln>
          <a:effectLst>
            <a:outerShdw blurRad="254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/>
          <a:lstStyle>
            <a:lvl1pPr algn="ctr" defTabSz="410765">
              <a:defRPr sz="12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Contenus</a:t>
            </a:r>
          </a:p>
        </p:txBody>
      </p:sp>
      <p:sp>
        <p:nvSpPr>
          <p:cNvPr id="603" name="Shape 603"/>
          <p:cNvSpPr/>
          <p:nvPr/>
        </p:nvSpPr>
        <p:spPr>
          <a:xfrm>
            <a:off x="2632702" y="3009129"/>
            <a:ext cx="533078" cy="338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Agrégation </a:t>
            </a:r>
            <a:br/>
            <a:r>
              <a:t>statistique </a:t>
            </a:r>
            <a:br/>
            <a:r>
              <a:t>comparative</a:t>
            </a:r>
          </a:p>
        </p:txBody>
      </p:sp>
      <p:sp>
        <p:nvSpPr>
          <p:cNvPr id="604" name="Shape 604"/>
          <p:cNvSpPr/>
          <p:nvPr/>
        </p:nvSpPr>
        <p:spPr>
          <a:xfrm>
            <a:off x="1530974" y="4429695"/>
            <a:ext cx="376400" cy="160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Analyse</a:t>
            </a:r>
          </a:p>
        </p:txBody>
      </p:sp>
      <p:sp>
        <p:nvSpPr>
          <p:cNvPr id="605" name="Shape 605"/>
          <p:cNvSpPr/>
          <p:nvPr/>
        </p:nvSpPr>
        <p:spPr>
          <a:xfrm>
            <a:off x="1432426" y="3039005"/>
            <a:ext cx="791407" cy="24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Actions correctives</a:t>
            </a:r>
            <a:br/>
            <a:r>
              <a:t> immédiates</a:t>
            </a:r>
          </a:p>
        </p:txBody>
      </p:sp>
      <p:sp>
        <p:nvSpPr>
          <p:cNvPr id="606" name="Shape 606"/>
          <p:cNvSpPr/>
          <p:nvPr/>
        </p:nvSpPr>
        <p:spPr>
          <a:xfrm>
            <a:off x="2538165" y="2035524"/>
            <a:ext cx="922859" cy="249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Adaptation de la</a:t>
            </a:r>
            <a:br/>
            <a:r>
              <a:t> stratégie si nécessaire</a:t>
            </a:r>
          </a:p>
        </p:txBody>
      </p:sp>
      <p:sp>
        <p:nvSpPr>
          <p:cNvPr id="607" name="Shape 607"/>
          <p:cNvSpPr/>
          <p:nvPr/>
        </p:nvSpPr>
        <p:spPr>
          <a:xfrm>
            <a:off x="4360255" y="3514267"/>
            <a:ext cx="1702698" cy="608501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/>
          <a:lstStyle>
            <a:lvl1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Organisation management </a:t>
            </a:r>
          </a:p>
        </p:txBody>
      </p:sp>
      <p:sp>
        <p:nvSpPr>
          <p:cNvPr id="608" name="Shape 608"/>
          <p:cNvSpPr/>
          <p:nvPr/>
        </p:nvSpPr>
        <p:spPr>
          <a:xfrm flipV="1">
            <a:off x="4936499" y="3291522"/>
            <a:ext cx="1" cy="162890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09" name="Shape 609"/>
          <p:cNvSpPr/>
          <p:nvPr/>
        </p:nvSpPr>
        <p:spPr>
          <a:xfrm flipV="1">
            <a:off x="5481793" y="4213319"/>
            <a:ext cx="1" cy="162890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10" name="Shape 610"/>
          <p:cNvSpPr/>
          <p:nvPr/>
        </p:nvSpPr>
        <p:spPr>
          <a:xfrm flipV="1">
            <a:off x="4941414" y="4213319"/>
            <a:ext cx="1" cy="162890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11" name="Shape 611"/>
          <p:cNvSpPr/>
          <p:nvPr/>
        </p:nvSpPr>
        <p:spPr>
          <a:xfrm>
            <a:off x="3891338" y="3983004"/>
            <a:ext cx="270218" cy="1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12" name="Shape 612"/>
          <p:cNvSpPr/>
          <p:nvPr/>
        </p:nvSpPr>
        <p:spPr>
          <a:xfrm>
            <a:off x="3882690" y="3680819"/>
            <a:ext cx="270218" cy="1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13" name="Shape 613"/>
          <p:cNvSpPr/>
          <p:nvPr/>
        </p:nvSpPr>
        <p:spPr>
          <a:xfrm flipV="1">
            <a:off x="5463934" y="3297570"/>
            <a:ext cx="1" cy="162890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14" name="Shape 614"/>
          <p:cNvSpPr/>
          <p:nvPr/>
        </p:nvSpPr>
        <p:spPr>
          <a:xfrm>
            <a:off x="6246479" y="3926426"/>
            <a:ext cx="270218" cy="1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15" name="Shape 615"/>
          <p:cNvSpPr/>
          <p:nvPr/>
        </p:nvSpPr>
        <p:spPr>
          <a:xfrm>
            <a:off x="6237832" y="3624240"/>
            <a:ext cx="270218" cy="1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16" name="Shape 616"/>
          <p:cNvSpPr/>
          <p:nvPr/>
        </p:nvSpPr>
        <p:spPr>
          <a:xfrm>
            <a:off x="6246339" y="1202437"/>
            <a:ext cx="270499" cy="401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A</a:t>
            </a:r>
          </a:p>
        </p:txBody>
      </p:sp>
      <p:sp>
        <p:nvSpPr>
          <p:cNvPr id="617" name="Shape 617"/>
          <p:cNvSpPr/>
          <p:nvPr/>
        </p:nvSpPr>
        <p:spPr>
          <a:xfrm>
            <a:off x="8057862" y="2386794"/>
            <a:ext cx="287440" cy="439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B</a:t>
            </a:r>
          </a:p>
        </p:txBody>
      </p:sp>
      <p:sp>
        <p:nvSpPr>
          <p:cNvPr id="618" name="Shape 618"/>
          <p:cNvSpPr/>
          <p:nvPr/>
        </p:nvSpPr>
        <p:spPr>
          <a:xfrm>
            <a:off x="6355948" y="5847833"/>
            <a:ext cx="304204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C</a:t>
            </a:r>
          </a:p>
        </p:txBody>
      </p:sp>
      <p:sp>
        <p:nvSpPr>
          <p:cNvPr id="619" name="Shape 619"/>
          <p:cNvSpPr/>
          <p:nvPr/>
        </p:nvSpPr>
        <p:spPr>
          <a:xfrm>
            <a:off x="2208781" y="4963642"/>
            <a:ext cx="304204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D</a:t>
            </a:r>
          </a:p>
        </p:txBody>
      </p:sp>
      <p:sp>
        <p:nvSpPr>
          <p:cNvPr id="620" name="Shape 620"/>
          <p:cNvSpPr/>
          <p:nvPr/>
        </p:nvSpPr>
        <p:spPr>
          <a:xfrm>
            <a:off x="3131122" y="2375167"/>
            <a:ext cx="2138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21" name="Shape 621"/>
          <p:cNvSpPr/>
          <p:nvPr/>
        </p:nvSpPr>
        <p:spPr>
          <a:xfrm flipV="1">
            <a:off x="3338703" y="2372551"/>
            <a:ext cx="1" cy="17425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22" name="Shape 622"/>
          <p:cNvSpPr/>
          <p:nvPr/>
        </p:nvSpPr>
        <p:spPr>
          <a:xfrm>
            <a:off x="7067736" y="5207675"/>
            <a:ext cx="2138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23" name="Shape 623"/>
          <p:cNvSpPr/>
          <p:nvPr/>
        </p:nvSpPr>
        <p:spPr>
          <a:xfrm flipV="1">
            <a:off x="7080200" y="5053628"/>
            <a:ext cx="1" cy="146629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24" name="Shape 624"/>
          <p:cNvSpPr/>
          <p:nvPr/>
        </p:nvSpPr>
        <p:spPr>
          <a:xfrm>
            <a:off x="2528430" y="4304090"/>
            <a:ext cx="566863" cy="249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600" b="1">
                <a:latin typeface="+mj-lt"/>
                <a:ea typeface="+mj-ea"/>
                <a:cs typeface="+mj-cs"/>
                <a:sym typeface="Helvetica"/>
              </a:defRPr>
            </a:pPr>
            <a:r>
              <a:t>Benchmark</a:t>
            </a:r>
            <a:br/>
            <a:r>
              <a:t>concurrentiel</a:t>
            </a:r>
          </a:p>
        </p:txBody>
      </p:sp>
      <p:sp>
        <p:nvSpPr>
          <p:cNvPr id="625" name="Shape 625"/>
          <p:cNvSpPr/>
          <p:nvPr/>
        </p:nvSpPr>
        <p:spPr>
          <a:xfrm>
            <a:off x="972036" y="1271334"/>
            <a:ext cx="1651557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600">
                <a:latin typeface="Calibri"/>
                <a:ea typeface="Calibri"/>
                <a:cs typeface="Calibri"/>
                <a:sym typeface="Calibri"/>
              </a:defRPr>
            </a:pPr>
            <a:r>
              <a:t>L</a:t>
            </a:r>
            <a:r>
              <a:rPr b="1"/>
              <a:t>a matrice digitale</a:t>
            </a:r>
          </a:p>
        </p:txBody>
      </p:sp>
      <p:pic>
        <p:nvPicPr>
          <p:cNvPr id="4098" name="Picture 2" descr="Y:\- ADT 04 - Logos\couleurs\Logo ADT CMJ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897" y="153876"/>
            <a:ext cx="1392941" cy="53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7" name="Table 627"/>
          <p:cNvGraphicFramePr/>
          <p:nvPr/>
        </p:nvGraphicFramePr>
        <p:xfrm>
          <a:off x="508000" y="1225550"/>
          <a:ext cx="8890000" cy="4920343"/>
        </p:xfrm>
        <a:graphic>
          <a:graphicData uri="http://schemas.openxmlformats.org/drawingml/2006/table">
            <a:tbl>
              <a:tblPr bandRow="1">
                <a:tableStyleId>{33BA23B1-9221-436E-865A-0063620EA4FD}</a:tableStyleId>
              </a:tblPr>
              <a:tblGrid>
                <a:gridCol w="1270000"/>
                <a:gridCol w="1270000"/>
                <a:gridCol w="1270000"/>
                <a:gridCol w="1270000"/>
                <a:gridCol w="1270000"/>
                <a:gridCol w="1270000"/>
                <a:gridCol w="1270000"/>
              </a:tblGrid>
              <a:tr h="413083"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 dirty="0">
                          <a:solidFill>
                            <a:srgbClr val="FEFFFE"/>
                          </a:solidFill>
                          <a:sym typeface="Harabara"/>
                        </a:rPr>
                        <a:t>CIBLE 1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olidFill>
                            <a:srgbClr val="FEFFFE"/>
                          </a:solidFill>
                          <a:sym typeface="Harabara"/>
                        </a:rPr>
                        <a:t>CIBLE 2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olidFill>
                            <a:srgbClr val="FEFFFE"/>
                          </a:solidFill>
                          <a:sym typeface="Harabara"/>
                        </a:rPr>
                        <a:t>CIBLE 3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olidFill>
                            <a:srgbClr val="FEFFFE"/>
                          </a:solidFill>
                          <a:sym typeface="Harabara"/>
                        </a:rPr>
                        <a:t>CIBLE 4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olidFill>
                            <a:srgbClr val="FEFFFE"/>
                          </a:solidFill>
                          <a:sym typeface="Harabara"/>
                        </a:rPr>
                        <a:t>CIBLE 5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olidFill>
                            <a:srgbClr val="FEFFFE"/>
                          </a:solidFill>
                          <a:sym typeface="Harabara"/>
                        </a:rPr>
                        <a:t>CIBLE 6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olidFill>
                            <a:srgbClr val="FEFFFE"/>
                          </a:solidFill>
                          <a:sym typeface="Harabara"/>
                        </a:rPr>
                        <a:t>CIBLE 7 </a:t>
                      </a:r>
                    </a:p>
                  </a:txBody>
                  <a:tcPr marL="63500" marR="63500" marT="0" marB="0" anchor="ctr" horzOverflow="overflow"/>
                </a:tc>
              </a:tr>
              <a:tr h="413083"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Famille CSP Moyen (25-45 ans)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Seniors Actifs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25- 50 ans CSP moyen +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Boomers CSP +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Famille CSP Moyen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 dirty="0">
                          <a:sym typeface="Harabara"/>
                        </a:rPr>
                        <a:t>Boomers CSP +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CSP + </a:t>
                      </a:r>
                    </a:p>
                  </a:txBody>
                  <a:tcPr marL="63500" marR="63500" marT="0" marB="0" anchor="ctr" horzOverflow="overflow"/>
                </a:tc>
              </a:tr>
              <a:tr h="413083"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Paris RP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Limitrophe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National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Allemagne Suisse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Italie Nord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Benelux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Chine </a:t>
                      </a:r>
                    </a:p>
                  </a:txBody>
                  <a:tcPr marL="63500" marR="63500" marT="0" marB="0" anchor="ctr" horzOverflow="overflow"/>
                </a:tc>
              </a:tr>
              <a:tr h="413083"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Ne connaît pas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Vague connaissance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Connaît par affinité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Connaissance Alpes et Provence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vague connaissance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Bonne connaissance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Via image TV </a:t>
                      </a:r>
                    </a:p>
                  </a:txBody>
                  <a:tcPr marL="63500" marR="63500" marT="0" marB="0" anchor="ctr" horzOverflow="overflow"/>
                </a:tc>
              </a:tr>
              <a:tr h="611292"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Soleil, Eau, beauté du lieu, zone moins fréquentée, multi activités, Ski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Calme, rapport qualité prix, resto, tranquilité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Affinitaire, mutli activités sans être spécialiste, Hédoniste. Peut venir sur un prétexte : randonnée, vélo et autre... 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Itinérance, moto, camping cars, pratique d'activités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Soleil, Eau,beauté du lieu, zone moins fréquentée, multi activités, découverte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Soleil, Eau, beauté du lieu, zone moins fréquentée, multi activités, découverte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La lavande, romantisme</a:t>
                      </a:r>
                    </a:p>
                  </a:txBody>
                  <a:tcPr marL="63500" marR="63500" marT="0" marB="0" anchor="ctr" horzOverflow="overflow"/>
                </a:tc>
              </a:tr>
              <a:tr h="214874"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Environ 7 jours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Court séjour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Court séjour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Cours séjours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Cours séjours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semaine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cours séjours </a:t>
                      </a:r>
                    </a:p>
                  </a:txBody>
                  <a:tcPr marL="63500" marR="63500" marT="0" marB="0" anchor="ctr" horzOverflow="overflow"/>
                </a:tc>
              </a:tr>
              <a:tr h="413083"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Été et Hiver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Ailes de saison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Toute l'année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ailes de saison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Eté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Eté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Eté</a:t>
                      </a:r>
                    </a:p>
                  </a:txBody>
                  <a:tcPr marL="63500" marR="63500" marT="0" marB="0" anchor="ctr" horzOverflow="overflow"/>
                </a:tc>
              </a:tr>
              <a:tr h="1268454"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S'évader à tout prix, sortir de lieux concentration urbaine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Réassurance, prestation de qualité pas être déçu, haut de gamme, complet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rassurance sur la qualité de l'activité pour exercer ma passion, mon hobbie, +  présence  d'activités complémentaires pour le reste de la tribu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Environnement ressourçant, d'inspirations, hédoniste, gastronomie ( Suisse)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Maximiser le temps, faire des nombreuses activités sur place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Recherche de soleil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673106">
                        <a:defRPr sz="1800" b="0" i="0"/>
                      </a:pPr>
                      <a:r>
                        <a:rPr sz="900">
                          <a:sym typeface="Harabara"/>
                        </a:rPr>
                        <a:t>Rencontres et besoin de reconnaissance </a:t>
                      </a:r>
                    </a:p>
                  </a:txBody>
                  <a:tcPr marL="63500" marR="63500" marT="0" marB="0" anchor="ctr" horzOverflow="overflow"/>
                </a:tc>
              </a:tr>
              <a:tr h="542930">
                <a:tc>
                  <a:txBody>
                    <a:bodyPr/>
                    <a:lstStyle/>
                    <a:p>
                      <a:pPr defTabSz="673106">
                        <a:defRPr sz="1800" b="0" i="0"/>
                      </a:pPr>
                      <a:r>
                        <a:rPr sz="1200" b="1">
                          <a:sym typeface="Harabara"/>
                        </a:rPr>
                        <a:t>Contenu Wahou et Guide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673106">
                        <a:defRPr sz="1800" b="0" i="0"/>
                      </a:pPr>
                      <a:r>
                        <a:rPr sz="1200" b="1">
                          <a:sym typeface="Harabara"/>
                        </a:rPr>
                        <a:t>Guides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673106">
                        <a:defRPr sz="1800" b="0" i="0"/>
                      </a:pPr>
                      <a:r>
                        <a:rPr sz="1200" b="1">
                          <a:sym typeface="Harabara"/>
                        </a:rPr>
                        <a:t>Contenu Wahou et Guide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673106">
                        <a:defRPr sz="1800" b="0" i="0"/>
                      </a:pPr>
                      <a:r>
                        <a:rPr sz="1200" b="1">
                          <a:sym typeface="Harabara"/>
                        </a:rPr>
                        <a:t>Contenu Wahou et Guide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673106">
                        <a:defRPr sz="1800" b="0" i="0"/>
                      </a:pPr>
                      <a:r>
                        <a:rPr sz="1200" b="1">
                          <a:sym typeface="Harabara"/>
                        </a:rPr>
                        <a:t>Guides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673106">
                        <a:defRPr sz="1800" b="0" i="0"/>
                      </a:pPr>
                      <a:r>
                        <a:rPr sz="1200" b="1">
                          <a:sym typeface="Harabara"/>
                        </a:rPr>
                        <a:t>Contenu Wahou et Guide 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673106">
                        <a:defRPr sz="1800" b="0" i="0"/>
                      </a:pPr>
                      <a:r>
                        <a:rPr sz="1200" b="1">
                          <a:sym typeface="Harabara"/>
                        </a:rPr>
                        <a:t>Contenu Wahou et Guide </a:t>
                      </a:r>
                    </a:p>
                  </a:txBody>
                  <a:tcPr marL="63500" marR="63500" marT="0" marB="0" anchor="ctr" horzOverflow="overflow"/>
                </a:tc>
              </a:tr>
            </a:tbl>
          </a:graphicData>
        </a:graphic>
      </p:graphicFrame>
      <p:sp>
        <p:nvSpPr>
          <p:cNvPr id="628" name="Shape 628"/>
          <p:cNvSpPr/>
          <p:nvPr/>
        </p:nvSpPr>
        <p:spPr>
          <a:xfrm>
            <a:off x="1780057" y="730499"/>
            <a:ext cx="555547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indent="57127" algn="ctr">
              <a:defRPr sz="1800" cap="all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dirty="0"/>
              <a:t>TABLEAU DE CONCORDANCE CIBLE / CONTENU </a:t>
            </a:r>
          </a:p>
        </p:txBody>
      </p:sp>
      <p:pic>
        <p:nvPicPr>
          <p:cNvPr id="4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Y:\- ADT 04 - Logos\couleurs\Logo ADT CMJ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487" y="165059"/>
            <a:ext cx="1151659" cy="44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>
            <a:spLocks noGrp="1"/>
          </p:cNvSpPr>
          <p:nvPr>
            <p:ph type="sldNum" sz="quarter" idx="2"/>
          </p:nvPr>
        </p:nvSpPr>
        <p:spPr>
          <a:xfrm>
            <a:off x="9687017" y="6552947"/>
            <a:ext cx="164772" cy="2451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379" name="Shape 379"/>
          <p:cNvSpPr/>
          <p:nvPr/>
        </p:nvSpPr>
        <p:spPr>
          <a:xfrm>
            <a:off x="861951" y="785202"/>
            <a:ext cx="7991392" cy="5454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>
            <a:spAutoFit/>
          </a:bodyPr>
          <a:lstStyle/>
          <a:p>
            <a:pPr algn="just" defTabSz="321468">
              <a:lnSpc>
                <a:spcPct val="115000"/>
              </a:lnSpc>
              <a:defRPr sz="2200" b="1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De grands enjeux cruciaux au delà du marketing digital : </a:t>
            </a:r>
          </a:p>
          <a:p>
            <a:pPr algn="just" defTabSz="321468">
              <a:lnSpc>
                <a:spcPct val="115000"/>
              </a:lnSpc>
              <a:defRPr sz="2200" b="1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  <a:p>
            <a:pPr marL="321468" indent="-160734" algn="just" defTabSz="321468">
              <a:lnSpc>
                <a:spcPct val="115000"/>
              </a:lnSpc>
              <a:defRPr sz="1700" u="sng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Vis à vis de l’extérieur : </a:t>
            </a:r>
          </a:p>
          <a:p>
            <a:pPr marL="682102" lvl="1" indent="-140368" algn="just" defTabSz="321468">
              <a:lnSpc>
                <a:spcPct val="115000"/>
              </a:lnSpc>
              <a:buSzPct val="100000"/>
              <a:buChar char="•"/>
              <a:defRPr sz="22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Devenir une « machine à rêve » de la destination pour les prospects</a:t>
            </a:r>
          </a:p>
          <a:p>
            <a:pPr marL="682102" lvl="1" indent="-140368" algn="just" defTabSz="321468">
              <a:lnSpc>
                <a:spcPct val="115000"/>
              </a:lnSpc>
              <a:buSzPct val="100000"/>
              <a:buChar char="•"/>
              <a:defRPr sz="22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Améliorer la lisibilité de la destination - Simplifier le nom </a:t>
            </a:r>
          </a:p>
          <a:p>
            <a:pPr marL="321468" indent="-160734" algn="just" defTabSz="321468">
              <a:lnSpc>
                <a:spcPct val="115000"/>
              </a:lnSpc>
              <a:defRPr sz="22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  <a:p>
            <a:pPr marL="321468" indent="-160734" algn="just" defTabSz="321468">
              <a:lnSpc>
                <a:spcPct val="115000"/>
              </a:lnSpc>
              <a:defRPr sz="1700" u="sng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  <a:p>
            <a:pPr marL="321468" indent="-160734" algn="just" defTabSz="321468">
              <a:lnSpc>
                <a:spcPct val="115000"/>
              </a:lnSpc>
              <a:defRPr sz="1700" u="sng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Vis à vis de l’intérieur du département : </a:t>
            </a:r>
          </a:p>
          <a:p>
            <a:pPr marL="682102" lvl="1" indent="-140368" algn="just" defTabSz="321468">
              <a:lnSpc>
                <a:spcPct val="115000"/>
              </a:lnSpc>
              <a:buSzPct val="100000"/>
              <a:buChar char="•"/>
              <a:defRPr sz="22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Etre reconnu comme vraie agence conseil par les OTs et partenaires</a:t>
            </a:r>
          </a:p>
          <a:p>
            <a:pPr marL="682102" lvl="1" indent="-140368" algn="just" defTabSz="321468">
              <a:lnSpc>
                <a:spcPct val="115000"/>
              </a:lnSpc>
              <a:buSzPct val="100000"/>
              <a:buChar char="•"/>
              <a:defRPr sz="22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Affirmer notre rôle de Référent touristique du Conseil Départemental  </a:t>
            </a:r>
          </a:p>
          <a:p>
            <a:pPr marL="321468" indent="-160734" algn="just" defTabSz="321468">
              <a:lnSpc>
                <a:spcPct val="115000"/>
              </a:lnSpc>
              <a:defRPr sz="22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4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/>
          </p:cNvSpPr>
          <p:nvPr>
            <p:ph type="sldNum" sz="quarter" idx="2"/>
          </p:nvPr>
        </p:nvSpPr>
        <p:spPr>
          <a:xfrm>
            <a:off x="9687017" y="6552947"/>
            <a:ext cx="164772" cy="2451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382" name="Shape 382"/>
          <p:cNvSpPr/>
          <p:nvPr/>
        </p:nvSpPr>
        <p:spPr>
          <a:xfrm>
            <a:off x="1199653" y="1276155"/>
            <a:ext cx="8300524" cy="5011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>
            <a:spAutoFit/>
          </a:bodyPr>
          <a:lstStyle/>
          <a:p>
            <a:pPr algn="just" defTabSz="321468">
              <a:lnSpc>
                <a:spcPct val="115000"/>
              </a:lnSpc>
              <a:defRPr sz="2000" b="1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Des freins identifiés sur le digital : </a:t>
            </a:r>
          </a:p>
          <a:p>
            <a:pPr marL="301102" indent="-140368" algn="just" defTabSz="321468">
              <a:lnSpc>
                <a:spcPct val="115000"/>
              </a:lnSpc>
              <a:buSzPct val="100000"/>
              <a:buChar char="•"/>
              <a:defRPr sz="20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Une stratégie digitale qui date de plus de 5 ans</a:t>
            </a:r>
          </a:p>
          <a:p>
            <a:pPr marL="301102" indent="-140368" algn="just" defTabSz="321468">
              <a:lnSpc>
                <a:spcPct val="115000"/>
              </a:lnSpc>
              <a:buSzPct val="100000"/>
              <a:buChar char="•"/>
              <a:defRPr sz="20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Une stratégie actuellement atomisée qui focalise sur le vertical de chaque canal et trop peu sur la transversalité </a:t>
            </a:r>
          </a:p>
          <a:p>
            <a:pPr marL="301102" indent="-140368" algn="just" defTabSz="321468">
              <a:lnSpc>
                <a:spcPct val="115000"/>
              </a:lnSpc>
              <a:buSzPct val="100000"/>
              <a:buChar char="•"/>
              <a:defRPr sz="20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Une concurrence toujours plus pointue</a:t>
            </a:r>
          </a:p>
          <a:p>
            <a:pPr marL="321468" indent="-160734" algn="just" defTabSz="321468">
              <a:lnSpc>
                <a:spcPct val="115000"/>
              </a:lnSpc>
              <a:defRPr sz="20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  <a:p>
            <a:pPr algn="just" defTabSz="321468">
              <a:lnSpc>
                <a:spcPct val="115000"/>
              </a:lnSpc>
              <a:defRPr sz="2000" b="1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Des contraintes fortes </a:t>
            </a:r>
          </a:p>
          <a:p>
            <a:pPr marL="301102" indent="-140368" algn="just" defTabSz="321468">
              <a:lnSpc>
                <a:spcPct val="115000"/>
              </a:lnSpc>
              <a:spcBef>
                <a:spcPts val="800"/>
              </a:spcBef>
              <a:buSzPct val="100000"/>
              <a:buChar char="•"/>
              <a:tabLst>
                <a:tab pos="88900" algn="l"/>
                <a:tab pos="317500" algn="l"/>
              </a:tabLst>
              <a:defRPr sz="20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Faire vivre la marque AHP, en plus de Verdon, Mercantour, Luberon</a:t>
            </a:r>
          </a:p>
          <a:p>
            <a:pPr marL="301102" indent="-140368" algn="just" defTabSz="321468">
              <a:lnSpc>
                <a:spcPct val="115000"/>
              </a:lnSpc>
              <a:spcBef>
                <a:spcPts val="800"/>
              </a:spcBef>
              <a:buSzPct val="100000"/>
              <a:buChar char="•"/>
              <a:tabLst>
                <a:tab pos="88900" algn="l"/>
                <a:tab pos="317500" algn="l"/>
              </a:tabLst>
              <a:defRPr sz="20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 schéma de développement touristique encore en construction</a:t>
            </a:r>
          </a:p>
          <a:p>
            <a:pPr marL="301102" indent="-140368" algn="just" defTabSz="321468">
              <a:lnSpc>
                <a:spcPct val="115000"/>
              </a:lnSpc>
              <a:spcBef>
                <a:spcPts val="800"/>
              </a:spcBef>
              <a:buSzPct val="100000"/>
              <a:buChar char="•"/>
              <a:tabLst>
                <a:tab pos="88900" algn="l"/>
                <a:tab pos="317500" algn="l"/>
              </a:tabLst>
              <a:defRPr sz="20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 financement critique à diversifier pour plus d’autonomie  </a:t>
            </a:r>
          </a:p>
          <a:p>
            <a:pPr marL="301102" indent="-140368" algn="just" defTabSz="321468">
              <a:lnSpc>
                <a:spcPct val="115000"/>
              </a:lnSpc>
              <a:spcBef>
                <a:spcPts val="800"/>
              </a:spcBef>
              <a:buSzPct val="100000"/>
              <a:buChar char="•"/>
              <a:tabLst>
                <a:tab pos="88900" algn="l"/>
                <a:tab pos="317500" algn="l"/>
              </a:tabLst>
              <a:defRPr sz="20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Peu de reconnaissance de la part des Offices du Tourisme du territoire et travail complexe avec les Stations de ski</a:t>
            </a:r>
          </a:p>
        </p:txBody>
      </p:sp>
      <p:pic>
        <p:nvPicPr>
          <p:cNvPr id="4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>
            <a:spLocks noGrp="1"/>
          </p:cNvSpPr>
          <p:nvPr>
            <p:ph type="sldNum" sz="quarter" idx="2"/>
          </p:nvPr>
        </p:nvSpPr>
        <p:spPr>
          <a:xfrm>
            <a:off x="9687017" y="6552947"/>
            <a:ext cx="164772" cy="2451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385" name="Shape 385"/>
          <p:cNvSpPr/>
          <p:nvPr/>
        </p:nvSpPr>
        <p:spPr>
          <a:xfrm>
            <a:off x="1731387" y="1482181"/>
            <a:ext cx="7506693" cy="3043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>
            <a:spAutoFit/>
          </a:bodyPr>
          <a:lstStyle/>
          <a:p>
            <a:pPr algn="just" defTabSz="321468">
              <a:lnSpc>
                <a:spcPct val="200000"/>
              </a:lnSpc>
              <a:defRPr sz="2200" b="1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Nos atouts pour y arriver : </a:t>
            </a:r>
          </a:p>
          <a:p>
            <a:pPr marL="301102" indent="-140368" algn="just" defTabSz="321468">
              <a:lnSpc>
                <a:spcPct val="200000"/>
              </a:lnSpc>
              <a:buSzPct val="100000"/>
              <a:buChar char="•"/>
              <a:defRPr sz="22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Une équipe impliquée et prête à se remettre en question pour avancer </a:t>
            </a:r>
          </a:p>
          <a:p>
            <a:pPr marL="301102" indent="-140368" algn="just" defTabSz="321468">
              <a:lnSpc>
                <a:spcPct val="200000"/>
              </a:lnSpc>
              <a:buSzPct val="100000"/>
              <a:buChar char="•"/>
              <a:defRPr sz="22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Une équipe de spécialistes du territoire </a:t>
            </a:r>
          </a:p>
          <a:p>
            <a:pPr marL="301102" indent="-140368" algn="just" defTabSz="321468">
              <a:lnSpc>
                <a:spcPct val="200000"/>
              </a:lnSpc>
              <a:spcBef>
                <a:spcPts val="800"/>
              </a:spcBef>
              <a:buSzPct val="100000"/>
              <a:buChar char="•"/>
              <a:tabLst>
                <a:tab pos="88900" algn="l"/>
                <a:tab pos="317500" algn="l"/>
              </a:tabLst>
              <a:defRPr sz="2200">
                <a:solidFill>
                  <a:srgbClr val="000000">
                    <a:alpha val="71000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De nouveaux objectifs et stratégies à partager</a:t>
            </a:r>
          </a:p>
        </p:txBody>
      </p:sp>
      <p:pic>
        <p:nvPicPr>
          <p:cNvPr id="4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>
            <a:spLocks noGrp="1"/>
          </p:cNvSpPr>
          <p:nvPr>
            <p:ph type="sldNum" sz="quarter" idx="2"/>
          </p:nvPr>
        </p:nvSpPr>
        <p:spPr>
          <a:xfrm>
            <a:off x="9687017" y="6552947"/>
            <a:ext cx="164772" cy="2451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388" name="Shape 388"/>
          <p:cNvSpPr/>
          <p:nvPr/>
        </p:nvSpPr>
        <p:spPr>
          <a:xfrm>
            <a:off x="1589086" y="1273723"/>
            <a:ext cx="6727828" cy="4724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>
            <a:normAutofit/>
          </a:bodyPr>
          <a:lstStyle/>
          <a:p>
            <a:pPr marL="330041" indent="-330041" defTabSz="361473">
              <a:spcBef>
                <a:spcPts val="2500"/>
              </a:spcBef>
              <a:buSzPct val="75000"/>
              <a:buChar char="•"/>
              <a:defRPr sz="1936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sz="2376" u="sng"/>
              <a:t>3 grands objectifs sur 2 ans :</a:t>
            </a:r>
            <a:r>
              <a:t> </a:t>
            </a:r>
          </a:p>
          <a:p>
            <a:pPr marL="641502" lvl="1" indent="-250342" defTabSz="361473">
              <a:spcBef>
                <a:spcPts val="2500"/>
              </a:spcBef>
              <a:buSzPct val="75000"/>
              <a:buChar char="•"/>
              <a:defRPr sz="1936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1/ Augmentation de la </a:t>
            </a:r>
            <a:r>
              <a:rPr b="1"/>
              <a:t>notoriété globale</a:t>
            </a:r>
            <a:r>
              <a:t> de ce superbe département qu’est les Alpes de Haute Provence </a:t>
            </a:r>
          </a:p>
          <a:p>
            <a:pPr marL="641502" lvl="1" indent="-250342" defTabSz="361473">
              <a:spcBef>
                <a:spcPts val="2500"/>
              </a:spcBef>
              <a:buSzPct val="75000"/>
              <a:buChar char="•"/>
              <a:defRPr sz="1936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2/</a:t>
            </a:r>
            <a:r>
              <a:rPr b="1"/>
              <a:t> Développement de l’actif de la marque</a:t>
            </a:r>
            <a:r>
              <a:t> : connaissance client, base de données, capacité à générer du business  </a:t>
            </a:r>
          </a:p>
          <a:p>
            <a:pPr marL="641502" lvl="1" indent="-250342" defTabSz="361473">
              <a:spcBef>
                <a:spcPts val="2500"/>
              </a:spcBef>
              <a:buSzPct val="75000"/>
              <a:buChar char="•"/>
              <a:defRPr sz="1936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3/ </a:t>
            </a:r>
            <a:r>
              <a:rPr b="1"/>
              <a:t>Meilleure inclusion de tous</a:t>
            </a:r>
            <a:r>
              <a:t> les acteurs en interne et des partenaires du territoire </a:t>
            </a:r>
          </a:p>
          <a:p>
            <a:pPr defTabSz="361473">
              <a:spcBef>
                <a:spcPts val="2500"/>
              </a:spcBef>
              <a:defRPr sz="1936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/>
            </a:r>
            <a:br/>
            <a:endParaRPr/>
          </a:p>
        </p:txBody>
      </p:sp>
      <p:pic>
        <p:nvPicPr>
          <p:cNvPr id="4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>
            <a:spLocks noGrp="1"/>
          </p:cNvSpPr>
          <p:nvPr>
            <p:ph type="sldNum" sz="quarter" idx="2"/>
          </p:nvPr>
        </p:nvSpPr>
        <p:spPr>
          <a:xfrm>
            <a:off x="9687017" y="6552947"/>
            <a:ext cx="164772" cy="2451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391" name="Shape 391"/>
          <p:cNvSpPr/>
          <p:nvPr/>
        </p:nvSpPr>
        <p:spPr>
          <a:xfrm>
            <a:off x="3975671" y="956425"/>
            <a:ext cx="5793732" cy="52715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>
            <a:normAutofit lnSpcReduction="10000"/>
          </a:bodyPr>
          <a:lstStyle/>
          <a:p>
            <a:pPr defTabSz="410765">
              <a:lnSpc>
                <a:spcPct val="150000"/>
              </a:lnSpc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Stratégies pour atteindre ces objectifs </a:t>
            </a:r>
          </a:p>
          <a:p>
            <a:pPr marL="941763" lvl="1" indent="-306763" defTabSz="410765">
              <a:lnSpc>
                <a:spcPct val="150000"/>
              </a:lnSpc>
              <a:spcBef>
                <a:spcPts val="2900"/>
              </a:spcBef>
              <a:buSzPct val="100000"/>
              <a:buAutoNum type="arabicPeriod"/>
              <a:defRPr sz="1700" b="1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 positionnement nouveau sur le contenu  </a:t>
            </a:r>
          </a:p>
          <a:p>
            <a:pPr marL="941763" lvl="1" indent="-306763" defTabSz="410765">
              <a:lnSpc>
                <a:spcPct val="150000"/>
              </a:lnSpc>
              <a:spcBef>
                <a:spcPts val="2900"/>
              </a:spcBef>
              <a:buSzPct val="100000"/>
              <a:buAutoNum type="arabicPeriod"/>
              <a:defRPr sz="1700" b="1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Une nouvelle stratégie sur les RS </a:t>
            </a:r>
          </a:p>
          <a:p>
            <a:pPr marL="941763" lvl="1" indent="-306763" defTabSz="410765">
              <a:lnSpc>
                <a:spcPct val="150000"/>
              </a:lnSpc>
              <a:spcBef>
                <a:spcPts val="2900"/>
              </a:spcBef>
              <a:buSzPct val="100000"/>
              <a:buAutoNum type="arabicPeriod"/>
              <a:defRPr sz="1700" b="1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Mise en place d’indicateurs de performance clés en B2C et B2B </a:t>
            </a:r>
          </a:p>
          <a:p>
            <a:pPr marL="941763" lvl="1" indent="-306763" defTabSz="410765">
              <a:lnSpc>
                <a:spcPct val="150000"/>
              </a:lnSpc>
              <a:spcBef>
                <a:spcPts val="2900"/>
              </a:spcBef>
              <a:buSzPct val="100000"/>
              <a:buAutoNum type="arabicPeriod"/>
              <a:defRPr sz="1700" b="1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Le démarrage d’une démarche de GRC incluant les RS</a:t>
            </a:r>
          </a:p>
          <a:p>
            <a:pPr marL="941763" lvl="1" indent="-306763" defTabSz="410765">
              <a:lnSpc>
                <a:spcPct val="150000"/>
              </a:lnSpc>
              <a:spcBef>
                <a:spcPts val="2900"/>
              </a:spcBef>
              <a:buSzPct val="100000"/>
              <a:buAutoNum type="arabicPeriod"/>
              <a:defRPr sz="1700" b="1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Augmentation du budget digital de 10% - 20% au détriment du offline </a:t>
            </a:r>
          </a:p>
        </p:txBody>
      </p:sp>
      <p:sp>
        <p:nvSpPr>
          <p:cNvPr id="392" name="Shape 392"/>
          <p:cNvSpPr/>
          <p:nvPr/>
        </p:nvSpPr>
        <p:spPr>
          <a:xfrm>
            <a:off x="81150" y="1176693"/>
            <a:ext cx="3398073" cy="4724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>
            <a:normAutofit/>
          </a:bodyPr>
          <a:lstStyle/>
          <a:p>
            <a:pPr marL="243758" indent="-243758" defTabSz="349150">
              <a:spcBef>
                <a:spcPts val="2500"/>
              </a:spcBef>
              <a:buSzPct val="75000"/>
              <a:buChar char="•"/>
              <a:defRPr sz="17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1"/>
              <a:t>3 grands objectifs sur 2 ans :</a:t>
            </a:r>
            <a:r>
              <a:t> </a:t>
            </a:r>
          </a:p>
          <a:p>
            <a:pPr marL="619633" lvl="1" indent="-241808" defTabSz="349150">
              <a:spcBef>
                <a:spcPts val="2500"/>
              </a:spcBef>
              <a:buSzPct val="75000"/>
              <a:buChar char="•"/>
              <a:defRPr sz="136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1/ Augmentation de la notoriété globale de ce superbe département qu’est les Alpes de Haute Provence </a:t>
            </a:r>
            <a:br/>
            <a:endParaRPr/>
          </a:p>
          <a:p>
            <a:pPr marL="619633" lvl="1" indent="-241808" defTabSz="349150">
              <a:spcBef>
                <a:spcPts val="2500"/>
              </a:spcBef>
              <a:buSzPct val="75000"/>
              <a:buChar char="•"/>
              <a:defRPr sz="136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2/  Meilleure inclusion de tous les acteurs en interne et des partenaires du territoire</a:t>
            </a:r>
          </a:p>
          <a:p>
            <a:pPr marL="619633" lvl="1" indent="-241808" defTabSz="349150">
              <a:spcBef>
                <a:spcPts val="2500"/>
              </a:spcBef>
              <a:buSzPct val="75000"/>
              <a:buChar char="•"/>
              <a:defRPr sz="136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3/ Développement des actifs de la marque :  connaissance client, base de données, capacité à générer du business</a:t>
            </a:r>
          </a:p>
          <a:p>
            <a:pPr defTabSz="349150">
              <a:spcBef>
                <a:spcPts val="2500"/>
              </a:spcBef>
              <a:defRPr sz="204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/>
            </a:r>
            <a:br/>
            <a:endParaRPr/>
          </a:p>
        </p:txBody>
      </p:sp>
      <p:sp>
        <p:nvSpPr>
          <p:cNvPr id="393" name="Shape 393"/>
          <p:cNvSpPr/>
          <p:nvPr/>
        </p:nvSpPr>
        <p:spPr>
          <a:xfrm>
            <a:off x="2348637" y="2696013"/>
            <a:ext cx="1" cy="33932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94" name="Shape 394"/>
          <p:cNvSpPr/>
          <p:nvPr/>
        </p:nvSpPr>
        <p:spPr>
          <a:xfrm>
            <a:off x="3647113" y="2736180"/>
            <a:ext cx="892970" cy="892970"/>
          </a:xfrm>
          <a:prstGeom prst="rightArrow">
            <a:avLst>
              <a:gd name="adj1" fmla="val 32000"/>
              <a:gd name="adj2" fmla="val 64000"/>
            </a:avLst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95" name="Shape 395"/>
          <p:cNvSpPr/>
          <p:nvPr/>
        </p:nvSpPr>
        <p:spPr>
          <a:xfrm>
            <a:off x="2310537" y="3788213"/>
            <a:ext cx="1" cy="33932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96" name="Shape 396"/>
          <p:cNvSpPr/>
          <p:nvPr/>
        </p:nvSpPr>
        <p:spPr>
          <a:xfrm>
            <a:off x="2295406" y="7362394"/>
            <a:ext cx="4642903" cy="815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1600" b="1" i="1">
                <a:latin typeface="Calibri"/>
                <a:ea typeface="Calibri"/>
                <a:cs typeface="Calibri"/>
                <a:sym typeface="Calibri"/>
              </a:defRPr>
            </a:pPr>
            <a:r>
              <a:t>Court terme ~ Moyen terme  |  Risqué ~ Peu risqué</a:t>
            </a:r>
          </a:p>
          <a:p>
            <a:pPr algn="ctr">
              <a:defRPr sz="1600" b="1" i="1">
                <a:latin typeface="Calibri"/>
                <a:ea typeface="Calibri"/>
                <a:cs typeface="Calibri"/>
                <a:sym typeface="Calibri"/>
              </a:defRPr>
            </a:pPr>
            <a:r>
              <a:t>Incontournable ~ Optionnel   | Couteux ~ Peu couteux</a:t>
            </a:r>
          </a:p>
        </p:txBody>
      </p:sp>
      <p:sp>
        <p:nvSpPr>
          <p:cNvPr id="397" name="Shape 397"/>
          <p:cNvSpPr/>
          <p:nvPr/>
        </p:nvSpPr>
        <p:spPr>
          <a:xfrm>
            <a:off x="4474114" y="1989622"/>
            <a:ext cx="1706524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CT et Moyen terme</a:t>
            </a:r>
          </a:p>
        </p:txBody>
      </p:sp>
      <p:sp>
        <p:nvSpPr>
          <p:cNvPr id="398" name="Shape 398"/>
          <p:cNvSpPr/>
          <p:nvPr/>
        </p:nvSpPr>
        <p:spPr>
          <a:xfrm>
            <a:off x="6205187" y="1989622"/>
            <a:ext cx="1023601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Peu risqué</a:t>
            </a:r>
          </a:p>
        </p:txBody>
      </p:sp>
      <p:sp>
        <p:nvSpPr>
          <p:cNvPr id="399" name="Shape 399"/>
          <p:cNvSpPr/>
          <p:nvPr/>
        </p:nvSpPr>
        <p:spPr>
          <a:xfrm>
            <a:off x="7228787" y="1989622"/>
            <a:ext cx="1431092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Incontournable </a:t>
            </a:r>
          </a:p>
        </p:txBody>
      </p:sp>
      <p:sp>
        <p:nvSpPr>
          <p:cNvPr id="400" name="Shape 400"/>
          <p:cNvSpPr/>
          <p:nvPr/>
        </p:nvSpPr>
        <p:spPr>
          <a:xfrm>
            <a:off x="4707973" y="2849924"/>
            <a:ext cx="1160820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Court terme </a:t>
            </a:r>
          </a:p>
        </p:txBody>
      </p:sp>
      <p:sp>
        <p:nvSpPr>
          <p:cNvPr id="401" name="Shape 401"/>
          <p:cNvSpPr/>
          <p:nvPr/>
        </p:nvSpPr>
        <p:spPr>
          <a:xfrm>
            <a:off x="5937677" y="2849924"/>
            <a:ext cx="1023601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Peu risqué</a:t>
            </a:r>
          </a:p>
        </p:txBody>
      </p:sp>
      <p:sp>
        <p:nvSpPr>
          <p:cNvPr id="402" name="Shape 402"/>
          <p:cNvSpPr/>
          <p:nvPr/>
        </p:nvSpPr>
        <p:spPr>
          <a:xfrm>
            <a:off x="7097543" y="2849924"/>
            <a:ext cx="1385154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Incontournable</a:t>
            </a:r>
          </a:p>
        </p:txBody>
      </p:sp>
      <p:sp>
        <p:nvSpPr>
          <p:cNvPr id="403" name="Shape 403"/>
          <p:cNvSpPr/>
          <p:nvPr/>
        </p:nvSpPr>
        <p:spPr>
          <a:xfrm>
            <a:off x="4616857" y="3961171"/>
            <a:ext cx="1706524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CT et Moyen terme</a:t>
            </a:r>
          </a:p>
        </p:txBody>
      </p:sp>
      <p:sp>
        <p:nvSpPr>
          <p:cNvPr id="404" name="Shape 404"/>
          <p:cNvSpPr/>
          <p:nvPr/>
        </p:nvSpPr>
        <p:spPr>
          <a:xfrm>
            <a:off x="6323380" y="3961171"/>
            <a:ext cx="1023601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Peu risqué</a:t>
            </a:r>
          </a:p>
        </p:txBody>
      </p:sp>
      <p:sp>
        <p:nvSpPr>
          <p:cNvPr id="405" name="Shape 405"/>
          <p:cNvSpPr/>
          <p:nvPr/>
        </p:nvSpPr>
        <p:spPr>
          <a:xfrm>
            <a:off x="7346980" y="3957877"/>
            <a:ext cx="1431092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Incontournable </a:t>
            </a:r>
          </a:p>
        </p:txBody>
      </p:sp>
      <p:sp>
        <p:nvSpPr>
          <p:cNvPr id="406" name="Shape 406"/>
          <p:cNvSpPr/>
          <p:nvPr/>
        </p:nvSpPr>
        <p:spPr>
          <a:xfrm>
            <a:off x="4668980" y="5072418"/>
            <a:ext cx="1238806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Moyen terme</a:t>
            </a:r>
          </a:p>
        </p:txBody>
      </p:sp>
      <p:sp>
        <p:nvSpPr>
          <p:cNvPr id="407" name="Shape 407"/>
          <p:cNvSpPr/>
          <p:nvPr/>
        </p:nvSpPr>
        <p:spPr>
          <a:xfrm>
            <a:off x="5969040" y="5072418"/>
            <a:ext cx="708681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Risqué </a:t>
            </a:r>
          </a:p>
        </p:txBody>
      </p:sp>
      <p:sp>
        <p:nvSpPr>
          <p:cNvPr id="408" name="Shape 408"/>
          <p:cNvSpPr/>
          <p:nvPr/>
        </p:nvSpPr>
        <p:spPr>
          <a:xfrm>
            <a:off x="6746605" y="5072418"/>
            <a:ext cx="1431092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Incontournable </a:t>
            </a:r>
          </a:p>
        </p:txBody>
      </p:sp>
      <p:sp>
        <p:nvSpPr>
          <p:cNvPr id="409" name="Shape 409"/>
          <p:cNvSpPr/>
          <p:nvPr/>
        </p:nvSpPr>
        <p:spPr>
          <a:xfrm>
            <a:off x="4831888" y="6158030"/>
            <a:ext cx="1238807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Moyen terme</a:t>
            </a:r>
          </a:p>
        </p:txBody>
      </p:sp>
      <p:sp>
        <p:nvSpPr>
          <p:cNvPr id="410" name="Shape 410"/>
          <p:cNvSpPr/>
          <p:nvPr/>
        </p:nvSpPr>
        <p:spPr>
          <a:xfrm>
            <a:off x="7346980" y="6133181"/>
            <a:ext cx="1431093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Incontournable </a:t>
            </a:r>
          </a:p>
        </p:txBody>
      </p:sp>
      <p:sp>
        <p:nvSpPr>
          <p:cNvPr id="411" name="Shape 411"/>
          <p:cNvSpPr/>
          <p:nvPr/>
        </p:nvSpPr>
        <p:spPr>
          <a:xfrm>
            <a:off x="6192912" y="6146392"/>
            <a:ext cx="1023601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 b="1" i="1">
                <a:solidFill>
                  <a:srgbClr val="0000A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Peu risqué</a:t>
            </a:r>
          </a:p>
        </p:txBody>
      </p:sp>
      <p:pic>
        <p:nvPicPr>
          <p:cNvPr id="24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/>
          </p:cNvSpPr>
          <p:nvPr>
            <p:ph type="sldNum" sz="quarter" idx="2"/>
          </p:nvPr>
        </p:nvSpPr>
        <p:spPr>
          <a:xfrm>
            <a:off x="9687017" y="6552947"/>
            <a:ext cx="164772" cy="2451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414" name="Shape 414"/>
          <p:cNvSpPr/>
          <p:nvPr/>
        </p:nvSpPr>
        <p:spPr>
          <a:xfrm>
            <a:off x="4877950" y="1390143"/>
            <a:ext cx="4882092" cy="11776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698500">
              <a:spcBef>
                <a:spcPts val="2900"/>
              </a:spcBef>
              <a:defRPr sz="12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- Edition et promotion de contenu « waouh » hyper segmenté</a:t>
            </a:r>
            <a:br/>
            <a:r>
              <a:t>- Faire parler les « autres » de la destination</a:t>
            </a:r>
            <a:br/>
            <a:r>
              <a:t>- Rassembler les efforts de l’équipe (blogs, réseaux sociaux…)</a:t>
            </a:r>
          </a:p>
        </p:txBody>
      </p:sp>
      <p:sp>
        <p:nvSpPr>
          <p:cNvPr id="415" name="Shape 415"/>
          <p:cNvSpPr/>
          <p:nvPr/>
        </p:nvSpPr>
        <p:spPr>
          <a:xfrm>
            <a:off x="4877950" y="2309900"/>
            <a:ext cx="2992820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defTabSz="698500">
              <a:spcBef>
                <a:spcPts val="2900"/>
              </a:spcBef>
              <a:defRPr sz="12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- Réduire le nombre de pages et comptes  </a:t>
            </a:r>
            <a:br/>
            <a:r>
              <a:t>- Utiliser les RS d’images</a:t>
            </a:r>
          </a:p>
        </p:txBody>
      </p:sp>
      <p:sp>
        <p:nvSpPr>
          <p:cNvPr id="416" name="Shape 416"/>
          <p:cNvSpPr/>
          <p:nvPr/>
        </p:nvSpPr>
        <p:spPr>
          <a:xfrm>
            <a:off x="4734016" y="873677"/>
            <a:ext cx="2203895" cy="34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Comment y arriver ?</a:t>
            </a:r>
          </a:p>
        </p:txBody>
      </p:sp>
      <p:sp>
        <p:nvSpPr>
          <p:cNvPr id="417" name="Shape 417"/>
          <p:cNvSpPr/>
          <p:nvPr/>
        </p:nvSpPr>
        <p:spPr>
          <a:xfrm>
            <a:off x="4139617" y="2320617"/>
            <a:ext cx="519743" cy="485867"/>
          </a:xfrm>
          <a:prstGeom prst="rightArrow">
            <a:avLst>
              <a:gd name="adj1" fmla="val 32000"/>
              <a:gd name="adj2" fmla="val 78646"/>
            </a:avLst>
          </a:prstGeom>
          <a:ln w="25400">
            <a:solidFill>
              <a:schemeClr val="accent3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418" name="Shape 418"/>
          <p:cNvSpPr/>
          <p:nvPr/>
        </p:nvSpPr>
        <p:spPr>
          <a:xfrm>
            <a:off x="4887311" y="2969305"/>
            <a:ext cx="4882092" cy="11776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698500">
              <a:spcBef>
                <a:spcPts val="2900"/>
              </a:spcBef>
              <a:defRPr sz="12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- Création d’un tableau de bord global</a:t>
            </a:r>
            <a:br/>
            <a:r>
              <a:t>- Partage des résultats </a:t>
            </a:r>
            <a:br/>
            <a:r>
              <a:t>- Création d’une commission d’analyse </a:t>
            </a:r>
          </a:p>
        </p:txBody>
      </p:sp>
      <p:sp>
        <p:nvSpPr>
          <p:cNvPr id="419" name="Shape 419"/>
          <p:cNvSpPr/>
          <p:nvPr/>
        </p:nvSpPr>
        <p:spPr>
          <a:xfrm>
            <a:off x="4139617" y="3097561"/>
            <a:ext cx="519743" cy="485868"/>
          </a:xfrm>
          <a:prstGeom prst="rightArrow">
            <a:avLst>
              <a:gd name="adj1" fmla="val 32000"/>
              <a:gd name="adj2" fmla="val 78646"/>
            </a:avLst>
          </a:prstGeom>
          <a:ln w="25400">
            <a:solidFill>
              <a:schemeClr val="accent3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420" name="Shape 420"/>
          <p:cNvSpPr/>
          <p:nvPr/>
        </p:nvSpPr>
        <p:spPr>
          <a:xfrm>
            <a:off x="4887311" y="3780709"/>
            <a:ext cx="4882092" cy="1355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698500">
              <a:spcBef>
                <a:spcPts val="2900"/>
              </a:spcBef>
              <a:defRPr sz="12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- Stopper l’exhaustivité et recentrer les actions sur les utilisateurs finaux (capitaliser sur l’écoute et la connaissance client)</a:t>
            </a:r>
            <a:br/>
            <a:r>
              <a:t>- Révéler les actions business ou pré-business</a:t>
            </a:r>
            <a:br/>
            <a:r>
              <a:t>- Automatiser et personnaliser certaines actions marketing </a:t>
            </a:r>
          </a:p>
        </p:txBody>
      </p:sp>
      <p:sp>
        <p:nvSpPr>
          <p:cNvPr id="421" name="Shape 421"/>
          <p:cNvSpPr/>
          <p:nvPr/>
        </p:nvSpPr>
        <p:spPr>
          <a:xfrm>
            <a:off x="4139617" y="4086765"/>
            <a:ext cx="519743" cy="485867"/>
          </a:xfrm>
          <a:prstGeom prst="rightArrow">
            <a:avLst>
              <a:gd name="adj1" fmla="val 32000"/>
              <a:gd name="adj2" fmla="val 78646"/>
            </a:avLst>
          </a:prstGeom>
          <a:ln w="25400">
            <a:solidFill>
              <a:schemeClr val="accent3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422" name="Shape 422"/>
          <p:cNvSpPr/>
          <p:nvPr/>
        </p:nvSpPr>
        <p:spPr>
          <a:xfrm>
            <a:off x="4877950" y="4783544"/>
            <a:ext cx="488209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698500">
              <a:spcBef>
                <a:spcPts val="2900"/>
              </a:spcBef>
              <a:defRPr sz="12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- Concentrer les efforts sur le digital tout en continuant la partie RP et en développant les aspects évènementiels </a:t>
            </a:r>
          </a:p>
        </p:txBody>
      </p:sp>
      <p:sp>
        <p:nvSpPr>
          <p:cNvPr id="423" name="Shape 423"/>
          <p:cNvSpPr/>
          <p:nvPr/>
        </p:nvSpPr>
        <p:spPr>
          <a:xfrm>
            <a:off x="4130256" y="4794262"/>
            <a:ext cx="519743" cy="485867"/>
          </a:xfrm>
          <a:prstGeom prst="rightArrow">
            <a:avLst>
              <a:gd name="adj1" fmla="val 32000"/>
              <a:gd name="adj2" fmla="val 78646"/>
            </a:avLst>
          </a:prstGeom>
          <a:ln w="25400">
            <a:solidFill>
              <a:schemeClr val="accent3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424" name="Shape 424"/>
          <p:cNvSpPr/>
          <p:nvPr/>
        </p:nvSpPr>
        <p:spPr>
          <a:xfrm>
            <a:off x="4139617" y="1518399"/>
            <a:ext cx="519743" cy="485868"/>
          </a:xfrm>
          <a:prstGeom prst="rightArrow">
            <a:avLst>
              <a:gd name="adj1" fmla="val 32000"/>
              <a:gd name="adj2" fmla="val 78646"/>
            </a:avLst>
          </a:prstGeom>
          <a:ln w="25400">
            <a:solidFill>
              <a:schemeClr val="accent3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425" name="Shape 425"/>
          <p:cNvSpPr/>
          <p:nvPr/>
        </p:nvSpPr>
        <p:spPr>
          <a:xfrm>
            <a:off x="-182316" y="873677"/>
            <a:ext cx="4485417" cy="52715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>
            <a:normAutofit/>
          </a:bodyPr>
          <a:lstStyle/>
          <a:p>
            <a: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       Stratégies pour atteindre ces objectifs </a:t>
            </a:r>
          </a:p>
          <a:p>
            <a:pPr marL="941763" lvl="1" indent="-306763" defTabSz="410765">
              <a:spcBef>
                <a:spcPts val="2900"/>
              </a:spcBef>
              <a:buSzPct val="100000"/>
              <a:buAutoNum type="arabicPeriod"/>
              <a:defRPr sz="17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 positionnement nouveau sur le contenu</a:t>
            </a:r>
          </a:p>
          <a:p>
            <a:pPr marL="941763" lvl="1" indent="-306763" defTabSz="410765">
              <a:spcBef>
                <a:spcPts val="2900"/>
              </a:spcBef>
              <a:buSzPct val="100000"/>
              <a:buAutoNum type="arabicPeriod"/>
              <a:defRPr sz="17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Une nouvelle stratégie sur les RS </a:t>
            </a:r>
          </a:p>
          <a:p>
            <a:pPr marL="941763" lvl="1" indent="-306763" defTabSz="410765">
              <a:spcBef>
                <a:spcPts val="2900"/>
              </a:spcBef>
              <a:buSzPct val="100000"/>
              <a:buAutoNum type="arabicPeriod"/>
              <a:defRPr sz="17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Mise en place d’indicateurs de performance clés en B2C et B2B </a:t>
            </a:r>
          </a:p>
          <a:p>
            <a:pPr marL="941763" lvl="1" indent="-306763" defTabSz="410765">
              <a:spcBef>
                <a:spcPts val="2900"/>
              </a:spcBef>
              <a:buSzPct val="100000"/>
              <a:buAutoNum type="arabicPeriod"/>
              <a:defRPr sz="17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Le démarrage d’une démarche de GRC incluant les RS</a:t>
            </a:r>
          </a:p>
          <a:p>
            <a:pPr marL="941763" lvl="1" indent="-306763" defTabSz="410765">
              <a:spcBef>
                <a:spcPts val="2900"/>
              </a:spcBef>
              <a:buSzPct val="100000"/>
              <a:buAutoNum type="arabicPeriod"/>
              <a:defRPr sz="1700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Augmentation du budget digital de 10% - 20% au détriment du offline </a:t>
            </a:r>
          </a:p>
        </p:txBody>
      </p:sp>
      <p:pic>
        <p:nvPicPr>
          <p:cNvPr id="15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>
            <a:spLocks noGrp="1"/>
          </p:cNvSpPr>
          <p:nvPr>
            <p:ph type="sldNum" sz="quarter" idx="2"/>
          </p:nvPr>
        </p:nvSpPr>
        <p:spPr>
          <a:xfrm>
            <a:off x="9687017" y="6552947"/>
            <a:ext cx="164772" cy="2451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428" name="Earnd-payed-own-medi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9" y="1372774"/>
            <a:ext cx="5598842" cy="4374097"/>
          </a:xfrm>
          <a:prstGeom prst="rect">
            <a:avLst/>
          </a:prstGeom>
          <a:ln w="12700">
            <a:miter lim="400000"/>
          </a:ln>
        </p:spPr>
      </p:pic>
      <p:sp>
        <p:nvSpPr>
          <p:cNvPr id="429" name="Shape 429"/>
          <p:cNvSpPr/>
          <p:nvPr/>
        </p:nvSpPr>
        <p:spPr>
          <a:xfrm>
            <a:off x="2759915" y="890610"/>
            <a:ext cx="3595754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Quelles actions mettre en place  ?</a:t>
            </a:r>
          </a:p>
        </p:txBody>
      </p:sp>
      <p:pic>
        <p:nvPicPr>
          <p:cNvPr id="5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>
            <a:spLocks noGrp="1"/>
          </p:cNvSpPr>
          <p:nvPr>
            <p:ph type="sldNum" sz="quarter" idx="2"/>
          </p:nvPr>
        </p:nvSpPr>
        <p:spPr>
          <a:xfrm>
            <a:off x="9687017" y="6552947"/>
            <a:ext cx="164772" cy="2451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432" name="Shape 432"/>
          <p:cNvSpPr/>
          <p:nvPr/>
        </p:nvSpPr>
        <p:spPr>
          <a:xfrm>
            <a:off x="2759915" y="890610"/>
            <a:ext cx="3535770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410765">
              <a:spcBef>
                <a:spcPts val="2900"/>
              </a:spcBef>
              <a:defRPr sz="1700" b="1" u="sng">
                <a:solidFill>
                  <a:srgbClr val="3230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Quelles actions mettre en place ?</a:t>
            </a:r>
          </a:p>
        </p:txBody>
      </p:sp>
      <p:sp>
        <p:nvSpPr>
          <p:cNvPr id="433" name="Shape 433"/>
          <p:cNvSpPr/>
          <p:nvPr/>
        </p:nvSpPr>
        <p:spPr>
          <a:xfrm>
            <a:off x="1291391" y="3549147"/>
            <a:ext cx="1981201" cy="42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100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 Sites, blogs, pages fans</a:t>
            </a:r>
          </a:p>
        </p:txBody>
      </p:sp>
      <p:sp>
        <p:nvSpPr>
          <p:cNvPr id="434" name="Shape 434"/>
          <p:cNvSpPr/>
          <p:nvPr/>
        </p:nvSpPr>
        <p:spPr>
          <a:xfrm>
            <a:off x="4246568" y="3368946"/>
            <a:ext cx="1981201" cy="42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sz="1100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Social Ads</a:t>
            </a:r>
          </a:p>
          <a:p>
            <a:pPr defTabSz="457200">
              <a:defRPr sz="1100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Display </a:t>
            </a:r>
          </a:p>
        </p:txBody>
      </p:sp>
      <p:sp>
        <p:nvSpPr>
          <p:cNvPr id="435" name="Shape 435"/>
          <p:cNvSpPr/>
          <p:nvPr/>
        </p:nvSpPr>
        <p:spPr>
          <a:xfrm>
            <a:off x="6968999" y="2942310"/>
            <a:ext cx="2559051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600" b="1" u="sng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Earned </a:t>
            </a:r>
          </a:p>
        </p:txBody>
      </p:sp>
      <p:sp>
        <p:nvSpPr>
          <p:cNvPr id="436" name="Shape 436"/>
          <p:cNvSpPr/>
          <p:nvPr/>
        </p:nvSpPr>
        <p:spPr>
          <a:xfrm>
            <a:off x="5759891" y="3208467"/>
            <a:ext cx="744670" cy="237194"/>
          </a:xfrm>
          <a:prstGeom prst="rightArrow">
            <a:avLst>
              <a:gd name="adj1" fmla="val 50000"/>
              <a:gd name="adj2" fmla="val 50000"/>
            </a:avLst>
          </a:prstGeom>
          <a:ln w="3175">
            <a:solidFill>
              <a:srgbClr val="4A7EBB"/>
            </a:solidFill>
          </a:ln>
          <a:effectLst>
            <a:outerShdw blurRad="25400" dist="127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 sz="1600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37" name="Shape 437"/>
          <p:cNvSpPr/>
          <p:nvPr/>
        </p:nvSpPr>
        <p:spPr>
          <a:xfrm>
            <a:off x="2058953" y="2181664"/>
            <a:ext cx="5570407" cy="685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9450"/>
                </a:lnTo>
                <a:cubicBezTo>
                  <a:pt x="0" y="4231"/>
                  <a:pt x="521" y="0"/>
                  <a:pt x="1163" y="0"/>
                </a:cubicBezTo>
                <a:lnTo>
                  <a:pt x="19907" y="0"/>
                </a:lnTo>
                <a:cubicBezTo>
                  <a:pt x="20550" y="0"/>
                  <a:pt x="21071" y="4231"/>
                  <a:pt x="21071" y="9450"/>
                </a:cubicBezTo>
                <a:lnTo>
                  <a:pt x="21071" y="10800"/>
                </a:lnTo>
                <a:lnTo>
                  <a:pt x="21600" y="10800"/>
                </a:lnTo>
                <a:lnTo>
                  <a:pt x="20935" y="16200"/>
                </a:lnTo>
                <a:lnTo>
                  <a:pt x="20270" y="10800"/>
                </a:lnTo>
                <a:lnTo>
                  <a:pt x="20800" y="10800"/>
                </a:lnTo>
                <a:lnTo>
                  <a:pt x="20800" y="9450"/>
                </a:lnTo>
                <a:cubicBezTo>
                  <a:pt x="20800" y="5446"/>
                  <a:pt x="20400" y="2200"/>
                  <a:pt x="19907" y="2200"/>
                </a:cubicBezTo>
                <a:lnTo>
                  <a:pt x="1163" y="2200"/>
                </a:lnTo>
                <a:cubicBezTo>
                  <a:pt x="670" y="2200"/>
                  <a:pt x="271" y="5446"/>
                  <a:pt x="271" y="9450"/>
                </a:cubicBezTo>
                <a:lnTo>
                  <a:pt x="271" y="21600"/>
                </a:lnTo>
                <a:close/>
              </a:path>
            </a:pathLst>
          </a:custGeom>
          <a:solidFill>
            <a:srgbClr val="FF6600"/>
          </a:solidFill>
          <a:ln w="25400">
            <a:solidFill>
              <a:srgbClr val="FF6600"/>
            </a:solidFill>
          </a:ln>
          <a:effectLst>
            <a:outerShdw blurRad="25400" dist="12700" dir="5400000" rotWithShape="0">
              <a:srgbClr val="000000">
                <a:alpha val="38000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 sz="16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38" name="Shape 438"/>
          <p:cNvSpPr/>
          <p:nvPr/>
        </p:nvSpPr>
        <p:spPr>
          <a:xfrm rot="10800000">
            <a:off x="2900257" y="3175526"/>
            <a:ext cx="744670" cy="270134"/>
          </a:xfrm>
          <a:prstGeom prst="rightArrow">
            <a:avLst>
              <a:gd name="adj1" fmla="val 50000"/>
              <a:gd name="adj2" fmla="val 50000"/>
            </a:avLst>
          </a:prstGeom>
          <a:ln w="3175">
            <a:solidFill>
              <a:srgbClr val="4A7EBB"/>
            </a:solidFill>
          </a:ln>
          <a:effectLst>
            <a:outerShdw blurRad="25400" dist="127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 sz="1600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39" name="Shape 439"/>
          <p:cNvSpPr/>
          <p:nvPr/>
        </p:nvSpPr>
        <p:spPr>
          <a:xfrm>
            <a:off x="3908776" y="3838846"/>
            <a:ext cx="1280875" cy="815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defRPr sz="1600" i="1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Immédiateté</a:t>
            </a:r>
          </a:p>
          <a:p>
            <a:pPr defTabSz="457200">
              <a:defRPr sz="1600" i="1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Ciblage</a:t>
            </a:r>
          </a:p>
          <a:p>
            <a:pPr defTabSz="457200">
              <a:defRPr sz="1600" i="1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Contrôle total </a:t>
            </a:r>
          </a:p>
        </p:txBody>
      </p:sp>
      <p:sp>
        <p:nvSpPr>
          <p:cNvPr id="440" name="Shape 440"/>
          <p:cNvSpPr/>
          <p:nvPr/>
        </p:nvSpPr>
        <p:spPr>
          <a:xfrm>
            <a:off x="6888168" y="3368946"/>
            <a:ext cx="198120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100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Buzz, trafic gratuit…</a:t>
            </a:r>
          </a:p>
        </p:txBody>
      </p:sp>
      <p:sp>
        <p:nvSpPr>
          <p:cNvPr id="441" name="Shape 441"/>
          <p:cNvSpPr/>
          <p:nvPr/>
        </p:nvSpPr>
        <p:spPr>
          <a:xfrm>
            <a:off x="6824945" y="3630050"/>
            <a:ext cx="2360344" cy="1056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sz="1600" i="1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Crédibilité</a:t>
            </a:r>
          </a:p>
          <a:p>
            <a:pPr defTabSz="457200">
              <a:defRPr sz="1600" i="1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Rôle clé dans les recommandations</a:t>
            </a:r>
          </a:p>
          <a:p>
            <a:pPr defTabSz="457200">
              <a:defRPr sz="1600" i="1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Transparence</a:t>
            </a:r>
          </a:p>
        </p:txBody>
      </p:sp>
      <p:sp>
        <p:nvSpPr>
          <p:cNvPr id="442" name="Shape 442"/>
          <p:cNvSpPr/>
          <p:nvPr/>
        </p:nvSpPr>
        <p:spPr>
          <a:xfrm>
            <a:off x="1274768" y="4010813"/>
            <a:ext cx="1467109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defRPr sz="1600" i="1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C’est le capital </a:t>
            </a:r>
            <a:br/>
            <a:r>
              <a:t>de votre marque</a:t>
            </a:r>
          </a:p>
        </p:txBody>
      </p:sp>
      <p:sp>
        <p:nvSpPr>
          <p:cNvPr id="443" name="Shape 443"/>
          <p:cNvSpPr/>
          <p:nvPr/>
        </p:nvSpPr>
        <p:spPr>
          <a:xfrm>
            <a:off x="1626226" y="1430142"/>
            <a:ext cx="6696745" cy="519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3400">
                <a:solidFill>
                  <a:srgbClr val="405FA9"/>
                </a:solidFill>
                <a:latin typeface="Haettenschweiler"/>
                <a:ea typeface="Haettenschweiler"/>
                <a:cs typeface="Haettenschweiler"/>
                <a:sym typeface="Haettenschweiler"/>
              </a:defRPr>
            </a:lvl1pPr>
          </a:lstStyle>
          <a:p>
            <a:r>
              <a:t>Le nouveau mix media digital </a:t>
            </a:r>
          </a:p>
        </p:txBody>
      </p:sp>
      <p:sp>
        <p:nvSpPr>
          <p:cNvPr id="444" name="Shape 444"/>
          <p:cNvSpPr/>
          <p:nvPr/>
        </p:nvSpPr>
        <p:spPr>
          <a:xfrm rot="10800000">
            <a:off x="1838859" y="5177202"/>
            <a:ext cx="5790539" cy="9334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9450"/>
                </a:lnTo>
                <a:cubicBezTo>
                  <a:pt x="0" y="4231"/>
                  <a:pt x="682" y="0"/>
                  <a:pt x="1523" y="0"/>
                </a:cubicBezTo>
                <a:lnTo>
                  <a:pt x="19383" y="0"/>
                </a:lnTo>
                <a:cubicBezTo>
                  <a:pt x="20225" y="0"/>
                  <a:pt x="20907" y="4231"/>
                  <a:pt x="20907" y="9450"/>
                </a:cubicBezTo>
                <a:lnTo>
                  <a:pt x="20907" y="10800"/>
                </a:lnTo>
                <a:lnTo>
                  <a:pt x="21600" y="10800"/>
                </a:lnTo>
                <a:lnTo>
                  <a:pt x="20729" y="16200"/>
                </a:lnTo>
                <a:lnTo>
                  <a:pt x="19859" y="10800"/>
                </a:lnTo>
                <a:lnTo>
                  <a:pt x="20552" y="10800"/>
                </a:lnTo>
                <a:lnTo>
                  <a:pt x="20552" y="9450"/>
                </a:lnTo>
                <a:cubicBezTo>
                  <a:pt x="20552" y="5446"/>
                  <a:pt x="20029" y="2200"/>
                  <a:pt x="19383" y="2200"/>
                </a:cubicBezTo>
                <a:lnTo>
                  <a:pt x="1523" y="2200"/>
                </a:lnTo>
                <a:cubicBezTo>
                  <a:pt x="878" y="2200"/>
                  <a:pt x="355" y="5446"/>
                  <a:pt x="355" y="9450"/>
                </a:cubicBezTo>
                <a:lnTo>
                  <a:pt x="355" y="21600"/>
                </a:lnTo>
                <a:close/>
              </a:path>
            </a:pathLst>
          </a:custGeom>
          <a:solidFill>
            <a:srgbClr val="FF6600"/>
          </a:solidFill>
          <a:ln w="25400">
            <a:solidFill>
              <a:srgbClr val="FF6600"/>
            </a:solidFill>
          </a:ln>
          <a:effectLst>
            <a:outerShdw blurRad="25400" dist="12700" dir="5400000" rotWithShape="0">
              <a:srgbClr val="000000">
                <a:alpha val="38000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 sz="16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45" name="Shape 445"/>
          <p:cNvSpPr/>
          <p:nvPr/>
        </p:nvSpPr>
        <p:spPr>
          <a:xfrm>
            <a:off x="1357318" y="3100182"/>
            <a:ext cx="2559051" cy="815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sz="1600" b="1" u="sng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Owned</a:t>
            </a:r>
          </a:p>
          <a:p>
            <a:pPr defTabSz="457200">
              <a:defRPr sz="1600" b="1" u="sng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46" name="Shape 446"/>
          <p:cNvSpPr/>
          <p:nvPr/>
        </p:nvSpPr>
        <p:spPr>
          <a:xfrm>
            <a:off x="4163158" y="3081173"/>
            <a:ext cx="2559051" cy="815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sz="1600" b="1" u="sng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Paid</a:t>
            </a:r>
          </a:p>
          <a:p>
            <a:pPr defTabSz="457200">
              <a:defRPr sz="1600" b="1" u="sng">
                <a:solidFill>
                  <a:srgbClr val="405FA9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18" name="Picture 2" descr="P:\ADT2013\1- Ingénierie - développement\1-3 Programmes Européens\Nouveau territoire en Partage\logo alc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6632"/>
            <a:ext cx="1838303" cy="6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5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arabara"/>
            <a:ea typeface="Harabara"/>
            <a:cs typeface="Harabara"/>
            <a:sym typeface="Haraba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5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arabara"/>
            <a:ea typeface="Harabara"/>
            <a:cs typeface="Harabara"/>
            <a:sym typeface="Haraba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5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arabara"/>
            <a:ea typeface="Harabara"/>
            <a:cs typeface="Harabara"/>
            <a:sym typeface="Haraba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5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arabara"/>
            <a:ea typeface="Harabara"/>
            <a:cs typeface="Harabara"/>
            <a:sym typeface="Haraba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80150BEF7BBD45BF83DE45F2A2CFFE" ma:contentTypeVersion="12" ma:contentTypeDescription="Crée un document." ma:contentTypeScope="" ma:versionID="6600e562a2a8c79d0c0d310c809f8175">
  <xsd:schema xmlns:xsd="http://www.w3.org/2001/XMLSchema" xmlns:xs="http://www.w3.org/2001/XMLSchema" xmlns:p="http://schemas.microsoft.com/office/2006/metadata/properties" xmlns:ns2="31d8db92-a2a6-46c7-a14b-7de0875f0798" xmlns:ns3="ccbd2f7f-d8b2-4907-8560-905269bada63" targetNamespace="http://schemas.microsoft.com/office/2006/metadata/properties" ma:root="true" ma:fieldsID="2351c2ef839b423fd78d73bc88203029" ns2:_="" ns3:_="">
    <xsd:import namespace="31d8db92-a2a6-46c7-a14b-7de0875f0798"/>
    <xsd:import namespace="ccbd2f7f-d8b2-4907-8560-905269bada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d8db92-a2a6-46c7-a14b-7de0875f07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30e4802e-56fb-4a50-b7a1-564c8fd74d1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bd2f7f-d8b2-4907-8560-905269bada63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f03e0afb-a9cc-40f8-b71a-db346be09780}" ma:internalName="TaxCatchAll" ma:showField="CatchAllData" ma:web="ccbd2f7f-d8b2-4907-8560-905269bada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1d8db92-a2a6-46c7-a14b-7de0875f0798">
      <Terms xmlns="http://schemas.microsoft.com/office/infopath/2007/PartnerControls"/>
    </lcf76f155ced4ddcb4097134ff3c332f>
    <TaxCatchAll xmlns="ccbd2f7f-d8b2-4907-8560-905269bada63" xsi:nil="true"/>
  </documentManagement>
</p:properties>
</file>

<file path=customXml/itemProps1.xml><?xml version="1.0" encoding="utf-8"?>
<ds:datastoreItem xmlns:ds="http://schemas.openxmlformats.org/officeDocument/2006/customXml" ds:itemID="{4D325A38-6D2C-4D3E-AF34-DA515E4B189A}"/>
</file>

<file path=customXml/itemProps2.xml><?xml version="1.0" encoding="utf-8"?>
<ds:datastoreItem xmlns:ds="http://schemas.openxmlformats.org/officeDocument/2006/customXml" ds:itemID="{990F413E-73C1-48B6-ACFB-AC28C93B2538}"/>
</file>

<file path=customXml/itemProps3.xml><?xml version="1.0" encoding="utf-8"?>
<ds:datastoreItem xmlns:ds="http://schemas.openxmlformats.org/officeDocument/2006/customXml" ds:itemID="{FB46336E-27DB-49F0-98FD-FF64D2D83E1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970</Words>
  <Application>Microsoft Office PowerPoint</Application>
  <PresentationFormat>Format A4 (210 x 297 mm)</PresentationFormat>
  <Paragraphs>272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Default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DABOUT</dc:creator>
  <cp:lastModifiedBy>Pierre DABOUT</cp:lastModifiedBy>
  <cp:revision>2</cp:revision>
  <dcterms:modified xsi:type="dcterms:W3CDTF">2016-10-25T08:25:28Z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0x0101007980150BEF7BBD45BF83DE45F2A2CFFE</vt:lpwstr>
  </property>
  <property fmtid="{D5CDD505-2E9C-101B-9397-08002B2CF9AE}" pid="3" name="MediaServiceImageTags">
    <vt:lpwstr/>
  </property>
</Properties>
</file>